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vml" ContentType="application/vnd.openxmlformats-officedocument.vmlDrawing"/>
  <Default Extension="emf" ContentType="image/x-emf"/>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9" r:id="rId6"/>
    <p:sldId id="262" r:id="rId7"/>
    <p:sldId id="261" r:id="rId8"/>
    <p:sldId id="265" r:id="rId9"/>
    <p:sldId id="263"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23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9" d="100"/>
          <a:sy n="59" d="100"/>
        </p:scale>
        <p:origin x="-1648" y="-11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E49CB9-13FC-415B-A7AA-892A7DEE50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56496BA-EA0C-4FB3-88E3-27682A8E02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7E44C2D-18F5-4407-921F-A4583CD2D684}"/>
              </a:ext>
            </a:extLst>
          </p:cNvPr>
          <p:cNvSpPr>
            <a:spLocks noGrp="1"/>
          </p:cNvSpPr>
          <p:nvPr>
            <p:ph type="dt" sz="half" idx="10"/>
          </p:nvPr>
        </p:nvSpPr>
        <p:spPr/>
        <p:txBody>
          <a:bodyPr/>
          <a:lstStyle/>
          <a:p>
            <a:fld id="{E21362EB-DB49-4CF1-B199-85633C16F96B}" type="datetimeFigureOut">
              <a:rPr lang="en-US" smtClean="0"/>
              <a:t>08/12/20</a:t>
            </a:fld>
            <a:endParaRPr lang="en-US"/>
          </a:p>
        </p:txBody>
      </p:sp>
      <p:sp>
        <p:nvSpPr>
          <p:cNvPr id="5" name="Footer Placeholder 4">
            <a:extLst>
              <a:ext uri="{FF2B5EF4-FFF2-40B4-BE49-F238E27FC236}">
                <a16:creationId xmlns:a16="http://schemas.microsoft.com/office/drawing/2014/main" xmlns="" id="{B53293CA-4B37-404E-BB18-7368D04D06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B5517DA-A96F-4876-972C-3C6A651C5CBC}"/>
              </a:ext>
            </a:extLst>
          </p:cNvPr>
          <p:cNvSpPr>
            <a:spLocks noGrp="1"/>
          </p:cNvSpPr>
          <p:nvPr>
            <p:ph type="sldNum" sz="quarter" idx="12"/>
          </p:nvPr>
        </p:nvSpPr>
        <p:spPr/>
        <p:txBody>
          <a:bodyPr/>
          <a:lstStyle/>
          <a:p>
            <a:fld id="{70BCAA9D-1E07-4FA2-B353-8F956A0FD6D0}" type="slidenum">
              <a:rPr lang="en-US" smtClean="0"/>
              <a:t>‹#›</a:t>
            </a:fld>
            <a:endParaRPr lang="en-US"/>
          </a:p>
        </p:txBody>
      </p:sp>
    </p:spTree>
    <p:extLst>
      <p:ext uri="{BB962C8B-B14F-4D97-AF65-F5344CB8AC3E}">
        <p14:creationId xmlns:p14="http://schemas.microsoft.com/office/powerpoint/2010/main" val="2172272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D9880C-629F-4D9A-B7E8-A4511A0569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42A69AE-0CD2-468E-923A-AD95167F8A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1857AD5-E379-46C5-B8B7-C493AF234457}"/>
              </a:ext>
            </a:extLst>
          </p:cNvPr>
          <p:cNvSpPr>
            <a:spLocks noGrp="1"/>
          </p:cNvSpPr>
          <p:nvPr>
            <p:ph type="dt" sz="half" idx="10"/>
          </p:nvPr>
        </p:nvSpPr>
        <p:spPr/>
        <p:txBody>
          <a:bodyPr/>
          <a:lstStyle/>
          <a:p>
            <a:fld id="{E21362EB-DB49-4CF1-B199-85633C16F96B}" type="datetimeFigureOut">
              <a:rPr lang="en-US" smtClean="0"/>
              <a:t>08/12/20</a:t>
            </a:fld>
            <a:endParaRPr lang="en-US"/>
          </a:p>
        </p:txBody>
      </p:sp>
      <p:sp>
        <p:nvSpPr>
          <p:cNvPr id="5" name="Footer Placeholder 4">
            <a:extLst>
              <a:ext uri="{FF2B5EF4-FFF2-40B4-BE49-F238E27FC236}">
                <a16:creationId xmlns:a16="http://schemas.microsoft.com/office/drawing/2014/main" xmlns="" id="{32763D57-0085-41F6-AB7E-4FBDA9DB3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77D715A-EA76-43EE-BAB0-D4AFE682DFF8}"/>
              </a:ext>
            </a:extLst>
          </p:cNvPr>
          <p:cNvSpPr>
            <a:spLocks noGrp="1"/>
          </p:cNvSpPr>
          <p:nvPr>
            <p:ph type="sldNum" sz="quarter" idx="12"/>
          </p:nvPr>
        </p:nvSpPr>
        <p:spPr/>
        <p:txBody>
          <a:bodyPr/>
          <a:lstStyle/>
          <a:p>
            <a:fld id="{70BCAA9D-1E07-4FA2-B353-8F956A0FD6D0}" type="slidenum">
              <a:rPr lang="en-US" smtClean="0"/>
              <a:t>‹#›</a:t>
            </a:fld>
            <a:endParaRPr lang="en-US"/>
          </a:p>
        </p:txBody>
      </p:sp>
    </p:spTree>
    <p:extLst>
      <p:ext uri="{BB962C8B-B14F-4D97-AF65-F5344CB8AC3E}">
        <p14:creationId xmlns:p14="http://schemas.microsoft.com/office/powerpoint/2010/main" val="3016184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CB857D5-82A6-4B6F-8129-7F86BFE2AC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5E6863A-75A8-47A5-A65D-50B1BCDFD8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3B86144-6870-4654-82E6-952F2B10EF04}"/>
              </a:ext>
            </a:extLst>
          </p:cNvPr>
          <p:cNvSpPr>
            <a:spLocks noGrp="1"/>
          </p:cNvSpPr>
          <p:nvPr>
            <p:ph type="dt" sz="half" idx="10"/>
          </p:nvPr>
        </p:nvSpPr>
        <p:spPr/>
        <p:txBody>
          <a:bodyPr/>
          <a:lstStyle/>
          <a:p>
            <a:fld id="{E21362EB-DB49-4CF1-B199-85633C16F96B}" type="datetimeFigureOut">
              <a:rPr lang="en-US" smtClean="0"/>
              <a:t>08/12/20</a:t>
            </a:fld>
            <a:endParaRPr lang="en-US"/>
          </a:p>
        </p:txBody>
      </p:sp>
      <p:sp>
        <p:nvSpPr>
          <p:cNvPr id="5" name="Footer Placeholder 4">
            <a:extLst>
              <a:ext uri="{FF2B5EF4-FFF2-40B4-BE49-F238E27FC236}">
                <a16:creationId xmlns:a16="http://schemas.microsoft.com/office/drawing/2014/main" xmlns="" id="{4C3DCCC2-B338-4B05-827D-89E7990976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01899B0-C5E1-4C9A-A474-C0A5FDECD8EA}"/>
              </a:ext>
            </a:extLst>
          </p:cNvPr>
          <p:cNvSpPr>
            <a:spLocks noGrp="1"/>
          </p:cNvSpPr>
          <p:nvPr>
            <p:ph type="sldNum" sz="quarter" idx="12"/>
          </p:nvPr>
        </p:nvSpPr>
        <p:spPr/>
        <p:txBody>
          <a:bodyPr/>
          <a:lstStyle/>
          <a:p>
            <a:fld id="{70BCAA9D-1E07-4FA2-B353-8F956A0FD6D0}" type="slidenum">
              <a:rPr lang="en-US" smtClean="0"/>
              <a:t>‹#›</a:t>
            </a:fld>
            <a:endParaRPr lang="en-US"/>
          </a:p>
        </p:txBody>
      </p:sp>
    </p:spTree>
    <p:extLst>
      <p:ext uri="{BB962C8B-B14F-4D97-AF65-F5344CB8AC3E}">
        <p14:creationId xmlns:p14="http://schemas.microsoft.com/office/powerpoint/2010/main" val="1611062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22EB5E-1053-4566-BC99-A405DE38D7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49EAA86-69C3-4AAD-A687-118AE093CB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620B411-4522-481B-93AE-AD33DF237A2F}"/>
              </a:ext>
            </a:extLst>
          </p:cNvPr>
          <p:cNvSpPr>
            <a:spLocks noGrp="1"/>
          </p:cNvSpPr>
          <p:nvPr>
            <p:ph type="dt" sz="half" idx="10"/>
          </p:nvPr>
        </p:nvSpPr>
        <p:spPr/>
        <p:txBody>
          <a:bodyPr/>
          <a:lstStyle/>
          <a:p>
            <a:fld id="{E21362EB-DB49-4CF1-B199-85633C16F96B}" type="datetimeFigureOut">
              <a:rPr lang="en-US" smtClean="0"/>
              <a:t>08/12/20</a:t>
            </a:fld>
            <a:endParaRPr lang="en-US"/>
          </a:p>
        </p:txBody>
      </p:sp>
      <p:sp>
        <p:nvSpPr>
          <p:cNvPr id="5" name="Footer Placeholder 4">
            <a:extLst>
              <a:ext uri="{FF2B5EF4-FFF2-40B4-BE49-F238E27FC236}">
                <a16:creationId xmlns:a16="http://schemas.microsoft.com/office/drawing/2014/main" xmlns="" id="{659DCF67-AB99-4A97-849A-5E5596A4FF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EC63442-ED13-4BBB-BA04-E31C99F58FF0}"/>
              </a:ext>
            </a:extLst>
          </p:cNvPr>
          <p:cNvSpPr>
            <a:spLocks noGrp="1"/>
          </p:cNvSpPr>
          <p:nvPr>
            <p:ph type="sldNum" sz="quarter" idx="12"/>
          </p:nvPr>
        </p:nvSpPr>
        <p:spPr/>
        <p:txBody>
          <a:bodyPr/>
          <a:lstStyle/>
          <a:p>
            <a:fld id="{70BCAA9D-1E07-4FA2-B353-8F956A0FD6D0}" type="slidenum">
              <a:rPr lang="en-US" smtClean="0"/>
              <a:t>‹#›</a:t>
            </a:fld>
            <a:endParaRPr lang="en-US"/>
          </a:p>
        </p:txBody>
      </p:sp>
    </p:spTree>
    <p:extLst>
      <p:ext uri="{BB962C8B-B14F-4D97-AF65-F5344CB8AC3E}">
        <p14:creationId xmlns:p14="http://schemas.microsoft.com/office/powerpoint/2010/main" val="877377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F106CD-F2BD-4612-BC13-A5B0E5A422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198336B-7565-4B68-8147-ACADC41950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1C2E221-B9CC-4C02-B3BF-8A0A578E72C3}"/>
              </a:ext>
            </a:extLst>
          </p:cNvPr>
          <p:cNvSpPr>
            <a:spLocks noGrp="1"/>
          </p:cNvSpPr>
          <p:nvPr>
            <p:ph type="dt" sz="half" idx="10"/>
          </p:nvPr>
        </p:nvSpPr>
        <p:spPr/>
        <p:txBody>
          <a:bodyPr/>
          <a:lstStyle/>
          <a:p>
            <a:fld id="{E21362EB-DB49-4CF1-B199-85633C16F96B}" type="datetimeFigureOut">
              <a:rPr lang="en-US" smtClean="0"/>
              <a:t>08/12/20</a:t>
            </a:fld>
            <a:endParaRPr lang="en-US"/>
          </a:p>
        </p:txBody>
      </p:sp>
      <p:sp>
        <p:nvSpPr>
          <p:cNvPr id="5" name="Footer Placeholder 4">
            <a:extLst>
              <a:ext uri="{FF2B5EF4-FFF2-40B4-BE49-F238E27FC236}">
                <a16:creationId xmlns:a16="http://schemas.microsoft.com/office/drawing/2014/main" xmlns="" id="{8C1ED0F6-1A9A-4195-89EB-D7FD53655A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505A9D0-C749-4154-B6EF-A6629705546B}"/>
              </a:ext>
            </a:extLst>
          </p:cNvPr>
          <p:cNvSpPr>
            <a:spLocks noGrp="1"/>
          </p:cNvSpPr>
          <p:nvPr>
            <p:ph type="sldNum" sz="quarter" idx="12"/>
          </p:nvPr>
        </p:nvSpPr>
        <p:spPr/>
        <p:txBody>
          <a:bodyPr/>
          <a:lstStyle/>
          <a:p>
            <a:fld id="{70BCAA9D-1E07-4FA2-B353-8F956A0FD6D0}" type="slidenum">
              <a:rPr lang="en-US" smtClean="0"/>
              <a:t>‹#›</a:t>
            </a:fld>
            <a:endParaRPr lang="en-US"/>
          </a:p>
        </p:txBody>
      </p:sp>
    </p:spTree>
    <p:extLst>
      <p:ext uri="{BB962C8B-B14F-4D97-AF65-F5344CB8AC3E}">
        <p14:creationId xmlns:p14="http://schemas.microsoft.com/office/powerpoint/2010/main" val="1927387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E5CEBE-F0A4-4750-A7B5-6EFEF41156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7336B78-841A-432E-9F3F-B126211BB0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46C025D-0397-457F-8140-92CE6DF259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0EB5C46-2DAC-4C54-951C-A095F7A5BA6A}"/>
              </a:ext>
            </a:extLst>
          </p:cNvPr>
          <p:cNvSpPr>
            <a:spLocks noGrp="1"/>
          </p:cNvSpPr>
          <p:nvPr>
            <p:ph type="dt" sz="half" idx="10"/>
          </p:nvPr>
        </p:nvSpPr>
        <p:spPr/>
        <p:txBody>
          <a:bodyPr/>
          <a:lstStyle/>
          <a:p>
            <a:fld id="{E21362EB-DB49-4CF1-B199-85633C16F96B}" type="datetimeFigureOut">
              <a:rPr lang="en-US" smtClean="0"/>
              <a:t>08/12/20</a:t>
            </a:fld>
            <a:endParaRPr lang="en-US"/>
          </a:p>
        </p:txBody>
      </p:sp>
      <p:sp>
        <p:nvSpPr>
          <p:cNvPr id="6" name="Footer Placeholder 5">
            <a:extLst>
              <a:ext uri="{FF2B5EF4-FFF2-40B4-BE49-F238E27FC236}">
                <a16:creationId xmlns:a16="http://schemas.microsoft.com/office/drawing/2014/main" xmlns="" id="{CBC02434-69F4-48F0-BD41-E2CA510CF5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FAFF50D-655B-47E1-8BEB-1834D55D0D87}"/>
              </a:ext>
            </a:extLst>
          </p:cNvPr>
          <p:cNvSpPr>
            <a:spLocks noGrp="1"/>
          </p:cNvSpPr>
          <p:nvPr>
            <p:ph type="sldNum" sz="quarter" idx="12"/>
          </p:nvPr>
        </p:nvSpPr>
        <p:spPr/>
        <p:txBody>
          <a:bodyPr/>
          <a:lstStyle/>
          <a:p>
            <a:fld id="{70BCAA9D-1E07-4FA2-B353-8F956A0FD6D0}" type="slidenum">
              <a:rPr lang="en-US" smtClean="0"/>
              <a:t>‹#›</a:t>
            </a:fld>
            <a:endParaRPr lang="en-US"/>
          </a:p>
        </p:txBody>
      </p:sp>
    </p:spTree>
    <p:extLst>
      <p:ext uri="{BB962C8B-B14F-4D97-AF65-F5344CB8AC3E}">
        <p14:creationId xmlns:p14="http://schemas.microsoft.com/office/powerpoint/2010/main" val="27001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7B5671-E39C-4418-8DDC-89CA6CB1C8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AB6A931-7377-49CA-A527-830EF1E9E5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1801F4A-C1DF-4BFA-A1C7-D47093EFF9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532C110-3EF9-4E09-AF98-C7659E012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1BB343F-345E-4199-9EBB-E66D61880D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00AF9DB-51B2-4799-9DEB-0F9BB0EFADC3}"/>
              </a:ext>
            </a:extLst>
          </p:cNvPr>
          <p:cNvSpPr>
            <a:spLocks noGrp="1"/>
          </p:cNvSpPr>
          <p:nvPr>
            <p:ph type="dt" sz="half" idx="10"/>
          </p:nvPr>
        </p:nvSpPr>
        <p:spPr/>
        <p:txBody>
          <a:bodyPr/>
          <a:lstStyle/>
          <a:p>
            <a:fld id="{E21362EB-DB49-4CF1-B199-85633C16F96B}" type="datetimeFigureOut">
              <a:rPr lang="en-US" smtClean="0"/>
              <a:t>08/12/20</a:t>
            </a:fld>
            <a:endParaRPr lang="en-US"/>
          </a:p>
        </p:txBody>
      </p:sp>
      <p:sp>
        <p:nvSpPr>
          <p:cNvPr id="8" name="Footer Placeholder 7">
            <a:extLst>
              <a:ext uri="{FF2B5EF4-FFF2-40B4-BE49-F238E27FC236}">
                <a16:creationId xmlns:a16="http://schemas.microsoft.com/office/drawing/2014/main" xmlns="" id="{D41AC149-5675-4D9A-AAAD-3776CEA857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971C6B6-9CBE-4E7B-A667-E948C814B2FA}"/>
              </a:ext>
            </a:extLst>
          </p:cNvPr>
          <p:cNvSpPr>
            <a:spLocks noGrp="1"/>
          </p:cNvSpPr>
          <p:nvPr>
            <p:ph type="sldNum" sz="quarter" idx="12"/>
          </p:nvPr>
        </p:nvSpPr>
        <p:spPr/>
        <p:txBody>
          <a:bodyPr/>
          <a:lstStyle/>
          <a:p>
            <a:fld id="{70BCAA9D-1E07-4FA2-B353-8F956A0FD6D0}" type="slidenum">
              <a:rPr lang="en-US" smtClean="0"/>
              <a:t>‹#›</a:t>
            </a:fld>
            <a:endParaRPr lang="en-US"/>
          </a:p>
        </p:txBody>
      </p:sp>
    </p:spTree>
    <p:extLst>
      <p:ext uri="{BB962C8B-B14F-4D97-AF65-F5344CB8AC3E}">
        <p14:creationId xmlns:p14="http://schemas.microsoft.com/office/powerpoint/2010/main" val="3624544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39140-EC97-4940-98E4-C127994AE8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9060DDB-0F9A-474E-83AE-DF096BF49CB7}"/>
              </a:ext>
            </a:extLst>
          </p:cNvPr>
          <p:cNvSpPr>
            <a:spLocks noGrp="1"/>
          </p:cNvSpPr>
          <p:nvPr>
            <p:ph type="dt" sz="half" idx="10"/>
          </p:nvPr>
        </p:nvSpPr>
        <p:spPr/>
        <p:txBody>
          <a:bodyPr/>
          <a:lstStyle/>
          <a:p>
            <a:fld id="{E21362EB-DB49-4CF1-B199-85633C16F96B}" type="datetimeFigureOut">
              <a:rPr lang="en-US" smtClean="0"/>
              <a:t>08/12/20</a:t>
            </a:fld>
            <a:endParaRPr lang="en-US"/>
          </a:p>
        </p:txBody>
      </p:sp>
      <p:sp>
        <p:nvSpPr>
          <p:cNvPr id="4" name="Footer Placeholder 3">
            <a:extLst>
              <a:ext uri="{FF2B5EF4-FFF2-40B4-BE49-F238E27FC236}">
                <a16:creationId xmlns:a16="http://schemas.microsoft.com/office/drawing/2014/main" xmlns="" id="{6B4F658E-834F-4314-95E1-D799CCE83E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15AD438-022C-4EBD-AC8C-C554EEEFDA1A}"/>
              </a:ext>
            </a:extLst>
          </p:cNvPr>
          <p:cNvSpPr>
            <a:spLocks noGrp="1"/>
          </p:cNvSpPr>
          <p:nvPr>
            <p:ph type="sldNum" sz="quarter" idx="12"/>
          </p:nvPr>
        </p:nvSpPr>
        <p:spPr/>
        <p:txBody>
          <a:bodyPr/>
          <a:lstStyle/>
          <a:p>
            <a:fld id="{70BCAA9D-1E07-4FA2-B353-8F956A0FD6D0}" type="slidenum">
              <a:rPr lang="en-US" smtClean="0"/>
              <a:t>‹#›</a:t>
            </a:fld>
            <a:endParaRPr lang="en-US"/>
          </a:p>
        </p:txBody>
      </p:sp>
    </p:spTree>
    <p:extLst>
      <p:ext uri="{BB962C8B-B14F-4D97-AF65-F5344CB8AC3E}">
        <p14:creationId xmlns:p14="http://schemas.microsoft.com/office/powerpoint/2010/main" val="4088455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C1CCD86-3E05-4300-974B-F4053851679E}"/>
              </a:ext>
            </a:extLst>
          </p:cNvPr>
          <p:cNvSpPr>
            <a:spLocks noGrp="1"/>
          </p:cNvSpPr>
          <p:nvPr>
            <p:ph type="dt" sz="half" idx="10"/>
          </p:nvPr>
        </p:nvSpPr>
        <p:spPr/>
        <p:txBody>
          <a:bodyPr/>
          <a:lstStyle/>
          <a:p>
            <a:fld id="{E21362EB-DB49-4CF1-B199-85633C16F96B}" type="datetimeFigureOut">
              <a:rPr lang="en-US" smtClean="0"/>
              <a:t>08/12/20</a:t>
            </a:fld>
            <a:endParaRPr lang="en-US"/>
          </a:p>
        </p:txBody>
      </p:sp>
      <p:sp>
        <p:nvSpPr>
          <p:cNvPr id="3" name="Footer Placeholder 2">
            <a:extLst>
              <a:ext uri="{FF2B5EF4-FFF2-40B4-BE49-F238E27FC236}">
                <a16:creationId xmlns:a16="http://schemas.microsoft.com/office/drawing/2014/main" xmlns="" id="{F3381991-F7CB-4731-8444-75C5E8300A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F6C2F56-F0DD-41F1-9050-BBEFC34D9846}"/>
              </a:ext>
            </a:extLst>
          </p:cNvPr>
          <p:cNvSpPr>
            <a:spLocks noGrp="1"/>
          </p:cNvSpPr>
          <p:nvPr>
            <p:ph type="sldNum" sz="quarter" idx="12"/>
          </p:nvPr>
        </p:nvSpPr>
        <p:spPr/>
        <p:txBody>
          <a:bodyPr/>
          <a:lstStyle/>
          <a:p>
            <a:fld id="{70BCAA9D-1E07-4FA2-B353-8F956A0FD6D0}" type="slidenum">
              <a:rPr lang="en-US" smtClean="0"/>
              <a:t>‹#›</a:t>
            </a:fld>
            <a:endParaRPr lang="en-US"/>
          </a:p>
        </p:txBody>
      </p:sp>
    </p:spTree>
    <p:extLst>
      <p:ext uri="{BB962C8B-B14F-4D97-AF65-F5344CB8AC3E}">
        <p14:creationId xmlns:p14="http://schemas.microsoft.com/office/powerpoint/2010/main" val="1577389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0336E3-ECFA-4B74-9A62-33468112F7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E38B00C-BAEA-4749-A5D7-F73E1F2812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98560EB-1568-4483-83D6-6ACDFED015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7D0EEE6-9BCA-49ED-8C97-D6A0B2770E52}"/>
              </a:ext>
            </a:extLst>
          </p:cNvPr>
          <p:cNvSpPr>
            <a:spLocks noGrp="1"/>
          </p:cNvSpPr>
          <p:nvPr>
            <p:ph type="dt" sz="half" idx="10"/>
          </p:nvPr>
        </p:nvSpPr>
        <p:spPr/>
        <p:txBody>
          <a:bodyPr/>
          <a:lstStyle/>
          <a:p>
            <a:fld id="{E21362EB-DB49-4CF1-B199-85633C16F96B}" type="datetimeFigureOut">
              <a:rPr lang="en-US" smtClean="0"/>
              <a:t>08/12/20</a:t>
            </a:fld>
            <a:endParaRPr lang="en-US"/>
          </a:p>
        </p:txBody>
      </p:sp>
      <p:sp>
        <p:nvSpPr>
          <p:cNvPr id="6" name="Footer Placeholder 5">
            <a:extLst>
              <a:ext uri="{FF2B5EF4-FFF2-40B4-BE49-F238E27FC236}">
                <a16:creationId xmlns:a16="http://schemas.microsoft.com/office/drawing/2014/main" xmlns="" id="{41803754-266E-403C-90F7-5E74316E9B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0DB09F0-4A51-4393-8046-6E8F59D665B4}"/>
              </a:ext>
            </a:extLst>
          </p:cNvPr>
          <p:cNvSpPr>
            <a:spLocks noGrp="1"/>
          </p:cNvSpPr>
          <p:nvPr>
            <p:ph type="sldNum" sz="quarter" idx="12"/>
          </p:nvPr>
        </p:nvSpPr>
        <p:spPr/>
        <p:txBody>
          <a:bodyPr/>
          <a:lstStyle/>
          <a:p>
            <a:fld id="{70BCAA9D-1E07-4FA2-B353-8F956A0FD6D0}" type="slidenum">
              <a:rPr lang="en-US" smtClean="0"/>
              <a:t>‹#›</a:t>
            </a:fld>
            <a:endParaRPr lang="en-US"/>
          </a:p>
        </p:txBody>
      </p:sp>
    </p:spTree>
    <p:extLst>
      <p:ext uri="{BB962C8B-B14F-4D97-AF65-F5344CB8AC3E}">
        <p14:creationId xmlns:p14="http://schemas.microsoft.com/office/powerpoint/2010/main" val="3499622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87CF19-894A-4F1B-80A1-9A2A511B64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20E15B2-24EF-401B-AA39-C850CD6AA3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5C3557B-8AAF-4759-A042-74F9D4EAA8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24CA0EF-4F31-4736-9A9E-0E4F2263E692}"/>
              </a:ext>
            </a:extLst>
          </p:cNvPr>
          <p:cNvSpPr>
            <a:spLocks noGrp="1"/>
          </p:cNvSpPr>
          <p:nvPr>
            <p:ph type="dt" sz="half" idx="10"/>
          </p:nvPr>
        </p:nvSpPr>
        <p:spPr/>
        <p:txBody>
          <a:bodyPr/>
          <a:lstStyle/>
          <a:p>
            <a:fld id="{E21362EB-DB49-4CF1-B199-85633C16F96B}" type="datetimeFigureOut">
              <a:rPr lang="en-US" smtClean="0"/>
              <a:t>08/12/20</a:t>
            </a:fld>
            <a:endParaRPr lang="en-US"/>
          </a:p>
        </p:txBody>
      </p:sp>
      <p:sp>
        <p:nvSpPr>
          <p:cNvPr id="6" name="Footer Placeholder 5">
            <a:extLst>
              <a:ext uri="{FF2B5EF4-FFF2-40B4-BE49-F238E27FC236}">
                <a16:creationId xmlns:a16="http://schemas.microsoft.com/office/drawing/2014/main" xmlns="" id="{C2F017B0-6359-46D0-9E10-EB07D78594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91E3F1C-7005-4E72-871E-CF2D5036F3BF}"/>
              </a:ext>
            </a:extLst>
          </p:cNvPr>
          <p:cNvSpPr>
            <a:spLocks noGrp="1"/>
          </p:cNvSpPr>
          <p:nvPr>
            <p:ph type="sldNum" sz="quarter" idx="12"/>
          </p:nvPr>
        </p:nvSpPr>
        <p:spPr/>
        <p:txBody>
          <a:bodyPr/>
          <a:lstStyle/>
          <a:p>
            <a:fld id="{70BCAA9D-1E07-4FA2-B353-8F956A0FD6D0}" type="slidenum">
              <a:rPr lang="en-US" smtClean="0"/>
              <a:t>‹#›</a:t>
            </a:fld>
            <a:endParaRPr lang="en-US"/>
          </a:p>
        </p:txBody>
      </p:sp>
    </p:spTree>
    <p:extLst>
      <p:ext uri="{BB962C8B-B14F-4D97-AF65-F5344CB8AC3E}">
        <p14:creationId xmlns:p14="http://schemas.microsoft.com/office/powerpoint/2010/main" val="2149198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32881D4-C9EA-4CEA-9D8B-A56200902D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84D3C90-E933-428E-804E-6AD7021F35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0C119E9-F544-4CD2-B064-E5F1E3B9D1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1362EB-DB49-4CF1-B199-85633C16F96B}" type="datetimeFigureOut">
              <a:rPr lang="en-US" smtClean="0"/>
              <a:t>08/12/20</a:t>
            </a:fld>
            <a:endParaRPr lang="en-US"/>
          </a:p>
        </p:txBody>
      </p:sp>
      <p:sp>
        <p:nvSpPr>
          <p:cNvPr id="5" name="Footer Placeholder 4">
            <a:extLst>
              <a:ext uri="{FF2B5EF4-FFF2-40B4-BE49-F238E27FC236}">
                <a16:creationId xmlns:a16="http://schemas.microsoft.com/office/drawing/2014/main" xmlns="" id="{03B6622F-6C80-4D3C-9C16-81ABF05F2A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BC33E94-C976-48E4-AD05-9A73A75AB2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CAA9D-1E07-4FA2-B353-8F956A0FD6D0}" type="slidenum">
              <a:rPr lang="en-US" smtClean="0"/>
              <a:t>‹#›</a:t>
            </a:fld>
            <a:endParaRPr lang="en-US"/>
          </a:p>
        </p:txBody>
      </p:sp>
    </p:spTree>
    <p:extLst>
      <p:ext uri="{BB962C8B-B14F-4D97-AF65-F5344CB8AC3E}">
        <p14:creationId xmlns:p14="http://schemas.microsoft.com/office/powerpoint/2010/main" val="162066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diagram&#10;&#10;Description automatically generated">
            <a:extLst>
              <a:ext uri="{FF2B5EF4-FFF2-40B4-BE49-F238E27FC236}">
                <a16:creationId xmlns:a16="http://schemas.microsoft.com/office/drawing/2014/main" xmlns="" id="{E7FA9227-10F2-4746-BFF8-BD9B73A40954}"/>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b="25014"/>
          <a:stretch/>
        </p:blipFill>
        <p:spPr>
          <a:xfrm>
            <a:off x="-1504" y="1282"/>
            <a:ext cx="12191980" cy="6856718"/>
          </a:xfrm>
          <a:prstGeom prst="rect">
            <a:avLst/>
          </a:prstGeom>
        </p:spPr>
      </p:pic>
      <p:sp>
        <p:nvSpPr>
          <p:cNvPr id="7" name="Titre 1">
            <a:extLst>
              <a:ext uri="{FF2B5EF4-FFF2-40B4-BE49-F238E27FC236}">
                <a16:creationId xmlns:a16="http://schemas.microsoft.com/office/drawing/2014/main" xmlns="" id="{33F8C7DE-8B15-4B3D-B74B-8A99CEFC4C8F}"/>
              </a:ext>
            </a:extLst>
          </p:cNvPr>
          <p:cNvSpPr>
            <a:spLocks noGrp="1"/>
          </p:cNvSpPr>
          <p:nvPr>
            <p:ph type="ctrTitle"/>
          </p:nvPr>
        </p:nvSpPr>
        <p:spPr>
          <a:xfrm>
            <a:off x="297951" y="3092494"/>
            <a:ext cx="11513906" cy="1483819"/>
          </a:xfrm>
        </p:spPr>
        <p:txBody>
          <a:bodyPr>
            <a:noAutofit/>
          </a:bodyPr>
          <a:lstStyle/>
          <a:p>
            <a:r>
              <a:rPr lang="en-GB" sz="5400" b="1" dirty="0">
                <a:latin typeface="Constantia" panose="02030602050306030303" pitchFamily="18" charset="0"/>
                <a:ea typeface="Calibri" panose="020F0502020204030204" pitchFamily="34" charset="0"/>
                <a:cs typeface="Times New Roman" panose="02020603050405020304" pitchFamily="18" charset="0"/>
              </a:rPr>
              <a:t>Lebanon in the midst of multiple crises- Hope Born Out of </a:t>
            </a:r>
            <a:r>
              <a:rPr lang="en-GB" sz="5400" b="1" dirty="0" smtClean="0">
                <a:latin typeface="Constantia" panose="02030602050306030303" pitchFamily="18" charset="0"/>
                <a:ea typeface="Calibri" panose="020F0502020204030204" pitchFamily="34" charset="0"/>
                <a:cs typeface="Times New Roman" panose="02020603050405020304" pitchFamily="18" charset="0"/>
              </a:rPr>
              <a:t>Despair</a:t>
            </a:r>
            <a:endParaRPr lang="fr-FR" sz="5000" b="1" dirty="0"/>
          </a:p>
        </p:txBody>
      </p:sp>
      <p:sp>
        <p:nvSpPr>
          <p:cNvPr id="9" name="Titre 1">
            <a:extLst>
              <a:ext uri="{FF2B5EF4-FFF2-40B4-BE49-F238E27FC236}">
                <a16:creationId xmlns:a16="http://schemas.microsoft.com/office/drawing/2014/main" xmlns="" id="{D3AFC694-DBB8-43AA-81F1-2AA949FF4FE6}"/>
              </a:ext>
            </a:extLst>
          </p:cNvPr>
          <p:cNvSpPr txBox="1">
            <a:spLocks/>
          </p:cNvSpPr>
          <p:nvPr/>
        </p:nvSpPr>
        <p:spPr>
          <a:xfrm>
            <a:off x="380143" y="4877646"/>
            <a:ext cx="11437835" cy="1407285"/>
          </a:xfrm>
          <a:prstGeom prst="rect">
            <a:avLst/>
          </a:prstGeom>
        </p:spPr>
        <p:txBody>
          <a:bodyPr vert="horz" anchor="b">
            <a:normAutofit fontScale="92500" lnSpcReduction="10000"/>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r>
              <a:rPr lang="fr-FR" sz="3200" dirty="0"/>
              <a:t>Jamal </a:t>
            </a:r>
            <a:r>
              <a:rPr lang="fr-FR" sz="3200" dirty="0" err="1"/>
              <a:t>Bouoiyour</a:t>
            </a:r>
            <a:r>
              <a:rPr lang="fr-FR" sz="3200" dirty="0"/>
              <a:t> (Pau </a:t>
            </a:r>
            <a:r>
              <a:rPr lang="fr-FR" sz="3200" dirty="0" err="1"/>
              <a:t>University</a:t>
            </a:r>
            <a:r>
              <a:rPr lang="fr-FR" sz="3200" dirty="0"/>
              <a:t>)</a:t>
            </a:r>
          </a:p>
          <a:p>
            <a:r>
              <a:rPr lang="fr-FR" sz="3200" dirty="0" err="1"/>
              <a:t>Refk</a:t>
            </a:r>
            <a:r>
              <a:rPr lang="fr-FR" sz="3200" dirty="0"/>
              <a:t> </a:t>
            </a:r>
            <a:r>
              <a:rPr lang="fr-FR" sz="3200" dirty="0" err="1"/>
              <a:t>Selmi</a:t>
            </a:r>
            <a:r>
              <a:rPr lang="fr-FR" sz="3200" dirty="0"/>
              <a:t> (ESC-Pau)</a:t>
            </a:r>
          </a:p>
          <a:p>
            <a:r>
              <a:rPr lang="fr-FR" sz="3200" dirty="0"/>
              <a:t>Amal </a:t>
            </a:r>
            <a:r>
              <a:rPr lang="fr-FR" sz="3200" dirty="0" err="1"/>
              <a:t>Miftah</a:t>
            </a:r>
            <a:r>
              <a:rPr lang="fr-FR" sz="3200" dirty="0"/>
              <a:t> (Dauphine </a:t>
            </a:r>
            <a:r>
              <a:rPr lang="fr-FR" sz="3200" dirty="0" err="1"/>
              <a:t>University</a:t>
            </a:r>
            <a:r>
              <a:rPr lang="fr-FR" sz="3200" dirty="0"/>
              <a:t> &amp; ECP-Pau)</a:t>
            </a:r>
            <a:endParaRPr lang="fr-FR" sz="3200" dirty="0"/>
          </a:p>
        </p:txBody>
      </p:sp>
    </p:spTree>
    <p:extLst>
      <p:ext uri="{BB962C8B-B14F-4D97-AF65-F5344CB8AC3E}">
        <p14:creationId xmlns:p14="http://schemas.microsoft.com/office/powerpoint/2010/main" val="670875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7D6AD94-D768-4B23-A65F-FD2ADBBD2664}"/>
              </a:ext>
            </a:extLst>
          </p:cNvPr>
          <p:cNvSpPr>
            <a:spLocks noGrp="1"/>
          </p:cNvSpPr>
          <p:nvPr>
            <p:ph idx="1"/>
          </p:nvPr>
        </p:nvSpPr>
        <p:spPr>
          <a:xfrm>
            <a:off x="624264" y="1119235"/>
            <a:ext cx="10880220" cy="5251442"/>
          </a:xfrm>
        </p:spPr>
        <p:txBody>
          <a:bodyPr>
            <a:noAutofit/>
          </a:bodyPr>
          <a:lstStyle/>
          <a:p>
            <a:pPr marL="0" indent="0">
              <a:lnSpc>
                <a:spcPct val="100000"/>
              </a:lnSpc>
              <a:buNone/>
            </a:pPr>
            <a:r>
              <a:rPr lang="en-GB" sz="1800" dirty="0" smtClean="0">
                <a:solidFill>
                  <a:srgbClr val="000000"/>
                </a:solidFill>
                <a:latin typeface="Constantia" panose="02030602050306030303" pitchFamily="18" charset="0"/>
              </a:rPr>
              <a:t>Succession </a:t>
            </a:r>
            <a:r>
              <a:rPr lang="en-GB" sz="1800" dirty="0">
                <a:solidFill>
                  <a:srgbClr val="000000"/>
                </a:solidFill>
                <a:latin typeface="Constantia" panose="02030602050306030303" pitchFamily="18" charset="0"/>
              </a:rPr>
              <a:t>of severe crises : the Covid-19 pandemic started in the country in March 2020, occurred while it is still struggling to move out of the profound economic and political crisis:</a:t>
            </a:r>
          </a:p>
          <a:p>
            <a:pPr marL="0" indent="0">
              <a:lnSpc>
                <a:spcPct val="100000"/>
              </a:lnSpc>
              <a:buNone/>
            </a:pPr>
            <a:r>
              <a:rPr lang="en-GB" sz="1800" dirty="0">
                <a:solidFill>
                  <a:srgbClr val="000000"/>
                </a:solidFill>
                <a:latin typeface="Constantia" panose="02030602050306030303" pitchFamily="18" charset="0"/>
              </a:rPr>
              <a:t>	- The country’s complex power-sharing system makes it very difficult for any political party or group to gain a majority of seats in parliament and leads sometimes to paralysis of decision-making policy process and corruption practices</a:t>
            </a:r>
          </a:p>
          <a:p>
            <a:pPr marL="0" indent="0">
              <a:lnSpc>
                <a:spcPct val="100000"/>
              </a:lnSpc>
              <a:buNone/>
            </a:pPr>
            <a:r>
              <a:rPr lang="en-GB" sz="1800" dirty="0">
                <a:solidFill>
                  <a:srgbClr val="000000"/>
                </a:solidFill>
                <a:latin typeface="Constantia" panose="02030602050306030303" pitchFamily="18" charset="0"/>
              </a:rPr>
              <a:t>	- The presidency was vacant for two years due to the lack of political consensus on a successor to Michel Suleiman, whose term ended in 2014. Lebanon was in a state of a paralysing two-year standoff until 2016</a:t>
            </a:r>
          </a:p>
          <a:p>
            <a:pPr marL="0" indent="0">
              <a:lnSpc>
                <a:spcPct val="100000"/>
              </a:lnSpc>
              <a:buNone/>
            </a:pPr>
            <a:r>
              <a:rPr lang="en-GB" sz="1800" dirty="0">
                <a:solidFill>
                  <a:srgbClr val="000000"/>
                </a:solidFill>
                <a:latin typeface="Constantia" panose="02030602050306030303" pitchFamily="18" charset="0"/>
              </a:rPr>
              <a:t>	- deterioration in country infrastructures, and water and electricity shortages, mixed with an acute trash crisis which began in 2015 from which the country is always grappling</a:t>
            </a:r>
          </a:p>
          <a:p>
            <a:pPr marL="0" indent="0">
              <a:lnSpc>
                <a:spcPct val="100000"/>
              </a:lnSpc>
              <a:buNone/>
            </a:pPr>
            <a:r>
              <a:rPr lang="en-GB" sz="1800" dirty="0">
                <a:solidFill>
                  <a:srgbClr val="000000"/>
                </a:solidFill>
                <a:latin typeface="Constantia" panose="02030602050306030303" pitchFamily="18" charset="0"/>
              </a:rPr>
              <a:t>	- October 2019 revolution (massive protests that have erupted across Lebanon) was born out of the ruins of weak and structurally deficient system (Transparency International has documented Lebanon’s serious problems and obstacles of corruption as well as the difficulty in implementing anti-corruption regulations, ranking it 138th out of 180 countries in the Corruption Perception Index for 2018 and 2019).</a:t>
            </a:r>
          </a:p>
          <a:p>
            <a:pPr marL="0" indent="0">
              <a:lnSpc>
                <a:spcPct val="100000"/>
              </a:lnSpc>
              <a:buNone/>
            </a:pPr>
            <a:r>
              <a:rPr lang="en-GB" sz="1800" dirty="0">
                <a:solidFill>
                  <a:srgbClr val="000000"/>
                </a:solidFill>
                <a:latin typeface="Constantia" panose="02030602050306030303" pitchFamily="18" charset="0"/>
              </a:rPr>
              <a:t>	- Youth unemployment higher at 37 </a:t>
            </a:r>
            <a:r>
              <a:rPr lang="en-GB" sz="1800" dirty="0" err="1">
                <a:solidFill>
                  <a:srgbClr val="000000"/>
                </a:solidFill>
                <a:latin typeface="Constantia" panose="02030602050306030303" pitchFamily="18" charset="0"/>
              </a:rPr>
              <a:t>percent</a:t>
            </a:r>
            <a:r>
              <a:rPr lang="en-GB" sz="1800" dirty="0">
                <a:solidFill>
                  <a:srgbClr val="000000"/>
                </a:solidFill>
                <a:latin typeface="Constantia" panose="02030602050306030303" pitchFamily="18" charset="0"/>
              </a:rPr>
              <a:t>, level of public debt reaching more than 150% of </a:t>
            </a:r>
            <a:r>
              <a:rPr lang="en-GB" sz="1800" dirty="0" smtClean="0">
                <a:solidFill>
                  <a:srgbClr val="000000"/>
                </a:solidFill>
                <a:latin typeface="Constantia" panose="02030602050306030303" pitchFamily="18" charset="0"/>
              </a:rPr>
              <a:t>GDP</a:t>
            </a:r>
            <a:endParaRPr lang="fr-FR" sz="1800" dirty="0">
              <a:solidFill>
                <a:srgbClr val="000000"/>
              </a:solidFill>
              <a:latin typeface="Constantia" panose="02030602050306030303" pitchFamily="18" charset="0"/>
            </a:endParaRPr>
          </a:p>
        </p:txBody>
      </p:sp>
      <p:pic>
        <p:nvPicPr>
          <p:cNvPr id="4" name="Picture 3" descr="A picture containing diagram&#10;&#10;Description automatically generated">
            <a:extLst>
              <a:ext uri="{FF2B5EF4-FFF2-40B4-BE49-F238E27FC236}">
                <a16:creationId xmlns:a16="http://schemas.microsoft.com/office/drawing/2014/main" xmlns="" id="{CCDC08E8-8B3F-470D-9B03-879557BF4865}"/>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t="67538" b="25014"/>
          <a:stretch/>
        </p:blipFill>
        <p:spPr>
          <a:xfrm>
            <a:off x="20" y="6254751"/>
            <a:ext cx="12191980" cy="613522"/>
          </a:xfrm>
          <a:prstGeom prst="rect">
            <a:avLst/>
          </a:prstGeom>
        </p:spPr>
      </p:pic>
      <p:pic>
        <p:nvPicPr>
          <p:cNvPr id="8" name="Image 9">
            <a:extLst>
              <a:ext uri="{FF2B5EF4-FFF2-40B4-BE49-F238E27FC236}">
                <a16:creationId xmlns:a16="http://schemas.microsoft.com/office/drawing/2014/main" xmlns="" id="{BA0E7095-9D1F-48FF-948C-3ECB6E67DABF}"/>
              </a:ext>
            </a:extLst>
          </p:cNvPr>
          <p:cNvPicPr>
            <a:picLocks noChangeAspect="1"/>
          </p:cNvPicPr>
          <p:nvPr/>
        </p:nvPicPr>
        <p:blipFill rotWithShape="1">
          <a:blip r:embed="rId3"/>
          <a:srcRect t="10674"/>
          <a:stretch/>
        </p:blipFill>
        <p:spPr>
          <a:xfrm>
            <a:off x="9818687" y="6311288"/>
            <a:ext cx="2309833" cy="507571"/>
          </a:xfrm>
          <a:prstGeom prst="rect">
            <a:avLst/>
          </a:prstGeom>
        </p:spPr>
      </p:pic>
      <p:sp>
        <p:nvSpPr>
          <p:cNvPr id="7" name="Rectangle 2"/>
          <p:cNvSpPr>
            <a:spLocks noGrp="1" noChangeArrowheads="1"/>
          </p:cNvSpPr>
          <p:nvPr>
            <p:ph type="title" idx="4294967295"/>
          </p:nvPr>
        </p:nvSpPr>
        <p:spPr>
          <a:xfrm>
            <a:off x="745057" y="276997"/>
            <a:ext cx="7959725" cy="511175"/>
          </a:xfrm>
        </p:spPr>
        <p:txBody>
          <a:bodyPr>
            <a:normAutofit/>
          </a:bodyPr>
          <a:lstStyle/>
          <a:p>
            <a:pPr eaLnBrk="1" hangingPunct="1"/>
            <a:r>
              <a:rPr lang="en-GB" sz="2800" b="1" dirty="0">
                <a:solidFill>
                  <a:srgbClr val="3366FF"/>
                </a:solidFill>
                <a:effectLst/>
                <a:latin typeface="Times New Roman" panose="02020603050405020304" pitchFamily="18" charset="0"/>
                <a:ea typeface="Calibri" panose="020F0502020204030204" pitchFamily="34" charset="0"/>
              </a:rPr>
              <a:t>S</a:t>
            </a:r>
            <a:r>
              <a:rPr lang="en-GB" sz="2800" b="1" dirty="0">
                <a:solidFill>
                  <a:srgbClr val="3366FF"/>
                </a:solidFill>
                <a:effectLst/>
                <a:latin typeface="Calibri" panose="020F0502020204030204" pitchFamily="34" charset="0"/>
                <a:ea typeface="Calibri" panose="020F0502020204030204" pitchFamily="34" charset="0"/>
                <a:cs typeface="Times New Roman" panose="02020603050405020304" pitchFamily="18" charset="0"/>
              </a:rPr>
              <a:t>ocio-economic and political features of Lebanon</a:t>
            </a:r>
            <a:endParaRPr lang="fr-FR" sz="2800" b="1" dirty="0">
              <a:solidFill>
                <a:srgbClr val="3366FF"/>
              </a:solidFill>
            </a:endParaRPr>
          </a:p>
        </p:txBody>
      </p:sp>
    </p:spTree>
    <p:extLst>
      <p:ext uri="{BB962C8B-B14F-4D97-AF65-F5344CB8AC3E}">
        <p14:creationId xmlns:p14="http://schemas.microsoft.com/office/powerpoint/2010/main" val="617142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xmlns="" id="{CCDC08E8-8B3F-470D-9B03-879557BF4865}"/>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t="67538" b="25014"/>
          <a:stretch/>
        </p:blipFill>
        <p:spPr>
          <a:xfrm>
            <a:off x="20" y="6254751"/>
            <a:ext cx="12191980" cy="613522"/>
          </a:xfrm>
          <a:prstGeom prst="rect">
            <a:avLst/>
          </a:prstGeom>
        </p:spPr>
      </p:pic>
      <p:pic>
        <p:nvPicPr>
          <p:cNvPr id="8" name="Image 9">
            <a:extLst>
              <a:ext uri="{FF2B5EF4-FFF2-40B4-BE49-F238E27FC236}">
                <a16:creationId xmlns:a16="http://schemas.microsoft.com/office/drawing/2014/main" xmlns="" id="{BA0E7095-9D1F-48FF-948C-3ECB6E67DABF}"/>
              </a:ext>
            </a:extLst>
          </p:cNvPr>
          <p:cNvPicPr>
            <a:picLocks noChangeAspect="1"/>
          </p:cNvPicPr>
          <p:nvPr/>
        </p:nvPicPr>
        <p:blipFill rotWithShape="1">
          <a:blip r:embed="rId3"/>
          <a:srcRect t="10674"/>
          <a:stretch/>
        </p:blipFill>
        <p:spPr>
          <a:xfrm>
            <a:off x="9818687" y="6311288"/>
            <a:ext cx="2309833" cy="507571"/>
          </a:xfrm>
          <a:prstGeom prst="rect">
            <a:avLst/>
          </a:prstGeom>
        </p:spPr>
      </p:pic>
      <p:sp>
        <p:nvSpPr>
          <p:cNvPr id="6" name="Rectangle 3"/>
          <p:cNvSpPr>
            <a:spLocks noGrp="1" noChangeArrowheads="1"/>
          </p:cNvSpPr>
          <p:nvPr>
            <p:ph idx="1"/>
          </p:nvPr>
        </p:nvSpPr>
        <p:spPr>
          <a:xfrm>
            <a:off x="838200" y="774855"/>
            <a:ext cx="10515600" cy="4928586"/>
          </a:xfrm>
        </p:spPr>
        <p:txBody>
          <a:bodyPr>
            <a:normAutofit/>
          </a:bodyPr>
          <a:lstStyle/>
          <a:p>
            <a:pPr marL="0" indent="0" eaLnBrk="1" hangingPunct="1">
              <a:lnSpc>
                <a:spcPct val="80000"/>
              </a:lnSpc>
              <a:buNone/>
            </a:pPr>
            <a:endParaRPr lang="fr-FR" altLang="zh-CN" sz="2400" dirty="0"/>
          </a:p>
          <a:p>
            <a:pPr marL="228600" lvl="1">
              <a:lnSpc>
                <a:spcPct val="100000"/>
              </a:lnSpc>
              <a:spcBef>
                <a:spcPts val="1000"/>
              </a:spcBef>
              <a:buBlip>
                <a:blip r:embed="rId4"/>
              </a:buBlip>
            </a:pPr>
            <a:r>
              <a:rPr lang="en-GB" dirty="0">
                <a:solidFill>
                  <a:srgbClr val="000000"/>
                </a:solidFill>
                <a:latin typeface="Constantia" panose="02030602050306030303" pitchFamily="18" charset="0"/>
              </a:rPr>
              <a:t>Prior to the Covid-19 pandemic, estimates for 2020 already predicted a drop of GDP because of economic crisis compounded by months of political instability.</a:t>
            </a:r>
          </a:p>
          <a:p>
            <a:pPr marL="228600" lvl="1">
              <a:lnSpc>
                <a:spcPct val="100000"/>
              </a:lnSpc>
              <a:spcBef>
                <a:spcPts val="1000"/>
              </a:spcBef>
              <a:buBlip>
                <a:blip r:embed="rId4"/>
              </a:buBlip>
            </a:pPr>
            <a:r>
              <a:rPr lang="en-GB" dirty="0">
                <a:solidFill>
                  <a:srgbClr val="000000"/>
                </a:solidFill>
                <a:latin typeface="Constantia" panose="02030602050306030303" pitchFamily="18" charset="0"/>
              </a:rPr>
              <a:t>Poverty rates were estimated at 55.3 per cent of the population in May 2020 </a:t>
            </a:r>
            <a:endParaRPr lang="en-GB" altLang="zh-CN" dirty="0">
              <a:solidFill>
                <a:srgbClr val="000000"/>
              </a:solidFill>
              <a:latin typeface="Constantia" panose="02030602050306030303" pitchFamily="18" charset="0"/>
            </a:endParaRPr>
          </a:p>
          <a:p>
            <a:pPr marL="228600" lvl="1">
              <a:lnSpc>
                <a:spcPct val="100000"/>
              </a:lnSpc>
              <a:spcBef>
                <a:spcPts val="1000"/>
              </a:spcBef>
              <a:buBlip>
                <a:blip r:embed="rId4"/>
              </a:buBlip>
            </a:pPr>
            <a:r>
              <a:rPr lang="en-GB" dirty="0">
                <a:solidFill>
                  <a:srgbClr val="000000"/>
                </a:solidFill>
                <a:latin typeface="Constantia" panose="02030602050306030303" pitchFamily="18" charset="0"/>
              </a:rPr>
              <a:t>Beirut port explosion on August 4, which killed more than 200 people and left thousands homeless, and pointed out Lebanon’s corrupt and negligent political leadership</a:t>
            </a:r>
          </a:p>
          <a:p>
            <a:pPr marL="228600" lvl="1">
              <a:lnSpc>
                <a:spcPct val="100000"/>
              </a:lnSpc>
              <a:spcBef>
                <a:spcPts val="1000"/>
              </a:spcBef>
              <a:buBlip>
                <a:blip r:embed="rId4"/>
              </a:buBlip>
            </a:pPr>
            <a:r>
              <a:rPr lang="en-GB" dirty="0">
                <a:solidFill>
                  <a:srgbClr val="000000"/>
                </a:solidFill>
                <a:latin typeface="Constantia" panose="02030602050306030303" pitchFamily="18" charset="0"/>
              </a:rPr>
              <a:t>Since the end of 2019, the Lebanese pound had plummeted markedly losing more than 80% of its value, a collapse in confidence has since rendered the lira </a:t>
            </a:r>
            <a:r>
              <a:rPr lang="en-GB" dirty="0" smtClean="0">
                <a:solidFill>
                  <a:srgbClr val="000000"/>
                </a:solidFill>
                <a:latin typeface="Constantia" panose="02030602050306030303" pitchFamily="18" charset="0"/>
              </a:rPr>
              <a:t>worthless</a:t>
            </a:r>
            <a:endParaRPr lang="en-GB" dirty="0">
              <a:solidFill>
                <a:srgbClr val="000000"/>
              </a:solidFill>
              <a:latin typeface="Constantia" panose="02030602050306030303" pitchFamily="18" charset="0"/>
            </a:endParaRPr>
          </a:p>
        </p:txBody>
      </p:sp>
    </p:spTree>
    <p:extLst>
      <p:ext uri="{BB962C8B-B14F-4D97-AF65-F5344CB8AC3E}">
        <p14:creationId xmlns:p14="http://schemas.microsoft.com/office/powerpoint/2010/main" val="2158026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DD42D8-7CBC-4544-B774-22A6D42E4F68}"/>
              </a:ext>
            </a:extLst>
          </p:cNvPr>
          <p:cNvSpPr>
            <a:spLocks noGrp="1"/>
          </p:cNvSpPr>
          <p:nvPr>
            <p:ph type="title"/>
          </p:nvPr>
        </p:nvSpPr>
        <p:spPr/>
        <p:txBody>
          <a:bodyPr/>
          <a:lstStyle/>
          <a:p>
            <a:r>
              <a:rPr lang="fr-FR" b="1" dirty="0" err="1">
                <a:solidFill>
                  <a:schemeClr val="accent1"/>
                </a:solidFill>
              </a:rPr>
              <a:t>Research</a:t>
            </a:r>
            <a:r>
              <a:rPr lang="fr-FR" b="1" dirty="0">
                <a:solidFill>
                  <a:schemeClr val="accent1"/>
                </a:solidFill>
              </a:rPr>
              <a:t> </a:t>
            </a:r>
            <a:r>
              <a:rPr lang="fr-FR" b="1" dirty="0" err="1">
                <a:solidFill>
                  <a:schemeClr val="accent1"/>
                </a:solidFill>
              </a:rPr>
              <a:t>project</a:t>
            </a:r>
            <a:r>
              <a:rPr lang="fr-FR" b="1" dirty="0">
                <a:solidFill>
                  <a:schemeClr val="accent1"/>
                </a:solidFill>
              </a:rPr>
              <a:t> </a:t>
            </a:r>
            <a:endParaRPr lang="en-US" dirty="0"/>
          </a:p>
        </p:txBody>
      </p:sp>
      <p:sp>
        <p:nvSpPr>
          <p:cNvPr id="3" name="Content Placeholder 2">
            <a:extLst>
              <a:ext uri="{FF2B5EF4-FFF2-40B4-BE49-F238E27FC236}">
                <a16:creationId xmlns:a16="http://schemas.microsoft.com/office/drawing/2014/main" xmlns="" id="{17D6AD94-D768-4B23-A65F-FD2ADBBD2664}"/>
              </a:ext>
            </a:extLst>
          </p:cNvPr>
          <p:cNvSpPr>
            <a:spLocks noGrp="1"/>
          </p:cNvSpPr>
          <p:nvPr>
            <p:ph idx="1"/>
          </p:nvPr>
        </p:nvSpPr>
        <p:spPr/>
        <p:txBody>
          <a:bodyPr>
            <a:normAutofit lnSpcReduction="10000"/>
          </a:bodyPr>
          <a:lstStyle/>
          <a:p>
            <a:pPr>
              <a:lnSpc>
                <a:spcPct val="80000"/>
              </a:lnSpc>
              <a:buBlip>
                <a:blip r:embed="rId2"/>
              </a:buBlip>
            </a:pPr>
            <a:r>
              <a:rPr lang="en-GB" dirty="0">
                <a:solidFill>
                  <a:srgbClr val="000000"/>
                </a:solidFill>
                <a:latin typeface="Constantia" panose="02030602050306030303" pitchFamily="18" charset="0"/>
                <a:ea typeface="Calibri" panose="020F0502020204030204" pitchFamily="34" charset="0"/>
              </a:rPr>
              <a:t>Economic difficulties mixed with a political and social crisis leading to low confidence </a:t>
            </a:r>
            <a:r>
              <a:rPr lang="en-GB" dirty="0">
                <a:solidFill>
                  <a:srgbClr val="000000"/>
                </a:solidFill>
                <a:latin typeface="Constantia" panose="02030602050306030303" pitchFamily="18" charset="0"/>
              </a:rPr>
              <a:t>and high uncertainty, it is worth examining this claim</a:t>
            </a:r>
          </a:p>
          <a:p>
            <a:pPr>
              <a:lnSpc>
                <a:spcPct val="80000"/>
              </a:lnSpc>
              <a:buBlip>
                <a:blip r:embed="rId2"/>
              </a:buBlip>
            </a:pPr>
            <a:endParaRPr lang="en-GB" dirty="0">
              <a:solidFill>
                <a:srgbClr val="000000"/>
              </a:solidFill>
              <a:latin typeface="Constantia" panose="02030602050306030303" pitchFamily="18" charset="0"/>
            </a:endParaRPr>
          </a:p>
          <a:p>
            <a:pPr>
              <a:lnSpc>
                <a:spcPct val="80000"/>
              </a:lnSpc>
              <a:buBlip>
                <a:blip r:embed="rId2"/>
              </a:buBlip>
            </a:pPr>
            <a:r>
              <a:rPr lang="en-GB" dirty="0">
                <a:solidFill>
                  <a:srgbClr val="000000"/>
                </a:solidFill>
                <a:latin typeface="Constantia" panose="02030602050306030303" pitchFamily="18" charset="0"/>
              </a:rPr>
              <a:t>Intuitively, economists and observers find it plausible that the confidence and uncertainties are likely to play an important role as drivers of economic fluctuations</a:t>
            </a:r>
            <a:endParaRPr lang="fr-FR" dirty="0">
              <a:solidFill>
                <a:srgbClr val="000000"/>
              </a:solidFill>
              <a:latin typeface="Constantia" panose="02030602050306030303" pitchFamily="18" charset="0"/>
            </a:endParaRPr>
          </a:p>
          <a:p>
            <a:pPr>
              <a:lnSpc>
                <a:spcPct val="80000"/>
              </a:lnSpc>
              <a:buBlip>
                <a:blip r:embed="rId2"/>
              </a:buBlip>
            </a:pPr>
            <a:endParaRPr lang="fr-FR" sz="3200" dirty="0">
              <a:solidFill>
                <a:srgbClr val="000000"/>
              </a:solidFill>
              <a:latin typeface="Times New Roman" pitchFamily="18" charset="0"/>
              <a:ea typeface="SimSun" pitchFamily="2" charset="-122"/>
            </a:endParaRPr>
          </a:p>
          <a:p>
            <a:pPr>
              <a:lnSpc>
                <a:spcPct val="80000"/>
              </a:lnSpc>
              <a:buBlip>
                <a:blip r:embed="rId2"/>
              </a:buBlip>
            </a:pPr>
            <a:r>
              <a:rPr lang="en-US" dirty="0">
                <a:solidFill>
                  <a:srgbClr val="000000"/>
                </a:solidFill>
                <a:latin typeface="Constantia" panose="02030602050306030303" pitchFamily="18" charset="0"/>
              </a:rPr>
              <a:t>We examine</a:t>
            </a:r>
            <a:r>
              <a:rPr lang="en-GB" dirty="0">
                <a:solidFill>
                  <a:srgbClr val="000000"/>
                </a:solidFill>
                <a:latin typeface="Constantia" panose="02030602050306030303" pitchFamily="18" charset="0"/>
              </a:rPr>
              <a:t> whether the measure used as proxy of (economic) sentiment of the Lebanese population can produce a diagnosis on changes in the economic outlook in </a:t>
            </a:r>
            <a:r>
              <a:rPr lang="en-US" dirty="0">
                <a:solidFill>
                  <a:srgbClr val="000000"/>
                </a:solidFill>
                <a:latin typeface="Constantia" panose="02030602050306030303" pitchFamily="18" charset="0"/>
              </a:rPr>
              <a:t>Lebanon</a:t>
            </a:r>
          </a:p>
          <a:p>
            <a:endParaRPr lang="en-US" dirty="0"/>
          </a:p>
        </p:txBody>
      </p:sp>
      <p:pic>
        <p:nvPicPr>
          <p:cNvPr id="4" name="Picture 3" descr="A picture containing diagram&#10;&#10;Description automatically generated">
            <a:extLst>
              <a:ext uri="{FF2B5EF4-FFF2-40B4-BE49-F238E27FC236}">
                <a16:creationId xmlns:a16="http://schemas.microsoft.com/office/drawing/2014/main" xmlns="" id="{CCDC08E8-8B3F-470D-9B03-879557BF4865}"/>
              </a:ext>
            </a:extLst>
          </p:cNvPr>
          <p:cNvPicPr>
            <a:picLocks noChangeAspect="1"/>
          </p:cNvPicPr>
          <p:nvPr/>
        </p:nvPicPr>
        <p:blipFill rotWithShape="1">
          <a:blip r:embed="rId3">
            <a:alphaModFix amt="70000"/>
            <a:extLst>
              <a:ext uri="{28A0092B-C50C-407E-A947-70E740481C1C}">
                <a14:useLocalDpi xmlns:a14="http://schemas.microsoft.com/office/drawing/2010/main" val="0"/>
              </a:ext>
            </a:extLst>
          </a:blip>
          <a:srcRect t="67538" b="25014"/>
          <a:stretch/>
        </p:blipFill>
        <p:spPr>
          <a:xfrm>
            <a:off x="20" y="6254751"/>
            <a:ext cx="12191980" cy="613522"/>
          </a:xfrm>
          <a:prstGeom prst="rect">
            <a:avLst/>
          </a:prstGeom>
        </p:spPr>
      </p:pic>
      <p:pic>
        <p:nvPicPr>
          <p:cNvPr id="8" name="Image 9">
            <a:extLst>
              <a:ext uri="{FF2B5EF4-FFF2-40B4-BE49-F238E27FC236}">
                <a16:creationId xmlns:a16="http://schemas.microsoft.com/office/drawing/2014/main" xmlns="" id="{BA0E7095-9D1F-48FF-948C-3ECB6E67DABF}"/>
              </a:ext>
            </a:extLst>
          </p:cNvPr>
          <p:cNvPicPr>
            <a:picLocks noChangeAspect="1"/>
          </p:cNvPicPr>
          <p:nvPr/>
        </p:nvPicPr>
        <p:blipFill rotWithShape="1">
          <a:blip r:embed="rId4"/>
          <a:srcRect t="10674"/>
          <a:stretch/>
        </p:blipFill>
        <p:spPr>
          <a:xfrm>
            <a:off x="9818687" y="6311288"/>
            <a:ext cx="2309833" cy="507571"/>
          </a:xfrm>
          <a:prstGeom prst="rect">
            <a:avLst/>
          </a:prstGeom>
        </p:spPr>
      </p:pic>
    </p:spTree>
    <p:extLst>
      <p:ext uri="{BB962C8B-B14F-4D97-AF65-F5344CB8AC3E}">
        <p14:creationId xmlns:p14="http://schemas.microsoft.com/office/powerpoint/2010/main" val="2259406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Data &amp; </a:t>
            </a:r>
            <a:r>
              <a:rPr lang="fr-FR" b="1" dirty="0" err="1">
                <a:solidFill>
                  <a:schemeClr val="accent1"/>
                </a:solidFill>
              </a:rPr>
              <a:t>methodology</a:t>
            </a:r>
            <a:endParaRPr lang="fr-FR" dirty="0"/>
          </a:p>
        </p:txBody>
      </p:sp>
      <p:sp>
        <p:nvSpPr>
          <p:cNvPr id="3" name="Espace réservé du contenu 2"/>
          <p:cNvSpPr>
            <a:spLocks noGrp="1"/>
          </p:cNvSpPr>
          <p:nvPr>
            <p:ph idx="1"/>
          </p:nvPr>
        </p:nvSpPr>
        <p:spPr/>
        <p:txBody>
          <a:bodyPr>
            <a:normAutofit fontScale="92500"/>
          </a:bodyPr>
          <a:lstStyle/>
          <a:p>
            <a:pPr>
              <a:lnSpc>
                <a:spcPct val="80000"/>
              </a:lnSpc>
              <a:buBlip>
                <a:blip r:embed="rId2"/>
              </a:buBlip>
            </a:pPr>
            <a:r>
              <a:rPr lang="en-GB" dirty="0">
                <a:solidFill>
                  <a:srgbClr val="000000"/>
                </a:solidFill>
                <a:latin typeface="Constantia" panose="02030602050306030303" pitchFamily="18" charset="0"/>
                <a:ea typeface="Calibri" panose="020F0502020204030204" pitchFamily="34" charset="0"/>
              </a:rPr>
              <a:t>Data come from the Google Trends </a:t>
            </a:r>
            <a:r>
              <a:rPr lang="en-GB" dirty="0">
                <a:solidFill>
                  <a:srgbClr val="000000"/>
                </a:solidFill>
                <a:latin typeface="Constantia" panose="02030602050306030303" pitchFamily="18" charset="0"/>
              </a:rPr>
              <a:t>platform (Robustness: Wikipedia)</a:t>
            </a:r>
          </a:p>
          <a:p>
            <a:pPr marL="0" indent="0">
              <a:lnSpc>
                <a:spcPct val="80000"/>
              </a:lnSpc>
              <a:buNone/>
            </a:pPr>
            <a:endParaRPr lang="en-GB" dirty="0">
              <a:solidFill>
                <a:srgbClr val="000000"/>
              </a:solidFill>
              <a:latin typeface="Constantia" panose="02030602050306030303" pitchFamily="18" charset="0"/>
              <a:ea typeface="Calibri" panose="020F0502020204030204" pitchFamily="34" charset="0"/>
            </a:endParaRPr>
          </a:p>
          <a:p>
            <a:pPr>
              <a:lnSpc>
                <a:spcPct val="80000"/>
              </a:lnSpc>
              <a:buBlip>
                <a:blip r:embed="rId2"/>
              </a:buBlip>
            </a:pPr>
            <a:r>
              <a:rPr lang="en-GB" dirty="0">
                <a:solidFill>
                  <a:srgbClr val="000000"/>
                </a:solidFill>
                <a:latin typeface="Constantia" panose="02030602050306030303" pitchFamily="18" charset="0"/>
                <a:ea typeface="Calibri" panose="020F0502020204030204" pitchFamily="34" charset="0"/>
              </a:rPr>
              <a:t>the search volume of crisis-related keywords can well represent a fearful attitude toward the economic situation</a:t>
            </a:r>
          </a:p>
          <a:p>
            <a:pPr marL="0" indent="0">
              <a:lnSpc>
                <a:spcPct val="80000"/>
              </a:lnSpc>
              <a:buNone/>
            </a:pPr>
            <a:endParaRPr lang="en-GB" dirty="0">
              <a:solidFill>
                <a:srgbClr val="000000"/>
              </a:solidFill>
              <a:latin typeface="Constantia" panose="02030602050306030303" pitchFamily="18" charset="0"/>
            </a:endParaRPr>
          </a:p>
          <a:p>
            <a:pPr>
              <a:lnSpc>
                <a:spcPct val="80000"/>
              </a:lnSpc>
              <a:buBlip>
                <a:blip r:embed="rId2"/>
              </a:buBlip>
            </a:pPr>
            <a:r>
              <a:rPr lang="en-GB" dirty="0">
                <a:solidFill>
                  <a:srgbClr val="000000"/>
                </a:solidFill>
                <a:latin typeface="Constantia" panose="02030602050306030303" pitchFamily="18" charset="0"/>
              </a:rPr>
              <a:t>Control variables explaining the economic growth, in particular, investment, remittances, trade openness and credits to private sector for the period from 2010:Q1 to 2020:Q2 </a:t>
            </a:r>
          </a:p>
          <a:p>
            <a:pPr>
              <a:lnSpc>
                <a:spcPct val="80000"/>
              </a:lnSpc>
              <a:buBlip>
                <a:blip r:embed="rId2"/>
              </a:buBlip>
            </a:pPr>
            <a:endParaRPr lang="en-GB" dirty="0">
              <a:solidFill>
                <a:srgbClr val="000000"/>
              </a:solidFill>
              <a:latin typeface="Constantia" panose="02030602050306030303" pitchFamily="18" charset="0"/>
            </a:endParaRPr>
          </a:p>
          <a:p>
            <a:pPr>
              <a:lnSpc>
                <a:spcPct val="80000"/>
              </a:lnSpc>
              <a:buBlip>
                <a:blip r:embed="rId2"/>
              </a:buBlip>
            </a:pPr>
            <a:r>
              <a:rPr lang="en-GB" dirty="0">
                <a:solidFill>
                  <a:srgbClr val="000000"/>
                </a:solidFill>
                <a:latin typeface="Constantia" panose="02030602050306030303" pitchFamily="18" charset="0"/>
                <a:ea typeface="Calibri" panose="020F0502020204030204" pitchFamily="34" charset="0"/>
              </a:rPr>
              <a:t>Monthly Google Trends for the keyword “recession” used as supplementary predictor of growth</a:t>
            </a:r>
            <a:endParaRPr lang="fr-FR" dirty="0">
              <a:solidFill>
                <a:srgbClr val="000000"/>
              </a:solidFill>
              <a:latin typeface="Constantia" panose="02030602050306030303" pitchFamily="18" charset="0"/>
            </a:endParaRPr>
          </a:p>
          <a:p>
            <a:endParaRPr lang="fr-FR" dirty="0"/>
          </a:p>
        </p:txBody>
      </p:sp>
    </p:spTree>
    <p:extLst>
      <p:ext uri="{BB962C8B-B14F-4D97-AF65-F5344CB8AC3E}">
        <p14:creationId xmlns:p14="http://schemas.microsoft.com/office/powerpoint/2010/main" val="4132005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9" y="214459"/>
            <a:ext cx="11173517" cy="969347"/>
          </a:xfrm>
        </p:spPr>
        <p:txBody>
          <a:bodyPr>
            <a:normAutofit/>
          </a:bodyPr>
          <a:lstStyle/>
          <a:p>
            <a:pPr lvl="0"/>
            <a:r>
              <a:rPr lang="en-GB" altLang="fr-FR"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a:t>
            </a:r>
            <a:r>
              <a:rPr lang="en-GB" alt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volution of GDP and Google Trends (Normalized data)</a:t>
            </a:r>
            <a:r>
              <a:rPr lang="en-GB" altLang="fr-FR" sz="2800" dirty="0">
                <a:latin typeface="Arial" panose="020B0604020202020204" pitchFamily="34" charset="0"/>
              </a:rPr>
              <a:t/>
            </a:r>
            <a:br>
              <a:rPr lang="en-GB" altLang="fr-FR" sz="2800" dirty="0">
                <a:latin typeface="Arial" panose="020B0604020202020204" pitchFamily="34" charset="0"/>
              </a:rPr>
            </a:br>
            <a:endParaRPr lang="fr-FR" sz="2800" dirty="0"/>
          </a:p>
        </p:txBody>
      </p:sp>
      <p:graphicFrame>
        <p:nvGraphicFramePr>
          <p:cNvPr id="4" name="Objet 3">
            <a:extLst>
              <a:ext uri="{FF2B5EF4-FFF2-40B4-BE49-F238E27FC236}">
                <a16:creationId xmlns:a16="http://schemas.microsoft.com/office/drawing/2014/main" xmlns="" id="{6EE7D681-6D7C-4630-86F0-CC1429DCDC7F}"/>
              </a:ext>
            </a:extLst>
          </p:cNvPr>
          <p:cNvGraphicFramePr>
            <a:graphicFrameLocks noChangeAspect="1"/>
          </p:cNvGraphicFramePr>
          <p:nvPr>
            <p:extLst>
              <p:ext uri="{D42A27DB-BD31-4B8C-83A1-F6EECF244321}">
                <p14:modId xmlns:p14="http://schemas.microsoft.com/office/powerpoint/2010/main" val="2415484358"/>
              </p:ext>
            </p:extLst>
          </p:nvPr>
        </p:nvGraphicFramePr>
        <p:xfrm>
          <a:off x="417084" y="774854"/>
          <a:ext cx="11400895" cy="5660743"/>
        </p:xfrm>
        <a:graphic>
          <a:graphicData uri="http://schemas.openxmlformats.org/presentationml/2006/ole">
            <mc:AlternateContent xmlns:mc="http://schemas.openxmlformats.org/markup-compatibility/2006">
              <mc:Choice xmlns:v="urn:schemas-microsoft-com:vml" Requires="v">
                <p:oleObj spid="_x0000_s1025" r:id="rId3" imgW="3818160" imgH="2657160" progId="EViews.Workfile.2">
                  <p:embed/>
                </p:oleObj>
              </mc:Choice>
              <mc:Fallback>
                <p:oleObj r:id="rId3" imgW="3818160" imgH="2657160" progId="EViews.Workfile.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84" y="774854"/>
                        <a:ext cx="11400895" cy="5660743"/>
                      </a:xfrm>
                      <a:prstGeom prst="rect">
                        <a:avLst/>
                      </a:prstGeom>
                      <a:noFill/>
                    </p:spPr>
                  </p:pic>
                </p:oleObj>
              </mc:Fallback>
            </mc:AlternateContent>
          </a:graphicData>
        </a:graphic>
      </p:graphicFrame>
    </p:spTree>
    <p:extLst>
      <p:ext uri="{BB962C8B-B14F-4D97-AF65-F5344CB8AC3E}">
        <p14:creationId xmlns:p14="http://schemas.microsoft.com/office/powerpoint/2010/main" val="3322675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DD42D8-7CBC-4544-B774-22A6D42E4F68}"/>
              </a:ext>
            </a:extLst>
          </p:cNvPr>
          <p:cNvSpPr>
            <a:spLocks noGrp="1"/>
          </p:cNvSpPr>
          <p:nvPr>
            <p:ph type="title"/>
          </p:nvPr>
        </p:nvSpPr>
        <p:spPr>
          <a:xfrm>
            <a:off x="838200" y="192933"/>
            <a:ext cx="10515600" cy="646491"/>
          </a:xfrm>
        </p:spPr>
        <p:txBody>
          <a:bodyPr>
            <a:normAutofit fontScale="90000"/>
          </a:bodyPr>
          <a:lstStyle/>
          <a:p>
            <a:r>
              <a:rPr lang="fr-FR" b="1" dirty="0" smtClean="0">
                <a:solidFill>
                  <a:schemeClr val="accent1"/>
                </a:solidFill>
              </a:rPr>
              <a:t>Conclusion</a:t>
            </a:r>
            <a:endParaRPr lang="en-US" dirty="0"/>
          </a:p>
        </p:txBody>
      </p:sp>
      <p:sp>
        <p:nvSpPr>
          <p:cNvPr id="3" name="Content Placeholder 2">
            <a:extLst>
              <a:ext uri="{FF2B5EF4-FFF2-40B4-BE49-F238E27FC236}">
                <a16:creationId xmlns:a16="http://schemas.microsoft.com/office/drawing/2014/main" xmlns="" id="{17D6AD94-D768-4B23-A65F-FD2ADBBD2664}"/>
              </a:ext>
            </a:extLst>
          </p:cNvPr>
          <p:cNvSpPr>
            <a:spLocks noGrp="1"/>
          </p:cNvSpPr>
          <p:nvPr>
            <p:ph idx="1"/>
          </p:nvPr>
        </p:nvSpPr>
        <p:spPr>
          <a:xfrm>
            <a:off x="559686" y="1097710"/>
            <a:ext cx="10794114" cy="5079253"/>
          </a:xfrm>
        </p:spPr>
        <p:txBody>
          <a:bodyPr>
            <a:normAutofit fontScale="85000" lnSpcReduction="20000"/>
          </a:bodyPr>
          <a:lstStyle/>
          <a:p>
            <a:pPr fontAlgn="base">
              <a:lnSpc>
                <a:spcPct val="80000"/>
              </a:lnSpc>
              <a:spcBef>
                <a:spcPct val="20000"/>
              </a:spcBef>
              <a:spcAft>
                <a:spcPct val="0"/>
              </a:spcAft>
              <a:buClr>
                <a:srgbClr val="DBF5F9"/>
              </a:buClr>
              <a:buSzPct val="75000"/>
            </a:pPr>
            <a:r>
              <a:rPr lang="en-GB" dirty="0">
                <a:solidFill>
                  <a:srgbClr val="000000"/>
                </a:solidFill>
                <a:ea typeface="Calibri" panose="020F0502020204030204" pitchFamily="34" charset="0"/>
              </a:rPr>
              <a:t>Our results confirm that making sentiment of the Lebanese into consideration would improve the forecast of quarter growth in an uncertain context</a:t>
            </a:r>
          </a:p>
          <a:p>
            <a:pPr fontAlgn="base">
              <a:lnSpc>
                <a:spcPct val="80000"/>
              </a:lnSpc>
              <a:spcBef>
                <a:spcPct val="20000"/>
              </a:spcBef>
              <a:spcAft>
                <a:spcPct val="0"/>
              </a:spcAft>
              <a:buClr>
                <a:srgbClr val="DBF5F9"/>
              </a:buClr>
              <a:buSzPct val="75000"/>
            </a:pPr>
            <a:endParaRPr lang="en-GB" dirty="0">
              <a:solidFill>
                <a:srgbClr val="000000"/>
              </a:solidFill>
              <a:ea typeface="Calibri" panose="020F0502020204030204" pitchFamily="34" charset="0"/>
            </a:endParaRPr>
          </a:p>
          <a:p>
            <a:pPr fontAlgn="base">
              <a:lnSpc>
                <a:spcPct val="80000"/>
              </a:lnSpc>
              <a:spcBef>
                <a:spcPct val="20000"/>
              </a:spcBef>
              <a:spcAft>
                <a:spcPct val="0"/>
              </a:spcAft>
              <a:buClr>
                <a:srgbClr val="DBF5F9"/>
              </a:buClr>
              <a:buSzPct val="75000"/>
            </a:pPr>
            <a:r>
              <a:rPr lang="en-GB" dirty="0">
                <a:solidFill>
                  <a:srgbClr val="000000"/>
                </a:solidFill>
                <a:ea typeface="Calibri" panose="020F0502020204030204" pitchFamily="34" charset="0"/>
              </a:rPr>
              <a:t>The COVID-19 crisis comes when country was facing compounded crises. These are not normal times for this country that is witnessing a crisis on the top of crisis. Such exceptional conditions call for exceptional solutions and recommendations</a:t>
            </a:r>
          </a:p>
          <a:p>
            <a:pPr fontAlgn="base">
              <a:lnSpc>
                <a:spcPct val="80000"/>
              </a:lnSpc>
              <a:spcBef>
                <a:spcPct val="20000"/>
              </a:spcBef>
              <a:spcAft>
                <a:spcPct val="0"/>
              </a:spcAft>
              <a:buClr>
                <a:srgbClr val="DBF5F9"/>
              </a:buClr>
              <a:buSzPct val="75000"/>
            </a:pPr>
            <a:r>
              <a:rPr lang="en-GB" dirty="0">
                <a:solidFill>
                  <a:srgbClr val="000000"/>
                </a:solidFill>
                <a:ea typeface="Calibri" panose="020F0502020204030204" pitchFamily="34" charset="0"/>
              </a:rPr>
              <a:t>	- structural reforms </a:t>
            </a:r>
          </a:p>
          <a:p>
            <a:pPr fontAlgn="base">
              <a:lnSpc>
                <a:spcPct val="80000"/>
              </a:lnSpc>
              <a:spcBef>
                <a:spcPct val="20000"/>
              </a:spcBef>
              <a:spcAft>
                <a:spcPct val="0"/>
              </a:spcAft>
              <a:buClr>
                <a:srgbClr val="DBF5F9"/>
              </a:buClr>
              <a:buSzPct val="75000"/>
            </a:pPr>
            <a:r>
              <a:rPr lang="en-GB" dirty="0">
                <a:solidFill>
                  <a:srgbClr val="000000"/>
                </a:solidFill>
                <a:ea typeface="Calibri" panose="020F0502020204030204" pitchFamily="34" charset="0"/>
              </a:rPr>
              <a:t>	- accompanying economic reforms with direct aid to the poor and most vulnerable including workers in the informal economy</a:t>
            </a:r>
          </a:p>
          <a:p>
            <a:pPr fontAlgn="base">
              <a:lnSpc>
                <a:spcPct val="80000"/>
              </a:lnSpc>
              <a:spcBef>
                <a:spcPct val="20000"/>
              </a:spcBef>
              <a:spcAft>
                <a:spcPct val="0"/>
              </a:spcAft>
              <a:buClr>
                <a:srgbClr val="DBF5F9"/>
              </a:buClr>
              <a:buSzPct val="75000"/>
            </a:pPr>
            <a:r>
              <a:rPr lang="en-GB" dirty="0">
                <a:solidFill>
                  <a:srgbClr val="000000"/>
                </a:solidFill>
                <a:ea typeface="Calibri" panose="020F0502020204030204" pitchFamily="34" charset="0"/>
              </a:rPr>
              <a:t>international aid and private investment will be essential for comprehensive recovery and reconstruction</a:t>
            </a:r>
          </a:p>
          <a:p>
            <a:pPr fontAlgn="base">
              <a:lnSpc>
                <a:spcPct val="80000"/>
              </a:lnSpc>
              <a:spcBef>
                <a:spcPct val="20000"/>
              </a:spcBef>
              <a:spcAft>
                <a:spcPct val="0"/>
              </a:spcAft>
              <a:buClr>
                <a:srgbClr val="DBF5F9"/>
              </a:buClr>
              <a:buSzPct val="75000"/>
            </a:pPr>
            <a:r>
              <a:rPr lang="en-GB" dirty="0">
                <a:solidFill>
                  <a:srgbClr val="000000"/>
                </a:solidFill>
                <a:ea typeface="Calibri" panose="020F0502020204030204" pitchFamily="34" charset="0"/>
              </a:rPr>
              <a:t>	- system reform: the political rivalries and factional interests have often prevented the formation of government and are accused of keeping politics locked in a vicious circle where religious figures interfere in politics; . Responsibilities need to be divided, not based on a clan membership, but instead on skills, and additional efforts must be made in the area of administrative, judicial and financial appointments by the adoption of competency, merit-based and transparent recruitment practice</a:t>
            </a:r>
          </a:p>
          <a:p>
            <a:endParaRPr lang="en-US" dirty="0"/>
          </a:p>
        </p:txBody>
      </p:sp>
      <p:pic>
        <p:nvPicPr>
          <p:cNvPr id="4" name="Picture 3" descr="A picture containing diagram&#10;&#10;Description automatically generated">
            <a:extLst>
              <a:ext uri="{FF2B5EF4-FFF2-40B4-BE49-F238E27FC236}">
                <a16:creationId xmlns:a16="http://schemas.microsoft.com/office/drawing/2014/main" xmlns="" id="{CCDC08E8-8B3F-470D-9B03-879557BF4865}"/>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t="67538" b="25014"/>
          <a:stretch/>
        </p:blipFill>
        <p:spPr>
          <a:xfrm>
            <a:off x="20" y="6254751"/>
            <a:ext cx="12191980" cy="613522"/>
          </a:xfrm>
          <a:prstGeom prst="rect">
            <a:avLst/>
          </a:prstGeom>
        </p:spPr>
      </p:pic>
      <p:pic>
        <p:nvPicPr>
          <p:cNvPr id="8" name="Image 9">
            <a:extLst>
              <a:ext uri="{FF2B5EF4-FFF2-40B4-BE49-F238E27FC236}">
                <a16:creationId xmlns:a16="http://schemas.microsoft.com/office/drawing/2014/main" xmlns="" id="{BA0E7095-9D1F-48FF-948C-3ECB6E67DABF}"/>
              </a:ext>
            </a:extLst>
          </p:cNvPr>
          <p:cNvPicPr>
            <a:picLocks noChangeAspect="1"/>
          </p:cNvPicPr>
          <p:nvPr/>
        </p:nvPicPr>
        <p:blipFill rotWithShape="1">
          <a:blip r:embed="rId3"/>
          <a:srcRect t="10674"/>
          <a:stretch/>
        </p:blipFill>
        <p:spPr>
          <a:xfrm>
            <a:off x="9818687" y="6311288"/>
            <a:ext cx="2309833" cy="507571"/>
          </a:xfrm>
          <a:prstGeom prst="rect">
            <a:avLst/>
          </a:prstGeom>
        </p:spPr>
      </p:pic>
    </p:spTree>
    <p:extLst>
      <p:ext uri="{BB962C8B-B14F-4D97-AF65-F5344CB8AC3E}">
        <p14:creationId xmlns:p14="http://schemas.microsoft.com/office/powerpoint/2010/main" val="3115362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87EA3DE823DC489E44BF4CD2C2AF9F" ma:contentTypeVersion="13" ma:contentTypeDescription="Create a new document." ma:contentTypeScope="" ma:versionID="d347d0b0bf44e019b05c46bcfdf82422">
  <xsd:schema xmlns:xsd="http://www.w3.org/2001/XMLSchema" xmlns:xs="http://www.w3.org/2001/XMLSchema" xmlns:p="http://schemas.microsoft.com/office/2006/metadata/properties" xmlns:ns3="543abfbf-1b39-4535-8b1b-c72a4cdaa484" xmlns:ns4="2834bc84-a818-4cb9-8b4d-5179cfe104eb" targetNamespace="http://schemas.microsoft.com/office/2006/metadata/properties" ma:root="true" ma:fieldsID="9c47832cb9e3c0ef945f6c0679b6863e" ns3:_="" ns4:_="">
    <xsd:import namespace="543abfbf-1b39-4535-8b1b-c72a4cdaa484"/>
    <xsd:import namespace="2834bc84-a818-4cb9-8b4d-5179cfe104e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3abfbf-1b39-4535-8b1b-c72a4cdaa48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34bc84-a818-4cb9-8b4d-5179cfe104e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FD088B-9EC5-4504-B9FE-F34BC8BB41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3abfbf-1b39-4535-8b1b-c72a4cdaa484"/>
    <ds:schemaRef ds:uri="2834bc84-a818-4cb9-8b4d-5179cfe104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EA198B-9DDA-49E8-B8A7-34C54ED29B39}">
  <ds:schemaRefs>
    <ds:schemaRef ds:uri="http://schemas.microsoft.com/sharepoint/v3/contenttype/forms"/>
  </ds:schemaRefs>
</ds:datastoreItem>
</file>

<file path=customXml/itemProps3.xml><?xml version="1.0" encoding="utf-8"?>
<ds:datastoreItem xmlns:ds="http://schemas.openxmlformats.org/officeDocument/2006/customXml" ds:itemID="{B9A3BDE3-B6DF-4923-9B44-926413C4850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20</TotalTime>
  <Words>344</Words>
  <Application>Microsoft Macintosh PowerPoint</Application>
  <PresentationFormat>Personnalisé</PresentationFormat>
  <Paragraphs>39</Paragraphs>
  <Slides>7</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7</vt:i4>
      </vt:variant>
    </vt:vector>
  </HeadingPairs>
  <TitlesOfParts>
    <vt:vector size="9" baseType="lpstr">
      <vt:lpstr>Office Theme</vt:lpstr>
      <vt:lpstr>EViews.Workfile.2</vt:lpstr>
      <vt:lpstr>Lebanon in the midst of multiple crises- Hope Born Out of Despair</vt:lpstr>
      <vt:lpstr>Socio-economic and political features of Lebanon</vt:lpstr>
      <vt:lpstr>Présentation PowerPoint</vt:lpstr>
      <vt:lpstr>Research project </vt:lpstr>
      <vt:lpstr>Data &amp; methodology</vt:lpstr>
      <vt:lpstr>Evolution of GDP and Google Trends (Normalized data) </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Zein Nahas</dc:creator>
  <cp:lastModifiedBy>Constantin Tsakas</cp:lastModifiedBy>
  <cp:revision>3</cp:revision>
  <dcterms:created xsi:type="dcterms:W3CDTF">2020-11-25T22:12:16Z</dcterms:created>
  <dcterms:modified xsi:type="dcterms:W3CDTF">2020-12-08T09:14:19Z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0x0101007787EA3DE823DC489E44BF4CD2C2AF9F</vt:lpwstr>
  </property>
</Properties>
</file>