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sldIdLst>
    <p:sldId id="256" r:id="rId5"/>
    <p:sldId id="259" r:id="rId6"/>
    <p:sldId id="267" r:id="rId7"/>
    <p:sldId id="263" r:id="rId8"/>
    <p:sldId id="268" r:id="rId9"/>
    <p:sldId id="269"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45C"/>
    <a:srgbClr val="373545"/>
    <a:srgbClr val="3C2351"/>
    <a:srgbClr val="AB9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8" d="100"/>
          <a:sy n="78"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21362EB-DB49-4CF1-B199-85633C16F96B}" type="datetimeFigureOut">
              <a:rPr lang="en-US" smtClean="0"/>
              <a:t>12/5/2020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0BCAA9D-1E07-4FA2-B353-8F956A0FD6D0}" type="slidenum">
              <a:rPr lang="en-US" smtClean="0"/>
              <a:t>‹N°›</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54824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1362EB-DB49-4CF1-B199-85633C16F96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3215546757"/>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1362EB-DB49-4CF1-B199-85633C16F96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3003054707"/>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21362EB-DB49-4CF1-B199-85633C16F96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306265456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21362EB-DB49-4CF1-B199-85633C16F96B}" type="datetimeFigureOut">
              <a:rPr lang="en-US" smtClean="0"/>
              <a:t>12/5/2020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0BCAA9D-1E07-4FA2-B353-8F956A0FD6D0}" type="slidenum">
              <a:rPr lang="en-US" smtClean="0"/>
              <a:t>‹N°›</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04062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21362EB-DB49-4CF1-B199-85633C16F96B}"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311695276"/>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1362EB-DB49-4CF1-B199-85633C16F96B}"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412049200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21362EB-DB49-4CF1-B199-85633C16F96B}"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246550812"/>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362EB-DB49-4CF1-B199-85633C16F96B}"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CAA9D-1E07-4FA2-B353-8F956A0FD6D0}" type="slidenum">
              <a:rPr lang="en-US" smtClean="0"/>
              <a:t>‹N°›</a:t>
            </a:fld>
            <a:endParaRPr lang="en-US"/>
          </a:p>
        </p:txBody>
      </p:sp>
    </p:spTree>
    <p:extLst>
      <p:ext uri="{BB962C8B-B14F-4D97-AF65-F5344CB8AC3E}">
        <p14:creationId xmlns:p14="http://schemas.microsoft.com/office/powerpoint/2010/main" val="44818285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21362EB-DB49-4CF1-B199-85633C16F96B}" type="datetimeFigureOut">
              <a:rPr lang="en-US" smtClean="0"/>
              <a:t>12/5/2020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0BCAA9D-1E07-4FA2-B353-8F956A0FD6D0}" type="slidenum">
              <a:rPr lang="en-US" smtClean="0"/>
              <a:t>‹N°›</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451077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21362EB-DB49-4CF1-B199-85633C16F96B}" type="datetimeFigureOut">
              <a:rPr lang="en-US" smtClean="0"/>
              <a:t>12/5/2020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0BCAA9D-1E07-4FA2-B353-8F956A0FD6D0}" type="slidenum">
              <a:rPr lang="en-US" smtClean="0"/>
              <a:t>‹N°›</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1712842"/>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21362EB-DB49-4CF1-B199-85633C16F96B}" type="datetimeFigureOut">
              <a:rPr lang="en-US" smtClean="0"/>
              <a:t>12/5/2020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0BCAA9D-1E07-4FA2-B353-8F956A0FD6D0}" type="slidenum">
              <a:rPr lang="en-US" smtClean="0"/>
              <a:t>‹N°›</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31363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xmlns="" id="{E7FA9227-10F2-4746-BFF8-BD9B73A409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25014"/>
          <a:stretch/>
        </p:blipFill>
        <p:spPr>
          <a:xfrm>
            <a:off x="12700" y="0"/>
            <a:ext cx="12191980" cy="6856718"/>
          </a:xfrm>
          <a:prstGeom prst="rect">
            <a:avLst/>
          </a:prstGeom>
          <a:ln>
            <a:solidFill>
              <a:srgbClr val="AB9FAD"/>
            </a:solidFill>
          </a:ln>
        </p:spPr>
      </p:pic>
      <p:sp>
        <p:nvSpPr>
          <p:cNvPr id="7" name="Titre 1">
            <a:extLst>
              <a:ext uri="{FF2B5EF4-FFF2-40B4-BE49-F238E27FC236}">
                <a16:creationId xmlns:a16="http://schemas.microsoft.com/office/drawing/2014/main" xmlns="" id="{33F8C7DE-8B15-4B3D-B74B-8A99CEFC4C8F}"/>
              </a:ext>
            </a:extLst>
          </p:cNvPr>
          <p:cNvSpPr>
            <a:spLocks noGrp="1"/>
          </p:cNvSpPr>
          <p:nvPr>
            <p:ph type="ctrTitle"/>
          </p:nvPr>
        </p:nvSpPr>
        <p:spPr>
          <a:xfrm>
            <a:off x="297951" y="3092494"/>
            <a:ext cx="11513906" cy="1483819"/>
          </a:xfrm>
        </p:spPr>
        <p:txBody>
          <a:bodyPr>
            <a:noAutofit/>
          </a:bodyPr>
          <a:lstStyle/>
          <a:p>
            <a:r>
              <a:rPr lang="fr-FR" sz="5000" b="1" dirty="0"/>
              <a:t>COVID-19,challenges and </a:t>
            </a:r>
            <a:r>
              <a:rPr lang="en-US" sz="5000" b="1" dirty="0"/>
              <a:t>opportunities</a:t>
            </a:r>
            <a:r>
              <a:rPr lang="fr-FR" sz="5000" b="1" dirty="0"/>
              <a:t>: </a:t>
            </a:r>
            <a:br>
              <a:rPr lang="fr-FR" sz="5000" b="1" dirty="0"/>
            </a:br>
            <a:r>
              <a:rPr lang="fr-FR" sz="5000" b="1" dirty="0"/>
              <a:t>The case of </a:t>
            </a:r>
            <a:r>
              <a:rPr lang="en-US" sz="5000" b="1" dirty="0"/>
              <a:t>Tunisia</a:t>
            </a:r>
            <a:r>
              <a:rPr lang="fr-FR" sz="5000" b="1" dirty="0"/>
              <a:t> </a:t>
            </a:r>
          </a:p>
        </p:txBody>
      </p:sp>
      <p:sp>
        <p:nvSpPr>
          <p:cNvPr id="9" name="Titre 1">
            <a:extLst>
              <a:ext uri="{FF2B5EF4-FFF2-40B4-BE49-F238E27FC236}">
                <a16:creationId xmlns:a16="http://schemas.microsoft.com/office/drawing/2014/main" xmlns="" id="{D3AFC694-DBB8-43AA-81F1-2AA949FF4FE6}"/>
              </a:ext>
            </a:extLst>
          </p:cNvPr>
          <p:cNvSpPr txBox="1">
            <a:spLocks/>
          </p:cNvSpPr>
          <p:nvPr/>
        </p:nvSpPr>
        <p:spPr>
          <a:xfrm>
            <a:off x="380144" y="4576313"/>
            <a:ext cx="5626100" cy="80518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fr-FR" sz="3200" b="1" dirty="0">
                <a:solidFill>
                  <a:schemeClr val="tx1"/>
                </a:solidFill>
              </a:rPr>
              <a:t>Hajer El </a:t>
            </a:r>
            <a:r>
              <a:rPr lang="fr-FR" sz="3200" b="1" dirty="0" err="1">
                <a:solidFill>
                  <a:schemeClr val="tx1"/>
                </a:solidFill>
              </a:rPr>
              <a:t>ouardani</a:t>
            </a:r>
            <a:endParaRPr lang="fr-FR" sz="3200" b="1" dirty="0">
              <a:solidFill>
                <a:schemeClr val="tx1"/>
              </a:solidFill>
            </a:endParaRPr>
          </a:p>
        </p:txBody>
      </p:sp>
      <p:sp>
        <p:nvSpPr>
          <p:cNvPr id="12" name="Titre 1">
            <a:extLst>
              <a:ext uri="{FF2B5EF4-FFF2-40B4-BE49-F238E27FC236}">
                <a16:creationId xmlns:a16="http://schemas.microsoft.com/office/drawing/2014/main" xmlns="" id="{8F63A25E-C512-4C50-B3A9-EDA1E464E537}"/>
              </a:ext>
            </a:extLst>
          </p:cNvPr>
          <p:cNvSpPr txBox="1">
            <a:spLocks/>
          </p:cNvSpPr>
          <p:nvPr/>
        </p:nvSpPr>
        <p:spPr>
          <a:xfrm>
            <a:off x="380144" y="5568622"/>
            <a:ext cx="5626100" cy="805180"/>
          </a:xfrm>
          <a:prstGeom prst="rect">
            <a:avLst/>
          </a:prstGeom>
        </p:spPr>
        <p:txBody>
          <a:bodyPr vert="horz" anchor="b">
            <a:normAutofit fontScale="550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3200" dirty="0">
                <a:solidFill>
                  <a:schemeClr val="tx1"/>
                </a:solidFill>
              </a:rPr>
              <a:t>Higher School of Economic and Commercial Sciences, Tunis-Tunisia</a:t>
            </a:r>
          </a:p>
          <a:p>
            <a:r>
              <a:rPr lang="en-US" sz="3200" dirty="0">
                <a:solidFill>
                  <a:schemeClr val="tx1"/>
                </a:solidFill>
              </a:rPr>
              <a:t>CEMAFI International (</a:t>
            </a:r>
            <a:r>
              <a:rPr lang="en-US" sz="3200" dirty="0" err="1">
                <a:solidFill>
                  <a:schemeClr val="tx1"/>
                </a:solidFill>
              </a:rPr>
              <a:t>france</a:t>
            </a:r>
            <a:r>
              <a:rPr lang="en-US" sz="3200" dirty="0">
                <a:solidFill>
                  <a:schemeClr val="tx1"/>
                </a:solidFill>
              </a:rPr>
              <a:t>)</a:t>
            </a:r>
            <a:endParaRPr lang="fr-FR" sz="3200" dirty="0">
              <a:solidFill>
                <a:schemeClr val="tx1"/>
              </a:solidFill>
            </a:endParaRPr>
          </a:p>
        </p:txBody>
      </p:sp>
    </p:spTree>
    <p:extLst>
      <p:ext uri="{BB962C8B-B14F-4D97-AF65-F5344CB8AC3E}">
        <p14:creationId xmlns:p14="http://schemas.microsoft.com/office/powerpoint/2010/main" val="670875570"/>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D6AD94-D768-4B23-A65F-FD2ADBBD2664}"/>
              </a:ext>
            </a:extLst>
          </p:cNvPr>
          <p:cNvSpPr>
            <a:spLocks noGrp="1"/>
          </p:cNvSpPr>
          <p:nvPr>
            <p:ph idx="1"/>
          </p:nvPr>
        </p:nvSpPr>
        <p:spPr>
          <a:xfrm>
            <a:off x="944217" y="683534"/>
            <a:ext cx="10956235" cy="5160676"/>
          </a:xfrm>
        </p:spPr>
        <p:txBody>
          <a:bodyPr>
            <a:normAutofit fontScale="92500" lnSpcReduction="20000"/>
          </a:bodyPr>
          <a:lstStyle/>
          <a:p>
            <a:pPr algn="just">
              <a:buFont typeface="Wingdings" panose="05000000000000000000" pitchFamily="2" charset="2"/>
              <a:buChar char="Ø"/>
            </a:pPr>
            <a:r>
              <a:rPr lang="en-US" sz="3600" dirty="0"/>
              <a:t> </a:t>
            </a:r>
            <a:r>
              <a:rPr lang="en-US" sz="3000" dirty="0"/>
              <a:t>The pandemic crisis hit the country at a time it had been suffering  from increasing economic difficulties: a rising public debt, the increasing of budget and current account deficits, the depreciation of the dinar, a declining rate of growth and a rising level of unemployment. </a:t>
            </a:r>
          </a:p>
          <a:p>
            <a:pPr marL="0" indent="0" algn="just">
              <a:buNone/>
            </a:pPr>
            <a:endParaRPr lang="en-US" sz="3000" dirty="0"/>
          </a:p>
          <a:p>
            <a:pPr algn="just">
              <a:buFont typeface="Wingdings" panose="05000000000000000000" pitchFamily="2" charset="2"/>
              <a:buChar char="Ø"/>
            </a:pPr>
            <a:r>
              <a:rPr lang="en-US" sz="3000" dirty="0"/>
              <a:t>Hence, apart from the health consequences of Covid-19, </a:t>
            </a:r>
            <a:r>
              <a:rPr lang="en-US" sz="3000" b="1" dirty="0">
                <a:solidFill>
                  <a:srgbClr val="0070C0"/>
                </a:solidFill>
              </a:rPr>
              <a:t>the major economic challenge</a:t>
            </a:r>
            <a:r>
              <a:rPr lang="en-US" sz="3000" dirty="0"/>
              <a:t> Tunisia faces is how to address the significant additional internal and external financial problem this pandemic has imposed on an already strained governmental budget. </a:t>
            </a:r>
          </a:p>
          <a:p>
            <a:pPr marL="0" indent="0" algn="just">
              <a:buNone/>
            </a:pPr>
            <a:r>
              <a:rPr lang="en-US" sz="3000" dirty="0"/>
              <a:t>	By the end of 2020, the  budget deficit is estimated to reach  about 6 % of GDP while  external debt is expected to stand  at more than 100% of GDP. We should note that more than two thirds of this debt is denominated in foreign currency.</a:t>
            </a:r>
            <a:endParaRPr lang="fr-FR" sz="3000" dirty="0"/>
          </a:p>
          <a:p>
            <a:pPr algn="just">
              <a:buFont typeface="Wingdings" panose="05000000000000000000" pitchFamily="2" charset="2"/>
              <a:buChar char="Ø"/>
            </a:pPr>
            <a:endParaRPr lang="fr-FR" sz="3600" dirty="0"/>
          </a:p>
          <a:p>
            <a:pPr marL="0" indent="0" algn="just">
              <a:buNone/>
            </a:pPr>
            <a:endParaRPr lang="fr-FR" sz="3200" dirty="0"/>
          </a:p>
          <a:p>
            <a:endParaRPr lang="en-US" sz="3200" dirty="0"/>
          </a:p>
        </p:txBody>
      </p:sp>
      <p:pic>
        <p:nvPicPr>
          <p:cNvPr id="4" name="Picture 3" descr="A picture containing diagram&#10;&#10;Description automatically generated">
            <a:extLst>
              <a:ext uri="{FF2B5EF4-FFF2-40B4-BE49-F238E27FC236}">
                <a16:creationId xmlns:a16="http://schemas.microsoft.com/office/drawing/2014/main" xmlns="" id="{CCDC08E8-8B3F-470D-9B03-879557BF486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a16="http://schemas.microsoft.com/office/drawing/2014/main" xmlns="" id="{BA0E7095-9D1F-48FF-948C-3ECB6E67DABF}"/>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61714240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376359"/>
            <a:ext cx="9601200" cy="718930"/>
          </a:xfrm>
        </p:spPr>
        <p:txBody>
          <a:bodyPr>
            <a:noAutofit/>
          </a:bodyPr>
          <a:lstStyle/>
          <a:p>
            <a:pPr algn="ctr"/>
            <a:r>
              <a:rPr lang="fr-FR" sz="4800" b="1" dirty="0">
                <a:solidFill>
                  <a:srgbClr val="0070C0"/>
                </a:solidFill>
                <a:latin typeface="Franklin Gothic Book (Corps)"/>
                <a:cs typeface="Calibri" panose="020F0502020204030204" pitchFamily="34" charset="0"/>
              </a:rPr>
              <a:t>Short term measures :</a:t>
            </a:r>
          </a:p>
        </p:txBody>
      </p:sp>
      <p:sp>
        <p:nvSpPr>
          <p:cNvPr id="3" name="Espace réservé du contenu 2"/>
          <p:cNvSpPr>
            <a:spLocks noGrp="1"/>
          </p:cNvSpPr>
          <p:nvPr>
            <p:ph idx="1"/>
          </p:nvPr>
        </p:nvSpPr>
        <p:spPr>
          <a:xfrm>
            <a:off x="1086679" y="1125321"/>
            <a:ext cx="10664687" cy="4877746"/>
          </a:xfrm>
        </p:spPr>
        <p:txBody>
          <a:bodyPr>
            <a:noAutofit/>
          </a:bodyPr>
          <a:lstStyle/>
          <a:p>
            <a:pPr marL="0" indent="0" algn="just">
              <a:buNone/>
            </a:pPr>
            <a:r>
              <a:rPr lang="en-US" sz="2400" dirty="0">
                <a:solidFill>
                  <a:srgbClr val="0070C0"/>
                </a:solidFill>
              </a:rPr>
              <a:t>1) </a:t>
            </a:r>
            <a:r>
              <a:rPr lang="en-US" sz="2400" dirty="0">
                <a:solidFill>
                  <a:schemeClr val="tx1"/>
                </a:solidFill>
              </a:rPr>
              <a:t>Authorities should consider the protection of large companies operating in the industrial sector. Equally, support should be extended to SMEs, that are the real lever of the Tunisian economy. </a:t>
            </a:r>
          </a:p>
          <a:p>
            <a:pPr marL="0" indent="0" algn="just">
              <a:buNone/>
            </a:pPr>
            <a:r>
              <a:rPr lang="en-US" sz="2400" b="1" dirty="0">
                <a:solidFill>
                  <a:srgbClr val="0070C0"/>
                </a:solidFill>
                <a:sym typeface="Wingdings" panose="05000000000000000000" pitchFamily="2" charset="2"/>
              </a:rPr>
              <a:t></a:t>
            </a:r>
            <a:r>
              <a:rPr lang="en-US" sz="2400" dirty="0">
                <a:solidFill>
                  <a:srgbClr val="55545C"/>
                </a:solidFill>
                <a:sym typeface="Wingdings" panose="05000000000000000000" pitchFamily="2" charset="2"/>
              </a:rPr>
              <a:t> </a:t>
            </a:r>
            <a:r>
              <a:rPr lang="en-US" sz="2400" dirty="0">
                <a:solidFill>
                  <a:schemeClr val="tx1"/>
                </a:solidFill>
              </a:rPr>
              <a:t>Their cash flow should be maintained to ensure they continue to support their workers and avoid a further increase in unemployment.</a:t>
            </a:r>
          </a:p>
          <a:p>
            <a:pPr marL="457200" indent="-457200" algn="just">
              <a:buAutoNum type="arabicParenR"/>
            </a:pPr>
            <a:endParaRPr lang="en-US" sz="2400" dirty="0">
              <a:solidFill>
                <a:schemeClr val="tx1"/>
              </a:solidFill>
            </a:endParaRPr>
          </a:p>
          <a:p>
            <a:pPr marL="0" indent="0" algn="just">
              <a:buNone/>
            </a:pPr>
            <a:r>
              <a:rPr lang="en-US" sz="2400" dirty="0">
                <a:solidFill>
                  <a:srgbClr val="0070C0"/>
                </a:solidFill>
              </a:rPr>
              <a:t>2) </a:t>
            </a:r>
            <a:r>
              <a:rPr lang="en-US" sz="2400" dirty="0">
                <a:solidFill>
                  <a:schemeClr val="tx1"/>
                </a:solidFill>
              </a:rPr>
              <a:t>Authorities should ensure that the medium-term credit and grants, intended to strengthen the capacity of the health sector and protect vulnerable businesses and households from the impacts of the COVID-19 crisis, are being used optimally. </a:t>
            </a:r>
          </a:p>
          <a:p>
            <a:pPr marL="0" indent="0" algn="just">
              <a:buNone/>
            </a:pPr>
            <a:r>
              <a:rPr lang="en-US" sz="2400" b="1" dirty="0">
                <a:solidFill>
                  <a:srgbClr val="0070C0"/>
                </a:solidFill>
                <a:sym typeface="Wingdings" panose="05000000000000000000" pitchFamily="2" charset="2"/>
              </a:rPr>
              <a:t></a:t>
            </a:r>
            <a:r>
              <a:rPr lang="en-US" sz="2400" dirty="0">
                <a:solidFill>
                  <a:schemeClr val="tx1"/>
                </a:solidFill>
                <a:sym typeface="Wingdings" panose="05000000000000000000" pitchFamily="2" charset="2"/>
              </a:rPr>
              <a:t> </a:t>
            </a:r>
            <a:r>
              <a:rPr lang="en-US" sz="2400" dirty="0">
                <a:solidFill>
                  <a:schemeClr val="tx1"/>
                </a:solidFill>
              </a:rPr>
              <a:t>This might  be accomplished  by placing the funds in an account audited by a specialized committee made up of donors and representative of the government .</a:t>
            </a:r>
          </a:p>
        </p:txBody>
      </p:sp>
      <p:pic>
        <p:nvPicPr>
          <p:cNvPr id="4" name="Picture 3" descr="A picture containing diagram&#10;&#10;Description automatically generated">
            <a:extLst>
              <a:ext uri="{FF2B5EF4-FFF2-40B4-BE49-F238E27FC236}">
                <a16:creationId xmlns:a16="http://schemas.microsoft.com/office/drawing/2014/main" xmlns="" id="{3EE6DB31-2C3C-4375-870F-4751C0022B59}"/>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81256"/>
            <a:ext cx="12191980" cy="613522"/>
          </a:xfrm>
          <a:prstGeom prst="rect">
            <a:avLst/>
          </a:prstGeom>
        </p:spPr>
      </p:pic>
      <p:pic>
        <p:nvPicPr>
          <p:cNvPr id="5" name="Image 9">
            <a:extLst>
              <a:ext uri="{FF2B5EF4-FFF2-40B4-BE49-F238E27FC236}">
                <a16:creationId xmlns:a16="http://schemas.microsoft.com/office/drawing/2014/main" xmlns="" id="{7FB93ED4-3905-40A0-91C0-9825B8A9D3A5}"/>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1019019961"/>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0450"/>
            <a:ext cx="10515600" cy="854075"/>
          </a:xfrm>
        </p:spPr>
        <p:txBody>
          <a:bodyPr>
            <a:normAutofit/>
          </a:bodyPr>
          <a:lstStyle/>
          <a:p>
            <a:pPr algn="ctr"/>
            <a:r>
              <a:rPr lang="fr-FR" sz="4800" b="1" dirty="0">
                <a:solidFill>
                  <a:srgbClr val="0070C0"/>
                </a:solidFill>
                <a:latin typeface="+mn-lt"/>
              </a:rPr>
              <a:t>Longer term measures</a:t>
            </a:r>
          </a:p>
        </p:txBody>
      </p:sp>
      <p:sp>
        <p:nvSpPr>
          <p:cNvPr id="4" name="Flèche droite 3"/>
          <p:cNvSpPr/>
          <p:nvPr/>
        </p:nvSpPr>
        <p:spPr>
          <a:xfrm>
            <a:off x="6625389" y="-497305"/>
            <a:ext cx="45719" cy="48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3" descr="A picture containing diagram&#10;&#10;Description automatically generated">
            <a:extLst>
              <a:ext uri="{FF2B5EF4-FFF2-40B4-BE49-F238E27FC236}">
                <a16:creationId xmlns:a16="http://schemas.microsoft.com/office/drawing/2014/main" xmlns="" id="{4B830EC6-A8EB-4065-BF28-2CBEDE118CE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6" name="Image 9">
            <a:extLst>
              <a:ext uri="{FF2B5EF4-FFF2-40B4-BE49-F238E27FC236}">
                <a16:creationId xmlns:a16="http://schemas.microsoft.com/office/drawing/2014/main" xmlns="" id="{CFD841E3-3D53-4133-B5BD-8B5A9D801C38}"/>
              </a:ext>
            </a:extLst>
          </p:cNvPr>
          <p:cNvPicPr>
            <a:picLocks noChangeAspect="1"/>
          </p:cNvPicPr>
          <p:nvPr/>
        </p:nvPicPr>
        <p:blipFill rotWithShape="1">
          <a:blip r:embed="rId3"/>
          <a:srcRect t="10674"/>
          <a:stretch/>
        </p:blipFill>
        <p:spPr>
          <a:xfrm>
            <a:off x="9818687" y="6311288"/>
            <a:ext cx="2309833" cy="507571"/>
          </a:xfrm>
          <a:prstGeom prst="rect">
            <a:avLst/>
          </a:prstGeom>
        </p:spPr>
      </p:pic>
      <p:sp>
        <p:nvSpPr>
          <p:cNvPr id="10" name="ZoneTexte 9">
            <a:extLst>
              <a:ext uri="{FF2B5EF4-FFF2-40B4-BE49-F238E27FC236}">
                <a16:creationId xmlns:a16="http://schemas.microsoft.com/office/drawing/2014/main" xmlns="" id="{3A31B775-1FC1-4B88-9E46-34AA737C2352}"/>
              </a:ext>
            </a:extLst>
          </p:cNvPr>
          <p:cNvSpPr txBox="1"/>
          <p:nvPr/>
        </p:nvSpPr>
        <p:spPr>
          <a:xfrm>
            <a:off x="838200" y="1275737"/>
            <a:ext cx="11088757" cy="461665"/>
          </a:xfrm>
          <a:prstGeom prst="rect">
            <a:avLst/>
          </a:prstGeom>
          <a:noFill/>
        </p:spPr>
        <p:txBody>
          <a:bodyPr wrap="square" numCol="1">
            <a:spAutoFit/>
          </a:bodyPr>
          <a:lstStyle/>
          <a:p>
            <a:r>
              <a:rPr lang="en-US" sz="2400" b="1" u="sng" dirty="0">
                <a:solidFill>
                  <a:srgbClr val="373545"/>
                </a:solidFill>
              </a:rPr>
              <a:t>1) Measures related to finance:</a:t>
            </a:r>
          </a:p>
        </p:txBody>
      </p:sp>
      <p:sp>
        <p:nvSpPr>
          <p:cNvPr id="12" name="ZoneTexte 11">
            <a:extLst>
              <a:ext uri="{FF2B5EF4-FFF2-40B4-BE49-F238E27FC236}">
                <a16:creationId xmlns:a16="http://schemas.microsoft.com/office/drawing/2014/main" xmlns="" id="{3DCDF93D-704C-4C9F-8235-F9CE55AC4F5F}"/>
              </a:ext>
            </a:extLst>
          </p:cNvPr>
          <p:cNvSpPr txBox="1"/>
          <p:nvPr/>
        </p:nvSpPr>
        <p:spPr>
          <a:xfrm>
            <a:off x="636637" y="1919738"/>
            <a:ext cx="5832908" cy="2154436"/>
          </a:xfrm>
          <a:prstGeom prst="rect">
            <a:avLst/>
          </a:prstGeom>
          <a:noFill/>
        </p:spPr>
        <p:txBody>
          <a:bodyPr wrap="square">
            <a:spAutoFit/>
          </a:bodyPr>
          <a:lstStyle/>
          <a:p>
            <a:pPr marL="0" indent="0" algn="ctr">
              <a:buFont typeface="Franklin Gothic Book" panose="020B0503020102020204" pitchFamily="34" charset="0"/>
              <a:buNone/>
            </a:pPr>
            <a:r>
              <a:rPr lang="en-US" sz="2400" b="1" dirty="0">
                <a:solidFill>
                  <a:srgbClr val="0070C0"/>
                </a:solidFill>
              </a:rPr>
              <a:t>Done</a:t>
            </a:r>
          </a:p>
          <a:p>
            <a:pPr algn="ctr">
              <a:buFontTx/>
              <a:buChar char="-"/>
            </a:pPr>
            <a:r>
              <a:rPr lang="en-US" sz="2200" dirty="0"/>
              <a:t>Provided banks with the necessary liquidity;</a:t>
            </a:r>
          </a:p>
          <a:p>
            <a:pPr algn="ctr">
              <a:buFontTx/>
              <a:buChar char="-"/>
            </a:pPr>
            <a:r>
              <a:rPr lang="en-US" sz="2200" dirty="0"/>
              <a:t>Rescheduled the repayment of bank credits;</a:t>
            </a:r>
          </a:p>
          <a:p>
            <a:pPr algn="ctr">
              <a:buFontTx/>
              <a:buChar char="-"/>
            </a:pPr>
            <a:r>
              <a:rPr lang="en-US" sz="2200" dirty="0"/>
              <a:t>Relaxed the calculation and requirements of the credit/deposit ratio;</a:t>
            </a:r>
          </a:p>
          <a:p>
            <a:pPr algn="ctr">
              <a:buFontTx/>
              <a:buChar char="-"/>
            </a:pPr>
            <a:r>
              <a:rPr lang="en-US" sz="2200" dirty="0"/>
              <a:t>Lowered the BCT’s key interest rate.</a:t>
            </a:r>
          </a:p>
        </p:txBody>
      </p:sp>
      <p:sp>
        <p:nvSpPr>
          <p:cNvPr id="14" name="ZoneTexte 13">
            <a:extLst>
              <a:ext uri="{FF2B5EF4-FFF2-40B4-BE49-F238E27FC236}">
                <a16:creationId xmlns:a16="http://schemas.microsoft.com/office/drawing/2014/main" xmlns="" id="{B5012F1F-2F97-46D7-99A7-9A19BB294AAC}"/>
              </a:ext>
            </a:extLst>
          </p:cNvPr>
          <p:cNvSpPr txBox="1"/>
          <p:nvPr/>
        </p:nvSpPr>
        <p:spPr>
          <a:xfrm>
            <a:off x="6469545" y="1740114"/>
            <a:ext cx="5457412" cy="3170099"/>
          </a:xfrm>
          <a:prstGeom prst="rect">
            <a:avLst/>
          </a:prstGeom>
          <a:noFill/>
        </p:spPr>
        <p:txBody>
          <a:bodyPr wrap="square">
            <a:spAutoFit/>
          </a:bodyPr>
          <a:lstStyle/>
          <a:p>
            <a:pPr marL="0" indent="0" algn="ctr">
              <a:buFont typeface="Franklin Gothic Book" panose="020B0503020102020204" pitchFamily="34" charset="0"/>
              <a:buNone/>
            </a:pPr>
            <a:r>
              <a:rPr lang="en-US" sz="2400" b="1" dirty="0">
                <a:solidFill>
                  <a:srgbClr val="0070C0"/>
                </a:solidFill>
              </a:rPr>
              <a:t>My suggestions</a:t>
            </a:r>
          </a:p>
          <a:p>
            <a:pPr algn="ctr">
              <a:buFontTx/>
              <a:buChar char="-"/>
            </a:pPr>
            <a:r>
              <a:rPr lang="en-US" sz="2200" dirty="0"/>
              <a:t>Suspend the distribution of dividends;</a:t>
            </a:r>
          </a:p>
          <a:p>
            <a:pPr algn="ctr">
              <a:buFontTx/>
              <a:buChar char="-"/>
            </a:pPr>
            <a:r>
              <a:rPr lang="fr-FR" sz="2200" dirty="0"/>
              <a:t>Inconventionnel measures;</a:t>
            </a:r>
          </a:p>
          <a:p>
            <a:pPr algn="ctr">
              <a:buFontTx/>
              <a:buChar char="-"/>
            </a:pPr>
            <a:r>
              <a:rPr lang="en-US" sz="2200" dirty="0"/>
              <a:t>Social finance instruments to help improve public social services ;</a:t>
            </a:r>
          </a:p>
          <a:p>
            <a:pPr algn="ctr">
              <a:buFontTx/>
              <a:buChar char="-"/>
            </a:pPr>
            <a:r>
              <a:rPr lang="en-US" sz="2200" dirty="0"/>
              <a:t>Sustainable finance instruments, such as participatory finance (crowdfunding), SIB (Social Impact Bonds) and microfinance.</a:t>
            </a:r>
            <a:endParaRPr lang="en-US" sz="2200" dirty="0">
              <a:solidFill>
                <a:srgbClr val="0070C0"/>
              </a:solidFill>
            </a:endParaRPr>
          </a:p>
          <a:p>
            <a:pPr marL="0" indent="0" algn="ctr">
              <a:buFont typeface="Franklin Gothic Book" panose="020B0503020102020204" pitchFamily="34" charset="0"/>
              <a:buNone/>
            </a:pPr>
            <a:r>
              <a:rPr lang="en-US" sz="2200" dirty="0">
                <a:solidFill>
                  <a:srgbClr val="0070C0"/>
                </a:solidFill>
              </a:rPr>
              <a:t> </a:t>
            </a:r>
          </a:p>
        </p:txBody>
      </p:sp>
      <p:sp>
        <p:nvSpPr>
          <p:cNvPr id="11" name="ZoneTexte 10">
            <a:extLst>
              <a:ext uri="{FF2B5EF4-FFF2-40B4-BE49-F238E27FC236}">
                <a16:creationId xmlns:a16="http://schemas.microsoft.com/office/drawing/2014/main" xmlns="" id="{D746D61C-0A2A-43BA-99FA-5427FD8DD31B}"/>
              </a:ext>
            </a:extLst>
          </p:cNvPr>
          <p:cNvSpPr txBox="1"/>
          <p:nvPr/>
        </p:nvSpPr>
        <p:spPr>
          <a:xfrm>
            <a:off x="838200" y="4674338"/>
            <a:ext cx="6096000" cy="830997"/>
          </a:xfrm>
          <a:prstGeom prst="rect">
            <a:avLst/>
          </a:prstGeom>
          <a:noFill/>
        </p:spPr>
        <p:txBody>
          <a:bodyPr wrap="square">
            <a:spAutoFit/>
          </a:bodyPr>
          <a:lstStyle/>
          <a:p>
            <a:r>
              <a:rPr lang="en-US" sz="2400" b="1" u="sng" dirty="0">
                <a:solidFill>
                  <a:srgbClr val="373545"/>
                </a:solidFill>
              </a:rPr>
              <a:t>2) Measures related to heath:</a:t>
            </a:r>
          </a:p>
          <a:p>
            <a:pPr marL="0" indent="0">
              <a:buFont typeface="Franklin Gothic Book" panose="020B0503020102020204" pitchFamily="34" charset="0"/>
              <a:buNone/>
            </a:pPr>
            <a:r>
              <a:rPr lang="en-US" sz="2400" dirty="0"/>
              <a:t>	</a:t>
            </a:r>
            <a:r>
              <a:rPr lang="en-US" sz="2200" dirty="0"/>
              <a:t>Investing in the public health sector</a:t>
            </a:r>
            <a:r>
              <a:rPr lang="en-US" sz="2400" dirty="0"/>
              <a:t>.</a:t>
            </a:r>
          </a:p>
        </p:txBody>
      </p:sp>
    </p:spTree>
    <p:extLst>
      <p:ext uri="{BB962C8B-B14F-4D97-AF65-F5344CB8AC3E}">
        <p14:creationId xmlns:p14="http://schemas.microsoft.com/office/powerpoint/2010/main" val="316155727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08029"/>
            <a:ext cx="10515600" cy="4720562"/>
          </a:xfrm>
        </p:spPr>
        <p:txBody>
          <a:bodyPr>
            <a:noAutofit/>
          </a:bodyPr>
          <a:lstStyle/>
          <a:p>
            <a:pPr marL="0" indent="0" algn="just">
              <a:buNone/>
            </a:pPr>
            <a:r>
              <a:rPr lang="en-US" sz="2400" b="1" u="sng" dirty="0">
                <a:solidFill>
                  <a:srgbClr val="373545"/>
                </a:solidFill>
              </a:rPr>
              <a:t>3) Measures related to stimulate the national economy :</a:t>
            </a:r>
          </a:p>
          <a:p>
            <a:pPr algn="just">
              <a:buFontTx/>
              <a:buChar char="-"/>
            </a:pPr>
            <a:r>
              <a:rPr lang="fr-FR" sz="2400" dirty="0">
                <a:solidFill>
                  <a:schemeClr val="tx1"/>
                </a:solidFill>
              </a:rPr>
              <a:t>Promote the mobility of </a:t>
            </a:r>
            <a:r>
              <a:rPr lang="en-US" sz="2400" dirty="0">
                <a:solidFill>
                  <a:schemeClr val="tx1"/>
                </a:solidFill>
              </a:rPr>
              <a:t>employees in the public sector towards activities and regions experiencing a labor shortage in order to ensure better allocation of resources along with the implementation of other measures that enhance productivity</a:t>
            </a:r>
            <a:r>
              <a:rPr lang="fr-FR" sz="2400" dirty="0">
                <a:solidFill>
                  <a:schemeClr val="tx1"/>
                </a:solidFill>
              </a:rPr>
              <a:t>;</a:t>
            </a:r>
          </a:p>
          <a:p>
            <a:pPr algn="just">
              <a:buFontTx/>
              <a:buChar char="-"/>
            </a:pPr>
            <a:r>
              <a:rPr lang="en-US" sz="2400" dirty="0">
                <a:solidFill>
                  <a:schemeClr val="tx1"/>
                </a:solidFill>
              </a:rPr>
              <a:t>Reform educational, scientific research and vocational training;</a:t>
            </a:r>
          </a:p>
          <a:p>
            <a:pPr algn="just">
              <a:buFontTx/>
              <a:buChar char="-"/>
            </a:pPr>
            <a:r>
              <a:rPr lang="en-US" sz="2400" dirty="0">
                <a:solidFill>
                  <a:schemeClr val="tx1"/>
                </a:solidFill>
              </a:rPr>
              <a:t>The government should maintain and adapt hundreds of kilometers of railway lines to current standards;</a:t>
            </a:r>
          </a:p>
          <a:p>
            <a:pPr algn="just">
              <a:buFontTx/>
              <a:buChar char="-"/>
            </a:pPr>
            <a:r>
              <a:rPr lang="en-US" sz="2400" dirty="0">
                <a:solidFill>
                  <a:schemeClr val="tx1"/>
                </a:solidFill>
              </a:rPr>
              <a:t>the  generalization of the digitalization to all sectors and economic activities in order to ‘’ensure the traceability of operations and fight against corruption”</a:t>
            </a:r>
          </a:p>
          <a:p>
            <a:pPr algn="just">
              <a:buFontTx/>
              <a:buChar char="-"/>
            </a:pPr>
            <a:r>
              <a:rPr lang="en-US" sz="2400" dirty="0">
                <a:solidFill>
                  <a:schemeClr val="tx1"/>
                </a:solidFill>
              </a:rPr>
              <a:t>The modernization of the agricultural sector.</a:t>
            </a:r>
            <a:endParaRPr lang="fr-FR" sz="2400" dirty="0">
              <a:solidFill>
                <a:schemeClr val="tx1"/>
              </a:solidFill>
            </a:endParaRPr>
          </a:p>
        </p:txBody>
      </p:sp>
      <p:pic>
        <p:nvPicPr>
          <p:cNvPr id="4" name="Picture 3" descr="A picture containing diagram&#10;&#10;Description automatically generated">
            <a:extLst>
              <a:ext uri="{FF2B5EF4-FFF2-40B4-BE49-F238E27FC236}">
                <a16:creationId xmlns:a16="http://schemas.microsoft.com/office/drawing/2014/main" xmlns="" id="{CF5194BE-E374-4AEE-BB9D-38ED77D35A0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5" name="Image 9">
            <a:extLst>
              <a:ext uri="{FF2B5EF4-FFF2-40B4-BE49-F238E27FC236}">
                <a16:creationId xmlns:a16="http://schemas.microsoft.com/office/drawing/2014/main" xmlns="" id="{7BDDB752-B0A5-41D0-86E3-90578B57017A}"/>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1386032109"/>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73864"/>
          </a:xfrm>
        </p:spPr>
        <p:txBody>
          <a:bodyPr>
            <a:normAutofit/>
          </a:bodyPr>
          <a:lstStyle/>
          <a:p>
            <a:pPr algn="ctr"/>
            <a:r>
              <a:rPr lang="fr-FR" sz="4800" b="1" dirty="0">
                <a:solidFill>
                  <a:srgbClr val="0070C0"/>
                </a:solidFill>
                <a:latin typeface="+mn-lt"/>
              </a:rPr>
              <a:t>Conclusion</a:t>
            </a:r>
          </a:p>
        </p:txBody>
      </p:sp>
      <p:sp>
        <p:nvSpPr>
          <p:cNvPr id="3" name="Espace réservé du contenu 2"/>
          <p:cNvSpPr>
            <a:spLocks noGrp="1"/>
          </p:cNvSpPr>
          <p:nvPr>
            <p:ph idx="1"/>
          </p:nvPr>
        </p:nvSpPr>
        <p:spPr>
          <a:xfrm>
            <a:off x="1656521" y="1580852"/>
            <a:ext cx="8878957" cy="3521235"/>
          </a:xfrm>
        </p:spPr>
        <p:txBody>
          <a:bodyPr>
            <a:noAutofit/>
          </a:bodyPr>
          <a:lstStyle/>
          <a:p>
            <a:pPr algn="just">
              <a:buFontTx/>
              <a:buChar char="-"/>
            </a:pPr>
            <a:r>
              <a:rPr lang="en-US" sz="2400" dirty="0">
                <a:solidFill>
                  <a:schemeClr val="tx1"/>
                </a:solidFill>
              </a:rPr>
              <a:t>The implementation of the proposed measures would require proper policy coordination between the fiscal and monetary authorities. They would also require that  the «sovereign state»  regain its role in the field of social security and in the realization of a public-private duality in all sectors (health, education, transport etc), ensuring social and economic equity;</a:t>
            </a:r>
          </a:p>
          <a:p>
            <a:pPr algn="just">
              <a:buFontTx/>
              <a:buChar char="-"/>
            </a:pPr>
            <a:r>
              <a:rPr lang="en-US" sz="2400" dirty="0">
                <a:solidFill>
                  <a:schemeClr val="tx1"/>
                </a:solidFill>
              </a:rPr>
              <a:t>more effective international cooperation is needed in combatting this pandemic, while economic collaboration should also be promoted.</a:t>
            </a:r>
          </a:p>
          <a:p>
            <a:pPr marL="0" indent="0" algn="just">
              <a:buNone/>
            </a:pPr>
            <a:endParaRPr lang="fr-FR" sz="2400" dirty="0">
              <a:solidFill>
                <a:schemeClr val="tx1"/>
              </a:solidFill>
            </a:endParaRPr>
          </a:p>
        </p:txBody>
      </p:sp>
      <p:pic>
        <p:nvPicPr>
          <p:cNvPr id="4" name="Picture 3" descr="A picture containing diagram&#10;&#10;Description automatically generated">
            <a:extLst>
              <a:ext uri="{FF2B5EF4-FFF2-40B4-BE49-F238E27FC236}">
                <a16:creationId xmlns:a16="http://schemas.microsoft.com/office/drawing/2014/main" xmlns="" id="{BC36F074-4A9B-4D28-BD7C-35E81A312008}"/>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7538" b="25014"/>
          <a:stretch/>
        </p:blipFill>
        <p:spPr>
          <a:xfrm>
            <a:off x="20" y="6281255"/>
            <a:ext cx="12191980" cy="613522"/>
          </a:xfrm>
          <a:prstGeom prst="rect">
            <a:avLst/>
          </a:prstGeom>
        </p:spPr>
      </p:pic>
      <p:pic>
        <p:nvPicPr>
          <p:cNvPr id="5" name="Image 9">
            <a:extLst>
              <a:ext uri="{FF2B5EF4-FFF2-40B4-BE49-F238E27FC236}">
                <a16:creationId xmlns:a16="http://schemas.microsoft.com/office/drawing/2014/main" xmlns="" id="{18C9F8EC-F49F-4030-98F0-108AE1FFA507}"/>
              </a:ext>
            </a:extLst>
          </p:cNvPr>
          <p:cNvPicPr>
            <a:picLocks noChangeAspect="1"/>
          </p:cNvPicPr>
          <p:nvPr/>
        </p:nvPicPr>
        <p:blipFill rotWithShape="1">
          <a:blip r:embed="rId3"/>
          <a:srcRect t="10674"/>
          <a:stretch/>
        </p:blipFill>
        <p:spPr>
          <a:xfrm>
            <a:off x="9818687" y="6311288"/>
            <a:ext cx="2309833" cy="507571"/>
          </a:xfrm>
          <a:prstGeom prst="rect">
            <a:avLst/>
          </a:prstGeom>
        </p:spPr>
      </p:pic>
    </p:spTree>
    <p:extLst>
      <p:ext uri="{BB962C8B-B14F-4D97-AF65-F5344CB8AC3E}">
        <p14:creationId xmlns:p14="http://schemas.microsoft.com/office/powerpoint/2010/main" val="4150196974"/>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xmlns="" id="{5D213B41-AC9B-4E61-BEED-FF4C168A8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C2ED75D1-9495-47EC-AA38-F5A2A1578966}"/>
              </a:ext>
            </a:extLst>
          </p:cNvPr>
          <p:cNvSpPr/>
          <p:nvPr/>
        </p:nvSpPr>
        <p:spPr>
          <a:xfrm>
            <a:off x="1351721" y="1969897"/>
            <a:ext cx="9488557" cy="1237298"/>
          </a:xfrm>
          <a:prstGeom prst="rect">
            <a:avLst/>
          </a:prstGeom>
        </p:spPr>
        <p:txBody>
          <a:bodyPr vert="horz" lIns="91440" tIns="45720" rIns="91440" bIns="45720" rtlCol="0" anchor="b">
            <a:normAutofit fontScale="92500" lnSpcReduction="20000"/>
          </a:bodyPr>
          <a:lstStyle/>
          <a:p>
            <a:pPr algn="ctr" defTabSz="914400">
              <a:lnSpc>
                <a:spcPct val="89000"/>
              </a:lnSpc>
              <a:spcBef>
                <a:spcPct val="0"/>
              </a:spcBef>
              <a:spcAft>
                <a:spcPts val="600"/>
              </a:spcAft>
            </a:pPr>
            <a:r>
              <a:rPr lang="en-US" sz="5600" b="1" cap="all" dirty="0">
                <a:ln w="0"/>
                <a:solidFill>
                  <a:srgbClr val="0070C0"/>
                </a:solidFill>
                <a:effectLst>
                  <a:outerShdw blurRad="38100" dist="19050" dir="2700000" algn="tl" rotWithShape="0">
                    <a:schemeClr val="dk1">
                      <a:alpha val="40000"/>
                    </a:schemeClr>
                  </a:outerShdw>
                </a:effectLst>
                <a:latin typeface="+mj-lt"/>
                <a:ea typeface="+mj-ea"/>
                <a:cs typeface="+mj-cs"/>
              </a:rPr>
              <a:t>Thank you for your attention</a:t>
            </a:r>
            <a:endParaRPr lang="en-US" sz="5600" b="1" cap="all" spc="0" dirty="0">
              <a:ln w="0"/>
              <a:solidFill>
                <a:srgbClr val="0070C0"/>
              </a:solidFill>
              <a:effectLst>
                <a:outerShdw blurRad="38100" dist="19050" dir="2700000" algn="tl" rotWithShape="0">
                  <a:schemeClr val="dk1">
                    <a:alpha val="40000"/>
                  </a:schemeClr>
                </a:outerShdw>
              </a:effectLst>
              <a:latin typeface="+mj-lt"/>
              <a:ea typeface="+mj-ea"/>
              <a:cs typeface="+mj-cs"/>
            </a:endParaRPr>
          </a:p>
        </p:txBody>
      </p:sp>
      <p:sp>
        <p:nvSpPr>
          <p:cNvPr id="17" name="Freeform 6">
            <a:extLst>
              <a:ext uri="{FF2B5EF4-FFF2-40B4-BE49-F238E27FC236}">
                <a16:creationId xmlns:a16="http://schemas.microsoft.com/office/drawing/2014/main" xmlns="" id="{D8BB75D5-93A7-4EC9-A2FB-DCBDE6DE3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xmlns="" id="{628FBD9F-3B86-4C98-8F77-3833207377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3" descr="A picture containing diagram&#10;&#10;Description automatically generated">
            <a:extLst>
              <a:ext uri="{FF2B5EF4-FFF2-40B4-BE49-F238E27FC236}">
                <a16:creationId xmlns:a16="http://schemas.microsoft.com/office/drawing/2014/main" xmlns="" id="{3E317E5F-E00A-41F7-A273-DFFC727DD4DD}"/>
              </a:ext>
            </a:extLst>
          </p:cNvPr>
          <p:cNvPicPr>
            <a:picLocks noChangeAspect="1"/>
          </p:cNvPicPr>
          <p:nvPr/>
        </p:nvPicPr>
        <p:blipFill rotWithShape="1">
          <a:blip r:embed="rId2">
            <a:extLst>
              <a:ext uri="{28A0092B-C50C-407E-A947-70E740481C1C}">
                <a14:useLocalDpi xmlns:a14="http://schemas.microsoft.com/office/drawing/2010/main" val="0"/>
              </a:ext>
            </a:extLst>
          </a:blip>
          <a:srcRect t="67538" b="25014"/>
          <a:stretch/>
        </p:blipFill>
        <p:spPr>
          <a:xfrm>
            <a:off x="0" y="6310729"/>
            <a:ext cx="12192000" cy="547271"/>
          </a:xfrm>
          <a:prstGeom prst="rect">
            <a:avLst/>
          </a:prstGeom>
        </p:spPr>
      </p:pic>
      <p:pic>
        <p:nvPicPr>
          <p:cNvPr id="6" name="Image 9">
            <a:extLst>
              <a:ext uri="{FF2B5EF4-FFF2-40B4-BE49-F238E27FC236}">
                <a16:creationId xmlns:a16="http://schemas.microsoft.com/office/drawing/2014/main" xmlns="" id="{64AA6476-877C-4341-98AC-2E2A25BDEC8E}"/>
              </a:ext>
            </a:extLst>
          </p:cNvPr>
          <p:cNvPicPr>
            <a:picLocks noChangeAspect="1"/>
          </p:cNvPicPr>
          <p:nvPr/>
        </p:nvPicPr>
        <p:blipFill rotWithShape="1">
          <a:blip r:embed="rId3"/>
          <a:srcRect t="10674"/>
          <a:stretch/>
        </p:blipFill>
        <p:spPr>
          <a:xfrm>
            <a:off x="9673212" y="6350429"/>
            <a:ext cx="2309833" cy="507571"/>
          </a:xfrm>
          <a:prstGeom prst="rect">
            <a:avLst/>
          </a:prstGeom>
        </p:spPr>
      </p:pic>
    </p:spTree>
    <p:extLst>
      <p:ext uri="{BB962C8B-B14F-4D97-AF65-F5344CB8AC3E}">
        <p14:creationId xmlns:p14="http://schemas.microsoft.com/office/powerpoint/2010/main" val="2250243453"/>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Cadrag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87EA3DE823DC489E44BF4CD2C2AF9F" ma:contentTypeVersion="13" ma:contentTypeDescription="Create a new document." ma:contentTypeScope="" ma:versionID="d347d0b0bf44e019b05c46bcfdf82422">
  <xsd:schema xmlns:xsd="http://www.w3.org/2001/XMLSchema" xmlns:xs="http://www.w3.org/2001/XMLSchema" xmlns:p="http://schemas.microsoft.com/office/2006/metadata/properties" xmlns:ns3="543abfbf-1b39-4535-8b1b-c72a4cdaa484" xmlns:ns4="2834bc84-a818-4cb9-8b4d-5179cfe104eb" targetNamespace="http://schemas.microsoft.com/office/2006/metadata/properties" ma:root="true" ma:fieldsID="9c47832cb9e3c0ef945f6c0679b6863e" ns3:_="" ns4:_="">
    <xsd:import namespace="543abfbf-1b39-4535-8b1b-c72a4cdaa484"/>
    <xsd:import namespace="2834bc84-a818-4cb9-8b4d-5179cfe104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bfbf-1b39-4535-8b1b-c72a4cdaa4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4bc84-a818-4cb9-8b4d-5179cfe104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3BDE3-B6DF-4923-9B44-926413C48505}">
  <ds:schemaRefs>
    <ds:schemaRef ds:uri="http://schemas.openxmlformats.org/package/2006/metadata/core-properties"/>
    <ds:schemaRef ds:uri="2834bc84-a818-4cb9-8b4d-5179cfe104eb"/>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43abfbf-1b39-4535-8b1b-c72a4cdaa484"/>
    <ds:schemaRef ds:uri="http://www.w3.org/XML/1998/namespace"/>
    <ds:schemaRef ds:uri="http://purl.org/dc/terms/"/>
  </ds:schemaRefs>
</ds:datastoreItem>
</file>

<file path=customXml/itemProps2.xml><?xml version="1.0" encoding="utf-8"?>
<ds:datastoreItem xmlns:ds="http://schemas.openxmlformats.org/officeDocument/2006/customXml" ds:itemID="{FFEA198B-9DDA-49E8-B8A7-34C54ED29B39}">
  <ds:schemaRefs>
    <ds:schemaRef ds:uri="http://schemas.microsoft.com/sharepoint/v3/contenttype/forms"/>
  </ds:schemaRefs>
</ds:datastoreItem>
</file>

<file path=customXml/itemProps3.xml><?xml version="1.0" encoding="utf-8"?>
<ds:datastoreItem xmlns:ds="http://schemas.openxmlformats.org/officeDocument/2006/customXml" ds:itemID="{A2FD088B-9EC5-4504-B9FE-F34BC8BB4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bfbf-1b39-4535-8b1b-c72a4cdaa484"/>
    <ds:schemaRef ds:uri="2834bc84-a818-4cb9-8b4d-5179cfe10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TM10001105[[fn=Cadrage]]</Template>
  <TotalTime>4051</TotalTime>
  <Words>521</Words>
  <Application>Microsoft Office PowerPoint</Application>
  <PresentationFormat>Personnalisé</PresentationFormat>
  <Paragraphs>40</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Cadrage</vt:lpstr>
      <vt:lpstr>COVID-19,challenges and opportunities:  The case of Tunisia </vt:lpstr>
      <vt:lpstr>Présentation PowerPoint</vt:lpstr>
      <vt:lpstr>Short term measures :</vt:lpstr>
      <vt:lpstr>Longer term measures</vt:lpstr>
      <vt:lpstr>Présentation PowerPoint</vt:lpstr>
      <vt:lpstr>Conclusion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Zein Nahas</dc:creator>
  <cp:lastModifiedBy>hajer</cp:lastModifiedBy>
  <cp:revision>52</cp:revision>
  <dcterms:created xsi:type="dcterms:W3CDTF">2020-11-25T22:12:16Z</dcterms:created>
  <dcterms:modified xsi:type="dcterms:W3CDTF">2020-12-05T11:40:01Z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0x0101007787EA3DE823DC489E44BF4CD2C2AF9F</vt:lpwstr>
  </property>
</Properties>
</file>