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2"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9CB9-13FC-415B-A7AA-892A7DEE5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496BA-EA0C-4FB3-88E3-27682A8E0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E44C2D-18F5-4407-921F-A4583CD2D684}"/>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5" name="Footer Placeholder 4">
            <a:extLst>
              <a:ext uri="{FF2B5EF4-FFF2-40B4-BE49-F238E27FC236}">
                <a16:creationId xmlns:a16="http://schemas.microsoft.com/office/drawing/2014/main" id="{B53293CA-4B37-404E-BB18-7368D04D06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5517DA-A96F-4876-972C-3C6A651C5CBC}"/>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217227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880C-629F-4D9A-B7E8-A4511A056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2A69AE-0CD2-468E-923A-AD95167F8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57AD5-E379-46C5-B8B7-C493AF234457}"/>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5" name="Footer Placeholder 4">
            <a:extLst>
              <a:ext uri="{FF2B5EF4-FFF2-40B4-BE49-F238E27FC236}">
                <a16:creationId xmlns:a16="http://schemas.microsoft.com/office/drawing/2014/main" id="{32763D57-0085-41F6-AB7E-4FBDA9DB34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7D715A-EA76-43EE-BAB0-D4AFE682DFF8}"/>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301618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857D5-82A6-4B6F-8129-7F86BFE2AC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6863A-75A8-47A5-A65D-50B1BCDFD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86144-6870-4654-82E6-952F2B10EF04}"/>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5" name="Footer Placeholder 4">
            <a:extLst>
              <a:ext uri="{FF2B5EF4-FFF2-40B4-BE49-F238E27FC236}">
                <a16:creationId xmlns:a16="http://schemas.microsoft.com/office/drawing/2014/main" id="{4C3DCCC2-B338-4B05-827D-89E7990976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1899B0-C5E1-4C9A-A474-C0A5FDECD8EA}"/>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16110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EB5E-1053-4566-BC99-A405DE38D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AA86-69C3-4AAD-A687-118AE093CB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0B411-4522-481B-93AE-AD33DF237A2F}"/>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5" name="Footer Placeholder 4">
            <a:extLst>
              <a:ext uri="{FF2B5EF4-FFF2-40B4-BE49-F238E27FC236}">
                <a16:creationId xmlns:a16="http://schemas.microsoft.com/office/drawing/2014/main" id="{659DCF67-AB99-4A97-849A-5E5596A4FF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C63442-ED13-4BBB-BA04-E31C99F58FF0}"/>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87737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06CD-F2BD-4612-BC13-A5B0E5A42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98336B-7565-4B68-8147-ACADC4195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C2E221-B9CC-4C02-B3BF-8A0A578E72C3}"/>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5" name="Footer Placeholder 4">
            <a:extLst>
              <a:ext uri="{FF2B5EF4-FFF2-40B4-BE49-F238E27FC236}">
                <a16:creationId xmlns:a16="http://schemas.microsoft.com/office/drawing/2014/main" id="{8C1ED0F6-1A9A-4195-89EB-D7FD53655A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05A9D0-C749-4154-B6EF-A6629705546B}"/>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192738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CEBE-F0A4-4750-A7B5-6EFEF4115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36B78-841A-432E-9F3F-B126211BB0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6C025D-0397-457F-8140-92CE6DF259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EB5C46-2DAC-4C54-951C-A095F7A5BA6A}"/>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6" name="Footer Placeholder 5">
            <a:extLst>
              <a:ext uri="{FF2B5EF4-FFF2-40B4-BE49-F238E27FC236}">
                <a16:creationId xmlns:a16="http://schemas.microsoft.com/office/drawing/2014/main" id="{CBC02434-69F4-48F0-BD41-E2CA510CF5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AFF50D-655B-47E1-8BEB-1834D55D0D87}"/>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2700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5671-E39C-4418-8DDC-89CA6CB1C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B6A931-7377-49CA-A527-830EF1E9E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801F4A-C1DF-4BFA-A1C7-D47093EFF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2C110-3EF9-4E09-AF98-C7659E012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B343F-345E-4199-9EBB-E66D61880D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0AF9DB-51B2-4799-9DEB-0F9BB0EFADC3}"/>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8" name="Footer Placeholder 7">
            <a:extLst>
              <a:ext uri="{FF2B5EF4-FFF2-40B4-BE49-F238E27FC236}">
                <a16:creationId xmlns:a16="http://schemas.microsoft.com/office/drawing/2014/main" id="{D41AC149-5675-4D9A-AAAD-3776CEA8574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971C6B6-9CBE-4E7B-A667-E948C814B2FA}"/>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362454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140-EC97-4940-98E4-C127994AE8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60DDB-0F9A-474E-83AE-DF096BF49CB7}"/>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4" name="Footer Placeholder 3">
            <a:extLst>
              <a:ext uri="{FF2B5EF4-FFF2-40B4-BE49-F238E27FC236}">
                <a16:creationId xmlns:a16="http://schemas.microsoft.com/office/drawing/2014/main" id="{6B4F658E-834F-4314-95E1-D799CCE83E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AD438-022C-4EBD-AC8C-C554EEEFDA1A}"/>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408845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1CCD86-3E05-4300-974B-F4053851679E}"/>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3" name="Footer Placeholder 2">
            <a:extLst>
              <a:ext uri="{FF2B5EF4-FFF2-40B4-BE49-F238E27FC236}">
                <a16:creationId xmlns:a16="http://schemas.microsoft.com/office/drawing/2014/main" id="{F3381991-F7CB-4731-8444-75C5E8300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F6C2F56-F0DD-41F1-9050-BBEFC34D9846}"/>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157738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36E3-ECFA-4B74-9A62-33468112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38B00C-BAEA-4749-A5D7-F73E1F281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8560EB-1568-4483-83D6-6ACDFED01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0EEE6-9BCA-49ED-8C97-D6A0B2770E52}"/>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6" name="Footer Placeholder 5">
            <a:extLst>
              <a:ext uri="{FF2B5EF4-FFF2-40B4-BE49-F238E27FC236}">
                <a16:creationId xmlns:a16="http://schemas.microsoft.com/office/drawing/2014/main" id="{41803754-266E-403C-90F7-5E74316E9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DB09F0-4A51-4393-8046-6E8F59D665B4}"/>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349962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CF19-894A-4F1B-80A1-9A2A511B6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0E15B2-24EF-401B-AA39-C850CD6AA3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C3557B-8AAF-4759-A042-74F9D4EAA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CA0EF-4F31-4736-9A9E-0E4F2263E692}"/>
              </a:ext>
            </a:extLst>
          </p:cNvPr>
          <p:cNvSpPr>
            <a:spLocks noGrp="1"/>
          </p:cNvSpPr>
          <p:nvPr>
            <p:ph type="dt" sz="half" idx="10"/>
          </p:nvPr>
        </p:nvSpPr>
        <p:spPr/>
        <p:txBody>
          <a:bodyPr/>
          <a:lstStyle/>
          <a:p>
            <a:fld id="{E21362EB-DB49-4CF1-B199-85633C16F96B}" type="datetimeFigureOut">
              <a:rPr lang="en-US" smtClean="0"/>
              <a:t>12/8/2020</a:t>
            </a:fld>
            <a:endParaRPr lang="en-US" dirty="0"/>
          </a:p>
        </p:txBody>
      </p:sp>
      <p:sp>
        <p:nvSpPr>
          <p:cNvPr id="6" name="Footer Placeholder 5">
            <a:extLst>
              <a:ext uri="{FF2B5EF4-FFF2-40B4-BE49-F238E27FC236}">
                <a16:creationId xmlns:a16="http://schemas.microsoft.com/office/drawing/2014/main" id="{C2F017B0-6359-46D0-9E10-EB07D7859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1E3F1C-7005-4E72-871E-CF2D5036F3BF}"/>
              </a:ext>
            </a:extLst>
          </p:cNvPr>
          <p:cNvSpPr>
            <a:spLocks noGrp="1"/>
          </p:cNvSpPr>
          <p:nvPr>
            <p:ph type="sldNum" sz="quarter" idx="12"/>
          </p:nvPr>
        </p:nvSpPr>
        <p:spPr/>
        <p:txBody>
          <a:bodyPr/>
          <a:lstStyle/>
          <a:p>
            <a:fld id="{70BCAA9D-1E07-4FA2-B353-8F956A0FD6D0}" type="slidenum">
              <a:rPr lang="en-US" smtClean="0"/>
              <a:t>‹#›</a:t>
            </a:fld>
            <a:endParaRPr lang="en-US" dirty="0"/>
          </a:p>
        </p:txBody>
      </p:sp>
    </p:spTree>
    <p:extLst>
      <p:ext uri="{BB962C8B-B14F-4D97-AF65-F5344CB8AC3E}">
        <p14:creationId xmlns:p14="http://schemas.microsoft.com/office/powerpoint/2010/main" val="21491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881D4-C9EA-4CEA-9D8B-A56200902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4D3C90-E933-428E-804E-6AD7021F3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119E9-F544-4CD2-B064-E5F1E3B9D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362EB-DB49-4CF1-B199-85633C16F96B}" type="datetimeFigureOut">
              <a:rPr lang="en-US" smtClean="0"/>
              <a:t>12/8/2020</a:t>
            </a:fld>
            <a:endParaRPr lang="en-US" dirty="0"/>
          </a:p>
        </p:txBody>
      </p:sp>
      <p:sp>
        <p:nvSpPr>
          <p:cNvPr id="5" name="Footer Placeholder 4">
            <a:extLst>
              <a:ext uri="{FF2B5EF4-FFF2-40B4-BE49-F238E27FC236}">
                <a16:creationId xmlns:a16="http://schemas.microsoft.com/office/drawing/2014/main" id="{03B6622F-6C80-4D3C-9C16-81ABF05F2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C33E94-C976-48E4-AD05-9A73A75AB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CAA9D-1E07-4FA2-B353-8F956A0FD6D0}" type="slidenum">
              <a:rPr lang="en-US" smtClean="0"/>
              <a:t>‹#›</a:t>
            </a:fld>
            <a:endParaRPr lang="en-US" dirty="0"/>
          </a:p>
        </p:txBody>
      </p:sp>
    </p:spTree>
    <p:extLst>
      <p:ext uri="{BB962C8B-B14F-4D97-AF65-F5344CB8AC3E}">
        <p14:creationId xmlns:p14="http://schemas.microsoft.com/office/powerpoint/2010/main" val="16206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iagram&#10;&#10;Description automatically generated">
            <a:extLst>
              <a:ext uri="{FF2B5EF4-FFF2-40B4-BE49-F238E27FC236}">
                <a16:creationId xmlns:a16="http://schemas.microsoft.com/office/drawing/2014/main" id="{E7FA9227-10F2-4746-BFF8-BD9B73A4095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25014"/>
          <a:stretch/>
        </p:blipFill>
        <p:spPr>
          <a:xfrm>
            <a:off x="-1504" y="1282"/>
            <a:ext cx="12191980" cy="6856718"/>
          </a:xfrm>
          <a:prstGeom prst="rect">
            <a:avLst/>
          </a:prstGeom>
        </p:spPr>
      </p:pic>
      <p:sp>
        <p:nvSpPr>
          <p:cNvPr id="7" name="Titre 1">
            <a:extLst>
              <a:ext uri="{FF2B5EF4-FFF2-40B4-BE49-F238E27FC236}">
                <a16:creationId xmlns:a16="http://schemas.microsoft.com/office/drawing/2014/main" id="{33F8C7DE-8B15-4B3D-B74B-8A99CEFC4C8F}"/>
              </a:ext>
            </a:extLst>
          </p:cNvPr>
          <p:cNvSpPr>
            <a:spLocks noGrp="1"/>
          </p:cNvSpPr>
          <p:nvPr>
            <p:ph type="ctrTitle"/>
          </p:nvPr>
        </p:nvSpPr>
        <p:spPr>
          <a:xfrm>
            <a:off x="297951" y="3092494"/>
            <a:ext cx="11513906" cy="1483819"/>
          </a:xfrm>
        </p:spPr>
        <p:txBody>
          <a:bodyPr>
            <a:noAutofit/>
          </a:bodyPr>
          <a:lstStyle/>
          <a:p>
            <a:r>
              <a:rPr lang="fr-FR" sz="5000" b="1" dirty="0"/>
              <a:t>COVID-19 and Households in </a:t>
            </a:r>
            <a:r>
              <a:rPr lang="en-US" sz="5000" b="1" dirty="0"/>
              <a:t>Egypt</a:t>
            </a:r>
            <a:r>
              <a:rPr lang="fr-FR" sz="5000" b="1" dirty="0"/>
              <a:t>: Implications, Policy </a:t>
            </a:r>
            <a:r>
              <a:rPr lang="en-US" sz="5000" b="1" dirty="0"/>
              <a:t>Response</a:t>
            </a:r>
            <a:r>
              <a:rPr lang="fr-FR" sz="5000" b="1" dirty="0"/>
              <a:t>, and </a:t>
            </a:r>
            <a:r>
              <a:rPr lang="en-US" sz="5000" b="1" dirty="0"/>
              <a:t>Recommendations</a:t>
            </a:r>
          </a:p>
        </p:txBody>
      </p:sp>
      <p:sp>
        <p:nvSpPr>
          <p:cNvPr id="9" name="Titre 1">
            <a:extLst>
              <a:ext uri="{FF2B5EF4-FFF2-40B4-BE49-F238E27FC236}">
                <a16:creationId xmlns:a16="http://schemas.microsoft.com/office/drawing/2014/main" id="{D3AFC694-DBB8-43AA-81F1-2AA949FF4FE6}"/>
              </a:ext>
            </a:extLst>
          </p:cNvPr>
          <p:cNvSpPr txBox="1">
            <a:spLocks/>
          </p:cNvSpPr>
          <p:nvPr/>
        </p:nvSpPr>
        <p:spPr>
          <a:xfrm>
            <a:off x="380144" y="4576313"/>
            <a:ext cx="5626100" cy="80518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fr-FR" sz="3200" dirty="0">
                <a:solidFill>
                  <a:schemeClr val="tx1"/>
                </a:solidFill>
              </a:rPr>
              <a:t>Hussein suleiman</a:t>
            </a:r>
          </a:p>
        </p:txBody>
      </p:sp>
      <p:sp>
        <p:nvSpPr>
          <p:cNvPr id="12" name="Titre 1">
            <a:extLst>
              <a:ext uri="{FF2B5EF4-FFF2-40B4-BE49-F238E27FC236}">
                <a16:creationId xmlns:a16="http://schemas.microsoft.com/office/drawing/2014/main" id="{8F63A25E-C512-4C50-B3A9-EDA1E464E537}"/>
              </a:ext>
            </a:extLst>
          </p:cNvPr>
          <p:cNvSpPr txBox="1">
            <a:spLocks/>
          </p:cNvSpPr>
          <p:nvPr/>
        </p:nvSpPr>
        <p:spPr>
          <a:xfrm>
            <a:off x="380144" y="5568622"/>
            <a:ext cx="5626100" cy="805180"/>
          </a:xfrm>
          <a:prstGeom prst="rect">
            <a:avLst/>
          </a:prstGeom>
        </p:spPr>
        <p:txBody>
          <a:bodyPr vert="horz" anchor="b">
            <a:normAutofit fontScale="850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fr-FR" sz="3200" dirty="0">
                <a:solidFill>
                  <a:schemeClr val="tx1"/>
                </a:solidFill>
              </a:rPr>
              <a:t>Al-ahram center for </a:t>
            </a:r>
            <a:r>
              <a:rPr lang="en-US" sz="3200" dirty="0">
                <a:solidFill>
                  <a:schemeClr val="tx1"/>
                </a:solidFill>
              </a:rPr>
              <a:t>political</a:t>
            </a:r>
            <a:r>
              <a:rPr lang="fr-FR" sz="3200" dirty="0">
                <a:solidFill>
                  <a:schemeClr val="tx1"/>
                </a:solidFill>
              </a:rPr>
              <a:t> and </a:t>
            </a:r>
            <a:r>
              <a:rPr lang="en-US" sz="3200" dirty="0">
                <a:solidFill>
                  <a:schemeClr val="tx1"/>
                </a:solidFill>
              </a:rPr>
              <a:t>strategic</a:t>
            </a:r>
            <a:r>
              <a:rPr lang="fr-FR" sz="3200" dirty="0">
                <a:solidFill>
                  <a:schemeClr val="tx1"/>
                </a:solidFill>
              </a:rPr>
              <a:t> </a:t>
            </a:r>
            <a:r>
              <a:rPr lang="en-US" sz="3200" dirty="0">
                <a:solidFill>
                  <a:schemeClr val="tx1"/>
                </a:solidFill>
              </a:rPr>
              <a:t>studies</a:t>
            </a:r>
          </a:p>
        </p:txBody>
      </p:sp>
    </p:spTree>
    <p:extLst>
      <p:ext uri="{BB962C8B-B14F-4D97-AF65-F5344CB8AC3E}">
        <p14:creationId xmlns:p14="http://schemas.microsoft.com/office/powerpoint/2010/main" val="67087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42D8-7CBC-4544-B774-22A6D42E4F68}"/>
              </a:ext>
            </a:extLst>
          </p:cNvPr>
          <p:cNvSpPr>
            <a:spLocks noGrp="1"/>
          </p:cNvSpPr>
          <p:nvPr>
            <p:ph type="title"/>
          </p:nvPr>
        </p:nvSpPr>
        <p:spPr/>
        <p:txBody>
          <a:bodyPr/>
          <a:lstStyle/>
          <a:p>
            <a:r>
              <a:rPr lang="en-US" dirty="0"/>
              <a:t>Channels of Impact on Households</a:t>
            </a:r>
          </a:p>
        </p:txBody>
      </p:sp>
      <p:sp>
        <p:nvSpPr>
          <p:cNvPr id="3" name="Content Placeholder 2">
            <a:extLst>
              <a:ext uri="{FF2B5EF4-FFF2-40B4-BE49-F238E27FC236}">
                <a16:creationId xmlns:a16="http://schemas.microsoft.com/office/drawing/2014/main" id="{17D6AD94-D768-4B23-A65F-FD2ADBBD2664}"/>
              </a:ext>
            </a:extLst>
          </p:cNvPr>
          <p:cNvSpPr>
            <a:spLocks noGrp="1"/>
          </p:cNvSpPr>
          <p:nvPr>
            <p:ph idx="1"/>
          </p:nvPr>
        </p:nvSpPr>
        <p:spPr/>
        <p:txBody>
          <a:bodyPr>
            <a:normAutofit lnSpcReduction="10000"/>
          </a:bodyPr>
          <a:lstStyle/>
          <a:p>
            <a:r>
              <a:rPr lang="en-US" dirty="0"/>
              <a:t>Egypt has adopted mild lockdown measures during the covid-19 crisis, to avoid an economic meltdown and a domestic supply shock.</a:t>
            </a:r>
          </a:p>
          <a:p>
            <a:r>
              <a:rPr lang="en-US" dirty="0"/>
              <a:t>Nevertheless, the global crisis has impacted foreign demand for crucial exports and sources of household income and employment.</a:t>
            </a:r>
          </a:p>
          <a:p>
            <a:r>
              <a:rPr lang="en-US" dirty="0"/>
              <a:t>Tourism sector, which contributes with 10% of total employment, and 4.3% of GDP, had its receipts fall by -55% in Q1 &amp;Q2 YoY.</a:t>
            </a:r>
          </a:p>
          <a:p>
            <a:r>
              <a:rPr lang="en-US" dirty="0"/>
              <a:t>Remittances, amounting to 8.8% of GDP, are projected to decline by -9% in 2020.</a:t>
            </a:r>
          </a:p>
          <a:p>
            <a:r>
              <a:rPr lang="en-US" dirty="0"/>
              <a:t>Suez Canal revenues, which contribute with 2% of GDP, declined in the first 10 months of 2020 by -4.4% </a:t>
            </a:r>
          </a:p>
          <a:p>
            <a:endParaRPr lang="en-US" dirty="0"/>
          </a:p>
        </p:txBody>
      </p:sp>
      <p:pic>
        <p:nvPicPr>
          <p:cNvPr id="4" name="Picture 3" descr="A picture containing diagram&#10;&#10;Description automatically generated">
            <a:extLst>
              <a:ext uri="{FF2B5EF4-FFF2-40B4-BE49-F238E27FC236}">
                <a16:creationId xmlns:a16="http://schemas.microsoft.com/office/drawing/2014/main" id="{CCDC08E8-8B3F-470D-9B03-879557BF486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id="{BA0E7095-9D1F-48FF-948C-3ECB6E67DABF}"/>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61714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42D8-7CBC-4544-B774-22A6D42E4F68}"/>
              </a:ext>
            </a:extLst>
          </p:cNvPr>
          <p:cNvSpPr>
            <a:spLocks noGrp="1"/>
          </p:cNvSpPr>
          <p:nvPr>
            <p:ph type="title"/>
          </p:nvPr>
        </p:nvSpPr>
        <p:spPr/>
        <p:txBody>
          <a:bodyPr/>
          <a:lstStyle/>
          <a:p>
            <a:r>
              <a:rPr lang="en-US" dirty="0"/>
              <a:t>Implications on Households and Vulnerable Groups</a:t>
            </a:r>
          </a:p>
        </p:txBody>
      </p:sp>
      <p:sp>
        <p:nvSpPr>
          <p:cNvPr id="3" name="Content Placeholder 2">
            <a:extLst>
              <a:ext uri="{FF2B5EF4-FFF2-40B4-BE49-F238E27FC236}">
                <a16:creationId xmlns:a16="http://schemas.microsoft.com/office/drawing/2014/main" id="{17D6AD94-D768-4B23-A65F-FD2ADBBD2664}"/>
              </a:ext>
            </a:extLst>
          </p:cNvPr>
          <p:cNvSpPr>
            <a:spLocks noGrp="1"/>
          </p:cNvSpPr>
          <p:nvPr>
            <p:ph idx="1"/>
          </p:nvPr>
        </p:nvSpPr>
        <p:spPr/>
        <p:txBody>
          <a:bodyPr/>
          <a:lstStyle/>
          <a:p>
            <a:r>
              <a:rPr lang="en-US" dirty="0"/>
              <a:t>The Covid-19 crisis came when Egypt has just completed a 3-year reform program, between 2016 and 2019, which had negative impact on vulnerable groups.</a:t>
            </a:r>
          </a:p>
          <a:p>
            <a:r>
              <a:rPr lang="en-US" dirty="0"/>
              <a:t>Poverty increased from 27.9% in 2015 pre-reform program, to 32.5% in 2018, the latest official data.</a:t>
            </a:r>
          </a:p>
          <a:p>
            <a:r>
              <a:rPr lang="en-US" dirty="0"/>
              <a:t>Extreme poverty increased from 5.3% in 2015 to 6.2% in 2018.</a:t>
            </a:r>
          </a:p>
          <a:p>
            <a:r>
              <a:rPr lang="en-US" dirty="0"/>
              <a:t>Women participation in the workforce declined from 7 million in 2016, to less than 5 million in 2019, as informality of work surged during the reform years, which mostly attracts male labour.</a:t>
            </a:r>
          </a:p>
        </p:txBody>
      </p:sp>
      <p:pic>
        <p:nvPicPr>
          <p:cNvPr id="4" name="Picture 3" descr="A picture containing diagram&#10;&#10;Description automatically generated">
            <a:extLst>
              <a:ext uri="{FF2B5EF4-FFF2-40B4-BE49-F238E27FC236}">
                <a16:creationId xmlns:a16="http://schemas.microsoft.com/office/drawing/2014/main" id="{CCDC08E8-8B3F-470D-9B03-879557BF486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id="{BA0E7095-9D1F-48FF-948C-3ECB6E67DABF}"/>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215802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42D8-7CBC-4544-B774-22A6D42E4F68}"/>
              </a:ext>
            </a:extLst>
          </p:cNvPr>
          <p:cNvSpPr>
            <a:spLocks noGrp="1"/>
          </p:cNvSpPr>
          <p:nvPr>
            <p:ph type="title"/>
          </p:nvPr>
        </p:nvSpPr>
        <p:spPr/>
        <p:txBody>
          <a:bodyPr/>
          <a:lstStyle/>
          <a:p>
            <a:r>
              <a:rPr lang="en-US" dirty="0"/>
              <a:t>Implications on Households and Vulnerable Groups</a:t>
            </a:r>
          </a:p>
        </p:txBody>
      </p:sp>
      <p:sp>
        <p:nvSpPr>
          <p:cNvPr id="3" name="Content Placeholder 2">
            <a:extLst>
              <a:ext uri="{FF2B5EF4-FFF2-40B4-BE49-F238E27FC236}">
                <a16:creationId xmlns:a16="http://schemas.microsoft.com/office/drawing/2014/main" id="{17D6AD94-D768-4B23-A65F-FD2ADBBD2664}"/>
              </a:ext>
            </a:extLst>
          </p:cNvPr>
          <p:cNvSpPr>
            <a:spLocks noGrp="1"/>
          </p:cNvSpPr>
          <p:nvPr>
            <p:ph idx="1"/>
          </p:nvPr>
        </p:nvSpPr>
        <p:spPr/>
        <p:txBody>
          <a:bodyPr/>
          <a:lstStyle/>
          <a:p>
            <a:r>
              <a:rPr lang="en-US" dirty="0"/>
              <a:t>At the peak of the Covid-19 crisis, employment conditions of 61.9% of all working individuals in Egypt have changed, with 4 million people becoming unemployed, which improved in recent months.</a:t>
            </a:r>
          </a:p>
          <a:p>
            <a:r>
              <a:rPr lang="en-US" dirty="0"/>
              <a:t>Income has fallen during the crisis for 73.5% of all working Egyptians.</a:t>
            </a:r>
          </a:p>
          <a:p>
            <a:r>
              <a:rPr lang="en-US" dirty="0"/>
              <a:t>Females, youth, and people with lower education levels were most hit by the crisis, in terms of impact on employment status and income.</a:t>
            </a:r>
          </a:p>
          <a:p>
            <a:r>
              <a:rPr lang="en-US" dirty="0"/>
              <a:t>Informal workers in specific, who constitute more than half of all non- agricultural labour in Egypt, are specifically vulnerable to the crisis. Nearly 43.1% of them are poor, and they lack safety nets or savings. </a:t>
            </a:r>
          </a:p>
        </p:txBody>
      </p:sp>
      <p:pic>
        <p:nvPicPr>
          <p:cNvPr id="4" name="Picture 3" descr="A picture containing diagram&#10;&#10;Description automatically generated">
            <a:extLst>
              <a:ext uri="{FF2B5EF4-FFF2-40B4-BE49-F238E27FC236}">
                <a16:creationId xmlns:a16="http://schemas.microsoft.com/office/drawing/2014/main" id="{CCDC08E8-8B3F-470D-9B03-879557BF486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id="{BA0E7095-9D1F-48FF-948C-3ECB6E67DABF}"/>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225940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B245-B2B3-4C9E-91DF-3FFEA8A6BF8F}"/>
              </a:ext>
            </a:extLst>
          </p:cNvPr>
          <p:cNvSpPr>
            <a:spLocks noGrp="1"/>
          </p:cNvSpPr>
          <p:nvPr>
            <p:ph type="title"/>
          </p:nvPr>
        </p:nvSpPr>
        <p:spPr/>
        <p:txBody>
          <a:bodyPr/>
          <a:lstStyle/>
          <a:p>
            <a:r>
              <a:rPr lang="en-US" dirty="0"/>
              <a:t>Government’s Policy Response</a:t>
            </a:r>
          </a:p>
        </p:txBody>
      </p:sp>
      <p:sp>
        <p:nvSpPr>
          <p:cNvPr id="3" name="Content Placeholder 2">
            <a:extLst>
              <a:ext uri="{FF2B5EF4-FFF2-40B4-BE49-F238E27FC236}">
                <a16:creationId xmlns:a16="http://schemas.microsoft.com/office/drawing/2014/main" id="{FB276458-2754-481C-AB4C-7C99D4286E26}"/>
              </a:ext>
            </a:extLst>
          </p:cNvPr>
          <p:cNvSpPr>
            <a:spLocks noGrp="1"/>
          </p:cNvSpPr>
          <p:nvPr>
            <p:ph idx="1"/>
          </p:nvPr>
        </p:nvSpPr>
        <p:spPr/>
        <p:txBody>
          <a:bodyPr>
            <a:normAutofit fontScale="77500" lnSpcReduction="20000"/>
          </a:bodyPr>
          <a:lstStyle/>
          <a:p>
            <a:r>
              <a:rPr lang="en-US" dirty="0"/>
              <a:t>The government dedicated 100 billion Egyptian pounds, nearly 1.8% of GDP, as a stimulus package, half of which is for tourism sector alone. </a:t>
            </a:r>
          </a:p>
          <a:p>
            <a:r>
              <a:rPr lang="en-US" dirty="0"/>
              <a:t>The Central Bank dedicated additional 100 billion pounds of subsidized loans to the business sector, besides additional smaller scale relief measures.</a:t>
            </a:r>
          </a:p>
          <a:p>
            <a:r>
              <a:rPr lang="en-US" dirty="0"/>
              <a:t>Smaller share of the package is dedicated to households, with measures that include cash grants to irregular workers, besides raising pensions, public wages, and income tax exemptions.</a:t>
            </a:r>
          </a:p>
          <a:p>
            <a:r>
              <a:rPr lang="en-US" dirty="0"/>
              <a:t>Simultaneously, the government is aiming to have a primary budget surplus during the crisis, by targeting households to raise more revenues. 1% of all employees incomes have been deducted, in addition to 0.5% of all pensions, besides increasing energy prices for households and imposing extra fees on government services.</a:t>
            </a:r>
          </a:p>
          <a:p>
            <a:r>
              <a:rPr lang="en-US" dirty="0"/>
              <a:t>In total, the fiscal cost of the measures was 0.756% of GDP by mid-2020, with only 0.052% in support to households, while additional revenues of 0.549% of GDP are planned, almost entirely targeting households. </a:t>
            </a:r>
          </a:p>
        </p:txBody>
      </p:sp>
    </p:spTree>
    <p:extLst>
      <p:ext uri="{BB962C8B-B14F-4D97-AF65-F5344CB8AC3E}">
        <p14:creationId xmlns:p14="http://schemas.microsoft.com/office/powerpoint/2010/main" val="362199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8427-3A5B-422B-B953-09F99DCEC697}"/>
              </a:ext>
            </a:extLst>
          </p:cNvPr>
          <p:cNvSpPr>
            <a:spLocks noGrp="1"/>
          </p:cNvSpPr>
          <p:nvPr>
            <p:ph type="title"/>
          </p:nvPr>
        </p:nvSpPr>
        <p:spPr/>
        <p:txBody>
          <a:bodyPr/>
          <a:lstStyle/>
          <a:p>
            <a:r>
              <a:rPr lang="en-US" dirty="0"/>
              <a:t>Managing the Crisis Implications on Households</a:t>
            </a:r>
          </a:p>
        </p:txBody>
      </p:sp>
      <p:sp>
        <p:nvSpPr>
          <p:cNvPr id="3" name="Content Placeholder 2">
            <a:extLst>
              <a:ext uri="{FF2B5EF4-FFF2-40B4-BE49-F238E27FC236}">
                <a16:creationId xmlns:a16="http://schemas.microsoft.com/office/drawing/2014/main" id="{12B2130D-DE86-4408-AB90-176137253D8E}"/>
              </a:ext>
            </a:extLst>
          </p:cNvPr>
          <p:cNvSpPr>
            <a:spLocks noGrp="1"/>
          </p:cNvSpPr>
          <p:nvPr>
            <p:ph idx="1"/>
          </p:nvPr>
        </p:nvSpPr>
        <p:spPr/>
        <p:txBody>
          <a:bodyPr>
            <a:normAutofit fontScale="85000" lnSpcReduction="10000"/>
          </a:bodyPr>
          <a:lstStyle/>
          <a:p>
            <a:r>
              <a:rPr lang="en-US" dirty="0"/>
              <a:t>The government has lifted most of restrictions by July, and has simultaneously cut back most of the relief and stimulus measures, despite the lasting impact of the crisis. </a:t>
            </a:r>
          </a:p>
          <a:p>
            <a:r>
              <a:rPr lang="en-US" dirty="0"/>
              <a:t>On the short term, the government would need to increase cash transfers to the most affected and most vulnerable groups, in terms of number of recipients and amount per recipient.</a:t>
            </a:r>
          </a:p>
          <a:p>
            <a:r>
              <a:rPr lang="en-US" dirty="0"/>
              <a:t>The government should also be ready to run a fiscal deficit during the crisis to finance the measures and avoid burdening households during the crisis. It should also consider redistributing support from businesses to households. </a:t>
            </a:r>
          </a:p>
          <a:p>
            <a:r>
              <a:rPr lang="en-US" dirty="0"/>
              <a:t>On a longer term, more public investments would be needed in education, integrating informal labour in social safety nets, and digital transformation. Business environment and regulations would also need attention and reform to help boosting inclusive growth and creating job opportunities.</a:t>
            </a:r>
          </a:p>
        </p:txBody>
      </p:sp>
    </p:spTree>
    <p:extLst>
      <p:ext uri="{BB962C8B-B14F-4D97-AF65-F5344CB8AC3E}">
        <p14:creationId xmlns:p14="http://schemas.microsoft.com/office/powerpoint/2010/main" val="2156397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87EA3DE823DC489E44BF4CD2C2AF9F" ma:contentTypeVersion="13" ma:contentTypeDescription="Create a new document." ma:contentTypeScope="" ma:versionID="d347d0b0bf44e019b05c46bcfdf82422">
  <xsd:schema xmlns:xsd="http://www.w3.org/2001/XMLSchema" xmlns:xs="http://www.w3.org/2001/XMLSchema" xmlns:p="http://schemas.microsoft.com/office/2006/metadata/properties" xmlns:ns3="543abfbf-1b39-4535-8b1b-c72a4cdaa484" xmlns:ns4="2834bc84-a818-4cb9-8b4d-5179cfe104eb" targetNamespace="http://schemas.microsoft.com/office/2006/metadata/properties" ma:root="true" ma:fieldsID="9c47832cb9e3c0ef945f6c0679b6863e" ns3:_="" ns4:_="">
    <xsd:import namespace="543abfbf-1b39-4535-8b1b-c72a4cdaa484"/>
    <xsd:import namespace="2834bc84-a818-4cb9-8b4d-5179cfe104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abfbf-1b39-4535-8b1b-c72a4cdaa4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4bc84-a818-4cb9-8b4d-5179cfe104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3BDE3-B6DF-4923-9B44-926413C485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2FD088B-9EC5-4504-B9FE-F34BC8BB4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abfbf-1b39-4535-8b1b-c72a4cdaa484"/>
    <ds:schemaRef ds:uri="2834bc84-a818-4cb9-8b4d-5179cfe10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EA198B-9DDA-49E8-B8A7-34C54ED29B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TotalTime>
  <Words>710</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COVID-19 and Households in Egypt: Implications, Policy Response, and Recommendations</vt:lpstr>
      <vt:lpstr>Channels of Impact on Households</vt:lpstr>
      <vt:lpstr>Implications on Households and Vulnerable Groups</vt:lpstr>
      <vt:lpstr>Implications on Households and Vulnerable Groups</vt:lpstr>
      <vt:lpstr>Government’s Policy Response</vt:lpstr>
      <vt:lpstr>Managing the Crisis Implications on Households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Zein Nahas</dc:creator>
  <cp:lastModifiedBy>Suleiman, Hussein</cp:lastModifiedBy>
  <cp:revision>24</cp:revision>
  <dcterms:created xsi:type="dcterms:W3CDTF">2020-11-25T22:12:16Z</dcterms:created>
  <dcterms:modified xsi:type="dcterms:W3CDTF">2020-12-08T10:50:47Z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0x0101007787EA3DE823DC489E44BF4CD2C2AF9F</vt:lpwstr>
  </property>
</Properties>
</file>