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9" r:id="rId6"/>
    <p:sldId id="262" r:id="rId7"/>
    <p:sldId id="261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235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FFC4E5F-1973-FEDC-5F85-37F30B20898A}" v="2905" dt="2020-12-03T21:58: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59" d="100"/>
          <a:sy n="59" d="100"/>
        </p:scale>
        <p:origin x="964" y="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49CB9-13FC-415B-A7AA-892A7DEE5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56496BA-EA0C-4FB3-88E3-27682A8E02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44C2D-18F5-4407-921F-A4583CD2D6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3293CA-4B37-404E-BB18-7368D04D06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5517DA-A96F-4876-972C-3C6A651C5C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22720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D9880C-629F-4D9A-B7E8-A4511A0569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42A69AE-0CD2-468E-923A-AD95167F8A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57AD5-E379-46C5-B8B7-C493AF2344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763D57-0085-41F6-AB7E-4FBDA9DB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7D715A-EA76-43EE-BAB0-D4AFE682D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184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B857D5-82A6-4B6F-8129-7F86BFE2AC9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6863A-75A8-47A5-A65D-50B1BCDFD8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B86144-6870-4654-82E6-952F2B10EF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3DCCC2-B338-4B05-827D-89E799097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899B0-C5E1-4C9A-A474-C0A5FDECD8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62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2EB5E-1053-4566-BC99-A405DE38D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9EAA86-69C3-4AAD-A687-118AE093CB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0B411-4522-481B-93AE-AD33DF237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9DCF67-AB99-4A97-849A-5E5596A4FF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C63442-ED13-4BBB-BA04-E31C99F58F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774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F106CD-F2BD-4612-BC13-A5B0E5A42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98336B-7565-4B68-8147-ACADC41950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2E221-B9CC-4C02-B3BF-8A0A578E72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1ED0F6-1A9A-4195-89EB-D7FD53655A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05A9D0-C749-4154-B6EF-A662970554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387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E5CEBE-F0A4-4750-A7B5-6EFEF4115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336B78-841A-432E-9F3F-B126211BB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6C025D-0397-457F-8140-92CE6DF259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EB5C46-2DAC-4C54-951C-A095F7A5B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02434-69F4-48F0-BD41-E2CA510CF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AFF50D-655B-47E1-8BEB-1834D55D0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9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B5671-E39C-4418-8DDC-89CA6CB1C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B6A931-7377-49CA-A527-830EF1E9E5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801F4A-C1DF-4BFA-A1C7-D47093EFF9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32C110-3EF9-4E09-AF98-C7659E0120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1BB343F-345E-4199-9EBB-E66D61880D0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00AF9DB-51B2-4799-9DEB-0F9BB0EFAD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41AC149-5675-4D9A-AAAD-3776CEA85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71C6B6-9CBE-4E7B-A667-E948C814B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44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39140-EC97-4940-98E4-C127994AE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060DDB-0F9A-474E-83AE-DF096BF49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B4F658E-834F-4314-95E1-D799CCE83E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5AD438-022C-4EBD-AC8C-C554EEEFD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4558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C1CCD86-3E05-4300-974B-F405385167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381991-F7CB-4731-8444-75C5E8300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F6C2F56-F0DD-41F1-9050-BBEFC34D98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38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0336E3-ECFA-4B74-9A62-33468112F7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38B00C-BAEA-4749-A5D7-F73E1F2812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8560EB-1568-4483-83D6-6ACDFED015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7D0EEE6-9BCA-49ED-8C97-D6A0B2770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803754-266E-403C-90F7-5E74316E9B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DB09F0-4A51-4393-8046-6E8F59D665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96228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7CF19-894A-4F1B-80A1-9A2A511B64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0E15B2-24EF-401B-AA39-C850CD6AA3A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C3557B-8AAF-4759-A042-74F9D4EAA8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24CA0EF-4F31-4736-9A9E-0E4F2263E6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1362EB-DB49-4CF1-B199-85633C16F96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F017B0-6359-46D0-9E10-EB07D7859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1E3F1C-7005-4E72-871E-CF2D5036F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1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32881D4-C9EA-4CEA-9D8B-A56200902D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84D3C90-E933-428E-804E-6AD7021F35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119E9-F544-4CD2-B064-E5F1E3B9D1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1362EB-DB49-4CF1-B199-85633C16F96B}" type="datetimeFigureOut">
              <a:rPr lang="en-US" smtClean="0"/>
              <a:t>12/3/2020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3B6622F-6C80-4D3C-9C16-81ABF05F2A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BC33E94-C976-48E4-AD05-9A73A75AB2E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AA9D-1E07-4FA2-B353-8F956A0FD6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668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E7FA9227-10F2-4746-BFF8-BD9B73A40954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/>
        </p:blipFill>
        <p:spPr>
          <a:xfrm>
            <a:off x="-1504" y="1282"/>
            <a:ext cx="12191980" cy="6856718"/>
          </a:xfrm>
          <a:prstGeom prst="rect">
            <a:avLst/>
          </a:prstGeom>
        </p:spPr>
      </p:pic>
      <p:sp>
        <p:nvSpPr>
          <p:cNvPr id="7" name="Titre 1">
            <a:extLst>
              <a:ext uri="{FF2B5EF4-FFF2-40B4-BE49-F238E27FC236}">
                <a16:creationId xmlns:a16="http://schemas.microsoft.com/office/drawing/2014/main" id="{33F8C7DE-8B15-4B3D-B74B-8A99CEFC4C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97951" y="3092494"/>
            <a:ext cx="11513906" cy="1483819"/>
          </a:xfrm>
        </p:spPr>
        <p:txBody>
          <a:bodyPr>
            <a:noAutofit/>
          </a:bodyPr>
          <a:lstStyle/>
          <a:p>
            <a:r>
              <a:rPr lang="fr-FR" sz="4400" dirty="0">
                <a:ea typeface="+mj-lt"/>
                <a:cs typeface="+mj-lt"/>
              </a:rPr>
              <a:t>Policy </a:t>
            </a:r>
            <a:r>
              <a:rPr lang="fr-FR" sz="4400" dirty="0" err="1">
                <a:ea typeface="+mj-lt"/>
                <a:cs typeface="+mj-lt"/>
              </a:rPr>
              <a:t>Responses</a:t>
            </a:r>
            <a:r>
              <a:rPr lang="fr-FR" sz="4400" dirty="0">
                <a:ea typeface="+mj-lt"/>
                <a:cs typeface="+mj-lt"/>
              </a:rPr>
              <a:t> to the </a:t>
            </a:r>
            <a:br>
              <a:rPr lang="fr-FR" sz="4400" dirty="0">
                <a:ea typeface="+mj-lt"/>
                <a:cs typeface="+mj-lt"/>
              </a:rPr>
            </a:br>
            <a:r>
              <a:rPr lang="fr-FR" sz="4400" dirty="0" err="1">
                <a:ea typeface="+mj-lt"/>
                <a:cs typeface="+mj-lt"/>
              </a:rPr>
              <a:t>Environmental</a:t>
            </a:r>
            <a:r>
              <a:rPr lang="fr-FR" sz="4400" dirty="0">
                <a:ea typeface="+mj-lt"/>
                <a:cs typeface="+mj-lt"/>
              </a:rPr>
              <a:t> Challenges of COVID-19 </a:t>
            </a:r>
            <a:br>
              <a:rPr lang="fr-FR" sz="4400" dirty="0">
                <a:ea typeface="+mj-lt"/>
                <a:cs typeface="+mj-lt"/>
              </a:rPr>
            </a:br>
            <a:r>
              <a:rPr lang="fr-FR" sz="4400" dirty="0">
                <a:ea typeface="+mj-lt"/>
                <a:cs typeface="+mj-lt"/>
              </a:rPr>
              <a:t>in the </a:t>
            </a:r>
            <a:r>
              <a:rPr lang="fr-FR" sz="4400" dirty="0" err="1">
                <a:ea typeface="+mj-lt"/>
                <a:cs typeface="+mj-lt"/>
              </a:rPr>
              <a:t>Southern</a:t>
            </a:r>
            <a:r>
              <a:rPr lang="fr-FR" sz="4400" dirty="0">
                <a:ea typeface="+mj-lt"/>
                <a:cs typeface="+mj-lt"/>
              </a:rPr>
              <a:t> </a:t>
            </a:r>
            <a:r>
              <a:rPr lang="fr-FR" sz="4400" dirty="0" err="1">
                <a:ea typeface="+mj-lt"/>
                <a:cs typeface="+mj-lt"/>
              </a:rPr>
              <a:t>Mediterranean</a:t>
            </a:r>
            <a:r>
              <a:rPr lang="fr-FR" sz="4400" dirty="0">
                <a:ea typeface="+mj-lt"/>
                <a:cs typeface="+mj-lt"/>
              </a:rPr>
              <a:t> </a:t>
            </a:r>
            <a:r>
              <a:rPr lang="fr-FR" sz="4400" dirty="0" err="1">
                <a:ea typeface="+mj-lt"/>
                <a:cs typeface="+mj-lt"/>
              </a:rPr>
              <a:t>Region</a:t>
            </a:r>
            <a:endParaRPr lang="fr-FR" sz="4400">
              <a:cs typeface="Calibri Light"/>
            </a:endParaRPr>
          </a:p>
        </p:txBody>
      </p:sp>
      <p:sp>
        <p:nvSpPr>
          <p:cNvPr id="9" name="Titre 1">
            <a:extLst>
              <a:ext uri="{FF2B5EF4-FFF2-40B4-BE49-F238E27FC236}">
                <a16:creationId xmlns:a16="http://schemas.microsoft.com/office/drawing/2014/main" id="{D3AFC694-DBB8-43AA-81F1-2AA949FF4FE6}"/>
              </a:ext>
            </a:extLst>
          </p:cNvPr>
          <p:cNvSpPr txBox="1">
            <a:spLocks/>
          </p:cNvSpPr>
          <p:nvPr/>
        </p:nvSpPr>
        <p:spPr>
          <a:xfrm>
            <a:off x="380144" y="4576313"/>
            <a:ext cx="5626100" cy="805180"/>
          </a:xfrm>
          <a:prstGeom prst="rect">
            <a:avLst/>
          </a:prstGeom>
        </p:spPr>
        <p:txBody>
          <a:bodyPr vert="horz" lIns="91440" tIns="45720" rIns="91440" bIns="4572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tx1"/>
                </a:solidFill>
              </a:rPr>
              <a:t>Vera </a:t>
            </a:r>
            <a:r>
              <a:rPr lang="fr-FR" sz="3200" dirty="0" err="1">
                <a:solidFill>
                  <a:schemeClr val="tx1"/>
                </a:solidFill>
              </a:rPr>
              <a:t>danilina</a:t>
            </a:r>
            <a:endParaRPr lang="en-US" dirty="0" err="1">
              <a:solidFill>
                <a:schemeClr val="tx1"/>
              </a:solidFill>
            </a:endParaRPr>
          </a:p>
        </p:txBody>
      </p:sp>
      <p:sp>
        <p:nvSpPr>
          <p:cNvPr id="12" name="Titre 1">
            <a:extLst>
              <a:ext uri="{FF2B5EF4-FFF2-40B4-BE49-F238E27FC236}">
                <a16:creationId xmlns:a16="http://schemas.microsoft.com/office/drawing/2014/main" id="{8F63A25E-C512-4C50-B3A9-EDA1E464E537}"/>
              </a:ext>
            </a:extLst>
          </p:cNvPr>
          <p:cNvSpPr txBox="1">
            <a:spLocks/>
          </p:cNvSpPr>
          <p:nvPr/>
        </p:nvSpPr>
        <p:spPr>
          <a:xfrm>
            <a:off x="380144" y="5568622"/>
            <a:ext cx="6568913" cy="805180"/>
          </a:xfrm>
          <a:prstGeom prst="rect">
            <a:avLst/>
          </a:prstGeom>
        </p:spPr>
        <p:txBody>
          <a:bodyPr vert="horz" lIns="91440" tIns="45720" rIns="91440" bIns="45720" anchor="b">
            <a:normAutofit fontScale="92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400" kern="1200" cap="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>
                <a:solidFill>
                  <a:schemeClr val="tx1"/>
                </a:solidFill>
              </a:rPr>
              <a:t>Aix-</a:t>
            </a:r>
            <a:r>
              <a:rPr lang="fr-FR" sz="3200" dirty="0" err="1">
                <a:solidFill>
                  <a:schemeClr val="tx1"/>
                </a:solidFill>
              </a:rPr>
              <a:t>marseille</a:t>
            </a:r>
            <a:r>
              <a:rPr lang="fr-FR" sz="3200" dirty="0">
                <a:solidFill>
                  <a:schemeClr val="tx1"/>
                </a:solidFill>
              </a:rPr>
              <a:t> </a:t>
            </a:r>
            <a:r>
              <a:rPr lang="fr-FR" sz="3200" dirty="0" err="1">
                <a:solidFill>
                  <a:schemeClr val="tx1"/>
                </a:solidFill>
              </a:rPr>
              <a:t>school</a:t>
            </a:r>
            <a:r>
              <a:rPr lang="fr-FR" sz="3200">
                <a:solidFill>
                  <a:schemeClr val="tx1"/>
                </a:solidFill>
              </a:rPr>
              <a:t> of economics</a:t>
            </a:r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0875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D42D8-7CBC-4544-B774-22A6D42E4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Introduction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6AD94-D768-4B23-A65F-FD2ADBBD2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ea typeface="+mn-lt"/>
                <a:cs typeface="+mn-lt"/>
              </a:rPr>
              <a:t>The Southern Mediterranean countries (3.2% of the world population) have registered 2.19% of total world COVID-19 cases.</a:t>
            </a:r>
          </a:p>
          <a:p>
            <a:r>
              <a:rPr lang="en-US" b="1" dirty="0">
                <a:ea typeface="+mn-lt"/>
                <a:cs typeface="+mn-lt"/>
              </a:rPr>
              <a:t>Positive outcomes</a:t>
            </a:r>
            <a:r>
              <a:rPr lang="en-US" dirty="0">
                <a:ea typeface="+mn-lt"/>
                <a:cs typeface="+mn-lt"/>
              </a:rPr>
              <a:t>: emissions, noise and waste reduction.</a:t>
            </a:r>
          </a:p>
          <a:p>
            <a:r>
              <a:rPr lang="en-US" b="1" dirty="0">
                <a:ea typeface="+mn-lt"/>
                <a:cs typeface="+mn-lt"/>
              </a:rPr>
              <a:t>Negative outcomes</a:t>
            </a:r>
            <a:r>
              <a:rPr lang="en-US" dirty="0">
                <a:ea typeface="+mn-lt"/>
                <a:cs typeface="+mn-lt"/>
              </a:rPr>
              <a:t>: recession, income decline, </a:t>
            </a:r>
            <a:r>
              <a:rPr lang="en-US" dirty="0" err="1">
                <a:ea typeface="+mn-lt"/>
                <a:cs typeface="+mn-lt"/>
              </a:rPr>
              <a:t>deglobalisation</a:t>
            </a:r>
            <a:r>
              <a:rPr lang="en-US" dirty="0">
                <a:ea typeface="+mn-lt"/>
                <a:cs typeface="+mn-lt"/>
              </a:rPr>
              <a:t>, poverty increase.</a:t>
            </a:r>
          </a:p>
          <a:p>
            <a:r>
              <a:rPr lang="en-US" dirty="0">
                <a:ea typeface="+mn-lt"/>
                <a:cs typeface="+mn-lt"/>
              </a:rPr>
              <a:t>COVID-19 consequences across countries are different:</a:t>
            </a:r>
            <a:endParaRPr lang="en-US" dirty="0"/>
          </a:p>
          <a:p>
            <a:pPr lvl="1"/>
            <a:r>
              <a:rPr lang="en-US" dirty="0">
                <a:ea typeface="+mn-lt"/>
                <a:cs typeface="+mn-lt"/>
              </a:rPr>
              <a:t>Libya and Lebanon are the major victims of the pandemic;</a:t>
            </a:r>
          </a:p>
          <a:p>
            <a:pPr lvl="1"/>
            <a:r>
              <a:rPr lang="en-US" dirty="0">
                <a:ea typeface="+mn-lt"/>
                <a:cs typeface="+mn-lt"/>
              </a:rPr>
              <a:t>Egypt is expected to escape the recession.</a:t>
            </a:r>
          </a:p>
          <a:p>
            <a:pPr marL="457200" lvl="1" indent="0">
              <a:buNone/>
            </a:pPr>
            <a:endParaRPr lang="en-US" dirty="0">
              <a:ea typeface="+mn-lt"/>
              <a:cs typeface="+mn-lt"/>
            </a:endParaRP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CCDC08E8-8B3F-470D-9B03-879557BF4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38" b="25014"/>
          <a:stretch/>
        </p:blipFill>
        <p:spPr>
          <a:xfrm>
            <a:off x="20" y="6254751"/>
            <a:ext cx="12191980" cy="613522"/>
          </a:xfrm>
          <a:prstGeom prst="rect">
            <a:avLst/>
          </a:prstGeom>
        </p:spPr>
      </p:pic>
      <p:pic>
        <p:nvPicPr>
          <p:cNvPr id="8" name="Image 9">
            <a:extLst>
              <a:ext uri="{FF2B5EF4-FFF2-40B4-BE49-F238E27FC236}">
                <a16:creationId xmlns:a16="http://schemas.microsoft.com/office/drawing/2014/main" id="{BA0E7095-9D1F-48FF-948C-3ECB6E67D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74"/>
          <a:stretch/>
        </p:blipFill>
        <p:spPr>
          <a:xfrm>
            <a:off x="9818687" y="6311288"/>
            <a:ext cx="2309833" cy="5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1424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D42D8-7CBC-4544-B774-22A6D42E4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Research Focus and Approach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6AD94-D768-4B23-A65F-FD2ADBBD2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b="1" dirty="0">
                <a:ea typeface="+mn-lt"/>
                <a:cs typeface="+mn-lt"/>
              </a:rPr>
              <a:t>Research focus:</a:t>
            </a:r>
            <a:r>
              <a:rPr lang="en-US" dirty="0">
                <a:ea typeface="+mn-lt"/>
                <a:cs typeface="+mn-lt"/>
              </a:rPr>
              <a:t> The brief discloses several keystones of the optimal short- and medium-run environmental policy strategy in the region.</a:t>
            </a:r>
          </a:p>
          <a:p>
            <a:r>
              <a:rPr lang="en-US" b="1" dirty="0">
                <a:cs typeface="Calibri" panose="020F0502020204030204"/>
              </a:rPr>
              <a:t>Approach</a:t>
            </a:r>
            <a:r>
              <a:rPr lang="en-US" dirty="0">
                <a:cs typeface="Calibri" panose="020F0502020204030204"/>
              </a:rPr>
              <a:t>: </a:t>
            </a:r>
            <a:r>
              <a:rPr lang="en-US" dirty="0">
                <a:ea typeface="+mn-lt"/>
                <a:cs typeface="+mn-lt"/>
              </a:rPr>
              <a:t>SWOT/TOWS analysis.</a:t>
            </a:r>
            <a:endParaRPr lang="en-US" dirty="0">
              <a:cs typeface="Calibri" panose="020F0502020204030204"/>
            </a:endParaRPr>
          </a:p>
          <a:p>
            <a:endParaRPr lang="en-US" dirty="0">
              <a:cs typeface="Calibri" panose="020F0502020204030204"/>
            </a:endParaRPr>
          </a:p>
          <a:p>
            <a:pPr marL="0" indent="0">
              <a:buNone/>
            </a:pPr>
            <a:endParaRPr lang="en-US" dirty="0">
              <a:cs typeface="Calibri" panose="020F0502020204030204"/>
            </a:endParaRP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CCDC08E8-8B3F-470D-9B03-879557BF4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38" b="25014"/>
          <a:stretch/>
        </p:blipFill>
        <p:spPr>
          <a:xfrm>
            <a:off x="20" y="6254751"/>
            <a:ext cx="12191980" cy="613522"/>
          </a:xfrm>
          <a:prstGeom prst="rect">
            <a:avLst/>
          </a:prstGeom>
        </p:spPr>
      </p:pic>
      <p:pic>
        <p:nvPicPr>
          <p:cNvPr id="8" name="Image 9">
            <a:extLst>
              <a:ext uri="{FF2B5EF4-FFF2-40B4-BE49-F238E27FC236}">
                <a16:creationId xmlns:a16="http://schemas.microsoft.com/office/drawing/2014/main" id="{BA0E7095-9D1F-48FF-948C-3ECB6E67D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74"/>
          <a:stretch/>
        </p:blipFill>
        <p:spPr>
          <a:xfrm>
            <a:off x="9818687" y="6311288"/>
            <a:ext cx="2309833" cy="507571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3855197A-4FC2-47BA-B3CD-4A136305A04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4395652"/>
              </p:ext>
            </p:extLst>
          </p:nvPr>
        </p:nvGraphicFramePr>
        <p:xfrm>
          <a:off x="2037511" y="3615393"/>
          <a:ext cx="8168634" cy="19253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72710">
                  <a:extLst>
                    <a:ext uri="{9D8B030D-6E8A-4147-A177-3AD203B41FA5}">
                      <a16:colId xmlns:a16="http://schemas.microsoft.com/office/drawing/2014/main" val="3999079640"/>
                    </a:ext>
                  </a:extLst>
                </a:gridCol>
                <a:gridCol w="3215897">
                  <a:extLst>
                    <a:ext uri="{9D8B030D-6E8A-4147-A177-3AD203B41FA5}">
                      <a16:colId xmlns:a16="http://schemas.microsoft.com/office/drawing/2014/main" val="1353001515"/>
                    </a:ext>
                  </a:extLst>
                </a:gridCol>
                <a:gridCol w="3080027">
                  <a:extLst>
                    <a:ext uri="{9D8B030D-6E8A-4147-A177-3AD203B41FA5}">
                      <a16:colId xmlns:a16="http://schemas.microsoft.com/office/drawing/2014/main" val="70112255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dirty="0"/>
                        <a:t>Strengths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Weaknesses</a:t>
                      </a:r>
                      <a:endParaRPr lang="en-GB" dirty="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0041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Opportunities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chemeClr val="accent1"/>
                          </a:solidFill>
                        </a:rPr>
                        <a:t>Strengths reinforced by opportunities</a:t>
                      </a:r>
                    </a:p>
                    <a:p>
                      <a:pPr lvl="0" algn="ctr">
                        <a:buNone/>
                      </a:pPr>
                      <a:endParaRPr lang="en-GB" dirty="0">
                        <a:solidFill>
                          <a:schemeClr val="accent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/>
                        <a:t>Weaknesses preventing to benefit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913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Threats</a:t>
                      </a:r>
                    </a:p>
                    <a:p>
                      <a:pPr lvl="0">
                        <a:buNone/>
                      </a:pP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/>
                        <a:t>Strengths to fight threats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>
                          <a:solidFill>
                            <a:srgbClr val="FF0000"/>
                          </a:solidFill>
                        </a:rPr>
                        <a:t>Threats faced by weaknesses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378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580265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D42D8-7CBC-4544-B774-22A6D42E4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Results</a:t>
            </a:r>
            <a:endParaRPr lang="en-US" dirty="0"/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CCDC08E8-8B3F-470D-9B03-879557BF4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38" b="25014"/>
          <a:stretch/>
        </p:blipFill>
        <p:spPr>
          <a:xfrm>
            <a:off x="20" y="6254751"/>
            <a:ext cx="12191980" cy="613522"/>
          </a:xfrm>
          <a:prstGeom prst="rect">
            <a:avLst/>
          </a:prstGeom>
        </p:spPr>
      </p:pic>
      <p:pic>
        <p:nvPicPr>
          <p:cNvPr id="8" name="Image 9">
            <a:extLst>
              <a:ext uri="{FF2B5EF4-FFF2-40B4-BE49-F238E27FC236}">
                <a16:creationId xmlns:a16="http://schemas.microsoft.com/office/drawing/2014/main" id="{BA0E7095-9D1F-48FF-948C-3ECB6E67D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74"/>
          <a:stretch/>
        </p:blipFill>
        <p:spPr>
          <a:xfrm>
            <a:off x="9818687" y="6311288"/>
            <a:ext cx="2309833" cy="507571"/>
          </a:xfrm>
          <a:prstGeom prst="rect">
            <a:avLst/>
          </a:prstGeo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1405C57-BFF3-4BB7-A384-7C3B2F52D5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965449"/>
              </p:ext>
            </p:extLst>
          </p:nvPr>
        </p:nvGraphicFramePr>
        <p:xfrm>
          <a:off x="762000" y="1549830"/>
          <a:ext cx="10692659" cy="4671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51694">
                  <a:extLst>
                    <a:ext uri="{9D8B030D-6E8A-4147-A177-3AD203B41FA5}">
                      <a16:colId xmlns:a16="http://schemas.microsoft.com/office/drawing/2014/main" val="3999079640"/>
                    </a:ext>
                  </a:extLst>
                </a:gridCol>
                <a:gridCol w="3109240">
                  <a:extLst>
                    <a:ext uri="{9D8B030D-6E8A-4147-A177-3AD203B41FA5}">
                      <a16:colId xmlns:a16="http://schemas.microsoft.com/office/drawing/2014/main" val="1353001515"/>
                    </a:ext>
                  </a:extLst>
                </a:gridCol>
                <a:gridCol w="4031725">
                  <a:extLst>
                    <a:ext uri="{9D8B030D-6E8A-4147-A177-3AD203B41FA5}">
                      <a16:colId xmlns:a16="http://schemas.microsoft.com/office/drawing/2014/main" val="701122551"/>
                    </a:ext>
                  </a:extLst>
                </a:gridCol>
              </a:tblGrid>
              <a:tr h="1562745">
                <a:tc>
                  <a:txBody>
                    <a:bodyPr/>
                    <a:lstStyle/>
                    <a:p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GB" sz="1600" dirty="0"/>
                        <a:t>STRENGTHS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GB" sz="1600"/>
                        <a:t>Economic potential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GB" sz="1600" dirty="0"/>
                        <a:t>Stable FDI inflow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GB" sz="1600" b="0" i="0" u="none" strike="noStrike" noProof="0" dirty="0">
                          <a:latin typeface="Calibri"/>
                        </a:rPr>
                        <a:t>Steps towards sustainable development</a:t>
                      </a:r>
                      <a:endParaRPr lang="en-GB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WEAKNESSES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GB" sz="1600" b="0" i="0" u="none" strike="noStrike" noProof="0" dirty="0">
                          <a:latin typeface="Calibri"/>
                        </a:rPr>
                        <a:t>Salient ecological threats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GB" sz="1600" b="0" i="0" u="none" strike="noStrike" noProof="0" dirty="0"/>
                        <a:t>Lack of access to safe WASH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GB" sz="1600" b="0" i="0" u="none" strike="noStrike" noProof="0" dirty="0">
                          <a:latin typeface="Calibri"/>
                        </a:rPr>
                        <a:t>Moderate environmental concerns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GB" sz="1600" b="0" i="0" u="none" strike="noStrike" noProof="0" dirty="0"/>
                        <a:t>Social-economic heterogeneity</a:t>
                      </a:r>
                    </a:p>
                    <a:p>
                      <a:pPr marL="285750" lvl="0" indent="-285750" algn="l">
                        <a:buFont typeface="Arial"/>
                        <a:buChar char="•"/>
                      </a:pPr>
                      <a:r>
                        <a:rPr lang="en-GB" sz="1600" b="0" i="0" u="none" strike="noStrike" noProof="0" dirty="0">
                          <a:latin typeface="Calibri"/>
                        </a:rPr>
                        <a:t>Environmental policy heterogeneity</a:t>
                      </a:r>
                      <a:endParaRPr lang="en-GB" sz="1600" b="0" i="0" u="none" strike="noStrike" noProof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7004111"/>
                  </a:ext>
                </a:extLst>
              </a:tr>
              <a:tr h="1330271">
                <a:tc>
                  <a:txBody>
                    <a:bodyPr/>
                    <a:lstStyle/>
                    <a:p>
                      <a:r>
                        <a:rPr lang="en-GB" sz="1600" dirty="0"/>
                        <a:t>OPPORTUNITIES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600"/>
                        <a:t>Reduction of some negative ecological impacts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600" dirty="0"/>
                        <a:t>Crisis as a facilitator for innovations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600" dirty="0"/>
                        <a:t>Growing role of </a:t>
                      </a:r>
                      <a:r>
                        <a:rPr lang="en-GB" sz="1600" b="0" i="0" u="none" strike="noStrike" noProof="0" dirty="0">
                          <a:latin typeface="Calibri"/>
                        </a:rPr>
                        <a:t>the government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600" b="0" i="0" u="none" strike="noStrike" noProof="0" dirty="0"/>
                        <a:t>Changes in consumers eco-mentality</a:t>
                      </a:r>
                      <a:endParaRPr lang="en-GB" sz="16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1600" dirty="0">
                        <a:solidFill>
                          <a:schemeClr val="accent1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1600" dirty="0">
                          <a:solidFill>
                            <a:schemeClr val="accent1"/>
                          </a:solidFill>
                        </a:rPr>
                        <a:t>Implementation of new green technologies supported by the government and consumers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1600" b="0" i="0" u="none" strike="noStrike" noProof="0" dirty="0"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1600" b="0" i="0" u="none" strike="noStrike" noProof="0" dirty="0">
                          <a:latin typeface="Calibri"/>
                        </a:rPr>
                        <a:t>COVID-19 can boost the eco-concerns to support the sustainable transformation.</a:t>
                      </a:r>
                      <a:endParaRPr lang="en-GB" sz="1600"/>
                    </a:p>
                    <a:p>
                      <a:pPr lvl="0" algn="ctr">
                        <a:buNone/>
                      </a:pPr>
                      <a:endParaRPr lang="en-GB" sz="1600" b="0" i="0" u="none" strike="noStrike" noProof="0" dirty="0">
                        <a:latin typeface="Calibri"/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1600" b="0" i="1" u="none" strike="noStrike" noProof="0" dirty="0"/>
                        <a:t>Refraining obstacle</a:t>
                      </a:r>
                      <a:r>
                        <a:rPr lang="en-GB" sz="1600" b="0" i="0" u="none" strike="noStrike" noProof="0" dirty="0"/>
                        <a:t>: existing socio-economic problems together with political instability </a:t>
                      </a:r>
                      <a:endParaRPr lang="en-GB" sz="16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18913941"/>
                  </a:ext>
                </a:extLst>
              </a:tr>
              <a:tr h="1207113">
                <a:tc>
                  <a:txBody>
                    <a:bodyPr/>
                    <a:lstStyle/>
                    <a:p>
                      <a:r>
                        <a:rPr lang="en-GB" sz="1600" dirty="0"/>
                        <a:t>THREATS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600" dirty="0"/>
                        <a:t>Economic recession</a:t>
                      </a: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600" b="0" i="0" u="none" strike="noStrike" noProof="0">
                          <a:latin typeface="Calibri"/>
                        </a:rPr>
                        <a:t>Public spending increase</a:t>
                      </a:r>
                      <a:endParaRPr lang="en-GB"/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600" b="1" i="0" u="none" strike="noStrike" noProof="0" dirty="0">
                          <a:latin typeface="Calibri"/>
                        </a:rPr>
                        <a:t>Growing role of </a:t>
                      </a:r>
                      <a:r>
                        <a:rPr lang="en-GB" sz="1600" b="0" i="0" u="none" strike="noStrike" noProof="0" dirty="0">
                          <a:latin typeface="Calibri"/>
                        </a:rPr>
                        <a:t>the government</a:t>
                      </a:r>
                      <a:endParaRPr lang="en-GB" sz="1600" b="1" i="0" u="none" strike="noStrike" noProof="0" dirty="0">
                        <a:latin typeface="Calibri"/>
                      </a:endParaRPr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r>
                        <a:rPr lang="en-GB" sz="1600" b="0" i="0" u="none" strike="noStrike" noProof="0" dirty="0">
                          <a:latin typeface="Calibri"/>
                        </a:rPr>
                        <a:t>Deglobalisation </a:t>
                      </a:r>
                      <a:endParaRPr lang="en-GB" sz="1600" b="0" i="0" u="none" strike="noStrike" noProof="0" dirty="0"/>
                    </a:p>
                    <a:p>
                      <a:pPr marL="285750" lvl="0" indent="-285750">
                        <a:buFont typeface="Arial"/>
                        <a:buChar char="•"/>
                      </a:pPr>
                      <a:endParaRPr lang="en-GB" sz="1600" b="0" i="0" u="none" strike="noStrike" noProof="0" dirty="0">
                        <a:latin typeface="Calibri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1600" dirty="0"/>
                    </a:p>
                    <a:p>
                      <a:pPr lvl="0" algn="ctr">
                        <a:buNone/>
                      </a:pPr>
                      <a:r>
                        <a:rPr lang="en-GB" sz="1600" dirty="0"/>
                        <a:t>Micro-decisions and "going local" policies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endParaRPr lang="en-GB" sz="1600" dirty="0">
                        <a:solidFill>
                          <a:srgbClr val="FF0000"/>
                        </a:solidFill>
                      </a:endParaRPr>
                    </a:p>
                    <a:p>
                      <a:pPr lvl="0" algn="ctr">
                        <a:buNone/>
                      </a:pPr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Stagnation and aggravation of existing </a:t>
                      </a:r>
                      <a:r>
                        <a:rPr lang="en-GB" sz="1600" b="0" i="0" u="none" strike="noStrike" noProof="0" dirty="0">
                          <a:solidFill>
                            <a:srgbClr val="FF0000"/>
                          </a:solidFill>
                          <a:latin typeface="Calibri"/>
                        </a:rPr>
                        <a:t>socio-economic and environmental problems</a:t>
                      </a:r>
                      <a:r>
                        <a:rPr lang="en-GB" sz="1600" dirty="0">
                          <a:solidFill>
                            <a:srgbClr val="FF0000"/>
                          </a:solidFill>
                        </a:rPr>
                        <a:t> 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33787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94068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D42D8-7CBC-4544-B774-22A6D42E4F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cs typeface="Calibri Light"/>
              </a:rPr>
              <a:t>Implications and Recommendations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D6AD94-D768-4B23-A65F-FD2ADBBD26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en-US" dirty="0">
                <a:ea typeface="+mn-lt"/>
                <a:cs typeface="+mn-lt"/>
              </a:rPr>
              <a:t>Support towards successful exporting companies and long-term investments</a:t>
            </a:r>
            <a:endParaRPr lang="en-US" dirty="0"/>
          </a:p>
          <a:p>
            <a:r>
              <a:rPr lang="en-US" dirty="0">
                <a:ea typeface="+mn-lt"/>
                <a:cs typeface="+mn-lt"/>
              </a:rPr>
              <a:t>Sound environmentally-friendly public policy (ex.: GPP and tax exemptions for green companies)</a:t>
            </a:r>
            <a:endParaRPr lang="en-US" dirty="0">
              <a:cs typeface="Calibri"/>
            </a:endParaRPr>
          </a:p>
          <a:p>
            <a:r>
              <a:rPr lang="en-US" dirty="0">
                <a:ea typeface="+mn-lt"/>
                <a:cs typeface="+mn-lt"/>
              </a:rPr>
              <a:t>SMEs and local value chains development</a:t>
            </a:r>
            <a:endParaRPr lang="en-US" dirty="0"/>
          </a:p>
          <a:p>
            <a:r>
              <a:rPr lang="en-US">
                <a:ea typeface="+mn-lt"/>
                <a:cs typeface="+mn-lt"/>
              </a:rPr>
              <a:t>Clear path to sustainable development goals</a:t>
            </a:r>
          </a:p>
          <a:p>
            <a:pPr marL="0" indent="0">
              <a:buNone/>
            </a:pPr>
            <a:endParaRPr lang="en-US" dirty="0">
              <a:solidFill>
                <a:srgbClr val="000000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The core of public policy should rely on the concept of </a:t>
            </a:r>
            <a:r>
              <a:rPr lang="en-US" i="1" dirty="0">
                <a:solidFill>
                  <a:schemeClr val="accent1"/>
                </a:solidFill>
                <a:ea typeface="+mn-lt"/>
                <a:cs typeface="+mn-lt"/>
              </a:rPr>
              <a:t>intergenerational justice</a:t>
            </a: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: </a:t>
            </a:r>
            <a:endParaRPr lang="en-US">
              <a:solidFill>
                <a:schemeClr val="accent1"/>
              </a:solidFill>
              <a:ea typeface="+mn-lt"/>
              <a:cs typeface="+mn-lt"/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accent1"/>
                </a:solidFill>
                <a:ea typeface="+mn-lt"/>
                <a:cs typeface="+mn-lt"/>
              </a:rPr>
              <a:t>31% of the population is composed of children and teenagers </a:t>
            </a:r>
            <a:endParaRPr lang="en-US">
              <a:solidFill>
                <a:schemeClr val="accent1"/>
              </a:solidFill>
              <a:ea typeface="+mn-lt"/>
              <a:cs typeface="+mn-lt"/>
            </a:endParaRPr>
          </a:p>
        </p:txBody>
      </p:sp>
      <p:pic>
        <p:nvPicPr>
          <p:cNvPr id="4" name="Picture 3" descr="A picture containing diagram&#10;&#10;Description automatically generated">
            <a:extLst>
              <a:ext uri="{FF2B5EF4-FFF2-40B4-BE49-F238E27FC236}">
                <a16:creationId xmlns:a16="http://schemas.microsoft.com/office/drawing/2014/main" id="{CCDC08E8-8B3F-470D-9B03-879557BF486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538" b="25014"/>
          <a:stretch/>
        </p:blipFill>
        <p:spPr>
          <a:xfrm>
            <a:off x="20" y="6254751"/>
            <a:ext cx="12191980" cy="613522"/>
          </a:xfrm>
          <a:prstGeom prst="rect">
            <a:avLst/>
          </a:prstGeom>
        </p:spPr>
      </p:pic>
      <p:pic>
        <p:nvPicPr>
          <p:cNvPr id="8" name="Image 9">
            <a:extLst>
              <a:ext uri="{FF2B5EF4-FFF2-40B4-BE49-F238E27FC236}">
                <a16:creationId xmlns:a16="http://schemas.microsoft.com/office/drawing/2014/main" id="{BA0E7095-9D1F-48FF-948C-3ECB6E67DAB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74"/>
          <a:stretch/>
        </p:blipFill>
        <p:spPr>
          <a:xfrm>
            <a:off x="9818687" y="6311288"/>
            <a:ext cx="2309833" cy="507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9197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787EA3DE823DC489E44BF4CD2C2AF9F" ma:contentTypeVersion="13" ma:contentTypeDescription="Create a new document." ma:contentTypeScope="" ma:versionID="d347d0b0bf44e019b05c46bcfdf82422">
  <xsd:schema xmlns:xsd="http://www.w3.org/2001/XMLSchema" xmlns:xs="http://www.w3.org/2001/XMLSchema" xmlns:p="http://schemas.microsoft.com/office/2006/metadata/properties" xmlns:ns3="543abfbf-1b39-4535-8b1b-c72a4cdaa484" xmlns:ns4="2834bc84-a818-4cb9-8b4d-5179cfe104eb" targetNamespace="http://schemas.microsoft.com/office/2006/metadata/properties" ma:root="true" ma:fieldsID="9c47832cb9e3c0ef945f6c0679b6863e" ns3:_="" ns4:_="">
    <xsd:import namespace="543abfbf-1b39-4535-8b1b-c72a4cdaa484"/>
    <xsd:import namespace="2834bc84-a818-4cb9-8b4d-5179cfe104eb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DateTaken" minOccurs="0"/>
                <xsd:element ref="ns4:MediaServiceAutoTags" minOccurs="0"/>
                <xsd:element ref="ns4:MediaServiceOCR" minOccurs="0"/>
                <xsd:element ref="ns4:MediaServiceLocation" minOccurs="0"/>
                <xsd:element ref="ns4:MediaServiceAutoKeyPoints" minOccurs="0"/>
                <xsd:element ref="ns4:MediaServiceKeyPoints" minOccurs="0"/>
                <xsd:element ref="ns4:MediaServiceGenerationTime" minOccurs="0"/>
                <xsd:element ref="ns4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43abfbf-1b39-4535-8b1b-c72a4cdaa484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34bc84-a818-4cb9-8b4d-5179cfe104e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2FD088B-9EC5-4504-B9FE-F34BC8BB41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43abfbf-1b39-4535-8b1b-c72a4cdaa484"/>
    <ds:schemaRef ds:uri="2834bc84-a818-4cb9-8b4d-5179cfe104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FEA198B-9DDA-49E8-B8A7-34C54ED29B3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A3BDE3-B6DF-4923-9B44-926413C48505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10</Words>
  <Application>Microsoft Office PowerPoint</Application>
  <PresentationFormat>Widescreen</PresentationFormat>
  <Paragraphs>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Policy Responses to the  Environmental Challenges of COVID-19  in the Southern Mediterranean Region</vt:lpstr>
      <vt:lpstr>Introduction</vt:lpstr>
      <vt:lpstr>Research Focus and Approach</vt:lpstr>
      <vt:lpstr>Results</vt:lpstr>
      <vt:lpstr>Implications and Recommendations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Zein Nahas</dc:creator>
  <cp:lastModifiedBy>Zein Nahas</cp:lastModifiedBy>
  <cp:revision>354</cp:revision>
  <dcterms:created xsi:type="dcterms:W3CDTF">2020-11-25T22:12:16Z</dcterms:created>
  <dcterms:modified xsi:type="dcterms:W3CDTF">2020-12-03T21:58:59Z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0x0101007787EA3DE823DC489E44BF4CD2C2AF9F</vt:lpwstr>
  </property>
</Properties>
</file>