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2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10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E49CB9-13FC-415B-A7AA-892A7DEE5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6496BA-EA0C-4FB3-88E3-27682A8E0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E44C2D-18F5-4407-921F-A4583CD2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07/12/20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3293CA-4B37-404E-BB18-7368D04D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5517DA-A96F-4876-972C-3C6A651C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7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9880C-629F-4D9A-B7E8-A4511A05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42A69AE-0CD2-468E-923A-AD95167F8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857AD5-E379-46C5-B8B7-C493AF23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07/12/20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763D57-0085-41F6-AB7E-4FBDA9DB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7D715A-EA76-43EE-BAB0-D4AFE682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8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CB857D5-82A6-4B6F-8129-7F86BFE2A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E6863A-75A8-47A5-A65D-50B1BCDFD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B86144-6870-4654-82E6-952F2B10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07/12/20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3DCCC2-B338-4B05-827D-89E799097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1899B0-C5E1-4C9A-A474-C0A5FDEC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6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22EB5E-1053-4566-BC99-A405DE38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9EAA86-69C3-4AAD-A687-118AE093C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20B411-4522-481B-93AE-AD33DF23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07/12/20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9DCF67-AB99-4A97-849A-5E5596A4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C63442-ED13-4BBB-BA04-E31C99F5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7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F106CD-F2BD-4612-BC13-A5B0E5A4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98336B-7565-4B68-8147-ACADC4195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C2E221-B9CC-4C02-B3BF-8A0A578E7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07/12/20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1ED0F6-1A9A-4195-89EB-D7FD5365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05A9D0-C749-4154-B6EF-A6629705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8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E5CEBE-F0A4-4750-A7B5-6EFEF411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336B78-841A-432E-9F3F-B126211BB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6C025D-0397-457F-8140-92CE6DF2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EB5C46-2DAC-4C54-951C-A095F7A5B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07/12/20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C02434-69F4-48F0-BD41-E2CA510C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AFF50D-655B-47E1-8BEB-1834D55D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7B5671-E39C-4418-8DDC-89CA6CB1C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B6A931-7377-49CA-A527-830EF1E9E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801F4A-C1DF-4BFA-A1C7-D47093EFF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32C110-3EF9-4E09-AF98-C7659E012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BB343F-345E-4199-9EBB-E66D61880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00AF9DB-51B2-4799-9DEB-0F9BB0EF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07/12/20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1AC149-5675-4D9A-AAAD-3776CEA8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971C6B6-9CBE-4E7B-A667-E948C814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4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39140-EC97-4940-98E4-C127994A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060DDB-0F9A-474E-83AE-DF096BF4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07/12/20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4F658E-834F-4314-95E1-D799CCE83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5AD438-022C-4EBD-AC8C-C554EEEF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5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C1CCD86-3E05-4300-974B-F4053851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07/12/20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381991-F7CB-4731-8444-75C5E830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6C2F56-F0DD-41F1-9050-BBEFC34D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8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0336E3-ECFA-4B74-9A62-33468112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8B00C-BAEA-4749-A5D7-F73E1F28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8560EB-1568-4483-83D6-6ACDFED01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D0EEE6-9BCA-49ED-8C97-D6A0B277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07/12/20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803754-266E-403C-90F7-5E74316E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DB09F0-4A51-4393-8046-6E8F59D6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2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87CF19-894A-4F1B-80A1-9A2A511B6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20E15B2-24EF-401B-AA39-C850CD6AA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C3557B-8AAF-4759-A042-74F9D4EAA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4CA0EF-4F31-4736-9A9E-0E4F2263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07/12/20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F017B0-6359-46D0-9E10-EB07D785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1E3F1C-7005-4E72-871E-CF2D5036F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32881D4-C9EA-4CEA-9D8B-A56200902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4D3C90-E933-428E-804E-6AD7021F3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C119E9-F544-4CD2-B064-E5F1E3B9D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362EB-DB49-4CF1-B199-85633C16F96B}" type="datetimeFigureOut">
              <a:rPr lang="en-US" smtClean="0"/>
              <a:t>07/12/20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B6622F-6C80-4D3C-9C16-81ABF05F2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C33E94-C976-48E4-AD05-9A73A75AB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is.reyes@kedgebs.com" TargetMode="External"/><Relationship Id="rId4" Type="http://schemas.openxmlformats.org/officeDocument/2006/relationships/hyperlink" Target="mailto:thomas.lagoardesegot@kedgebs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E7FA9227-10F2-4746-BFF8-BD9B73A409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33F8C7DE-8B15-4B3D-B74B-8A99CEFC4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533" y="2813820"/>
            <a:ext cx="11513906" cy="1483819"/>
          </a:xfrm>
        </p:spPr>
        <p:txBody>
          <a:bodyPr>
            <a:noAutofit/>
          </a:bodyPr>
          <a:lstStyle/>
          <a:p>
            <a:r>
              <a:rPr lang="en-US" sz="5000" b="1" dirty="0"/>
              <a:t>Financial reforms for </a:t>
            </a:r>
            <a:r>
              <a:rPr lang="en-US" sz="5000" b="1" dirty="0" smtClean="0"/>
              <a:t>resilience in the Mediterranean</a:t>
            </a:r>
            <a:endParaRPr lang="fr-FR" sz="5000" b="1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D3AFC694-DBB8-43AA-81F1-2AA949FF4FE6}"/>
              </a:ext>
            </a:extLst>
          </p:cNvPr>
          <p:cNvSpPr txBox="1">
            <a:spLocks/>
          </p:cNvSpPr>
          <p:nvPr/>
        </p:nvSpPr>
        <p:spPr>
          <a:xfrm>
            <a:off x="380144" y="4611286"/>
            <a:ext cx="8439726" cy="805180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1"/>
                </a:solidFill>
              </a:rPr>
              <a:t>Luis Reyes</a:t>
            </a:r>
            <a:r>
              <a:rPr lang="fr-FR" sz="3200" dirty="0" smtClean="0">
                <a:solidFill>
                  <a:schemeClr val="tx1"/>
                </a:solidFill>
              </a:rPr>
              <a:t> and Thomas Lagoarde-Segot</a:t>
            </a:r>
          </a:p>
          <a:p>
            <a:r>
              <a:rPr lang="fr-FR" sz="2400" cap="none" dirty="0" smtClean="0">
                <a:solidFill>
                  <a:schemeClr val="tx1"/>
                </a:solidFill>
                <a:hlinkClick r:id="rId3"/>
              </a:rPr>
              <a:t>luis.reyes@kedgebs.com</a:t>
            </a:r>
            <a:r>
              <a:rPr lang="fr-FR" sz="2400" cap="none" dirty="0" smtClean="0">
                <a:solidFill>
                  <a:schemeClr val="tx1"/>
                </a:solidFill>
              </a:rPr>
              <a:t> ; </a:t>
            </a:r>
            <a:r>
              <a:rPr lang="fr-FR" sz="2400" cap="none" dirty="0" smtClean="0">
                <a:solidFill>
                  <a:schemeClr val="tx1"/>
                </a:solidFill>
                <a:hlinkClick r:id="rId4"/>
              </a:rPr>
              <a:t>thomas.lagoardesegot@kedgebs.com</a:t>
            </a:r>
            <a:r>
              <a:rPr lang="fr-FR" sz="2400" cap="none" dirty="0" smtClean="0">
                <a:solidFill>
                  <a:schemeClr val="tx1"/>
                </a:solidFill>
              </a:rPr>
              <a:t> </a:t>
            </a:r>
            <a:endParaRPr lang="fr-FR" sz="2400" cap="none" dirty="0">
              <a:solidFill>
                <a:schemeClr val="tx1"/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xmlns="" id="{8F63A25E-C512-4C50-B3A9-EDA1E464E537}"/>
              </a:ext>
            </a:extLst>
          </p:cNvPr>
          <p:cNvSpPr txBox="1">
            <a:spLocks/>
          </p:cNvSpPr>
          <p:nvPr/>
        </p:nvSpPr>
        <p:spPr>
          <a:xfrm>
            <a:off x="380144" y="5568622"/>
            <a:ext cx="5626100" cy="80518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chemeClr val="tx1"/>
                </a:solidFill>
              </a:rPr>
              <a:t>Kedge business School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7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DD42D8-7CBC-4544-B774-22A6D42E4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D6AD94-D768-4B23-A65F-FD2ADBBD2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Inclusive </a:t>
            </a:r>
            <a:r>
              <a:rPr lang="en-US" dirty="0"/>
              <a:t>growth and poverty reduction are </a:t>
            </a:r>
            <a:r>
              <a:rPr lang="en-US" dirty="0" smtClean="0"/>
              <a:t>important </a:t>
            </a:r>
            <a:r>
              <a:rPr lang="en-US" dirty="0"/>
              <a:t>for </a:t>
            </a:r>
            <a:r>
              <a:rPr lang="en-US" dirty="0" smtClean="0"/>
              <a:t>fostering justice and reducing inequalities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COVID crisis has </a:t>
            </a:r>
            <a:r>
              <a:rPr lang="en-US" dirty="0" smtClean="0"/>
              <a:t>hit </a:t>
            </a:r>
            <a:r>
              <a:rPr lang="en-US" dirty="0"/>
              <a:t>a region </a:t>
            </a:r>
            <a:r>
              <a:rPr lang="en-US" dirty="0" smtClean="0"/>
              <a:t>under </a:t>
            </a:r>
            <a:r>
              <a:rPr lang="en-US" dirty="0"/>
              <a:t>severe economic and social </a:t>
            </a:r>
            <a:r>
              <a:rPr lang="en-US" dirty="0" smtClean="0"/>
              <a:t>and political stress</a:t>
            </a:r>
          </a:p>
          <a:p>
            <a:r>
              <a:rPr lang="en-US" dirty="0" smtClean="0"/>
              <a:t>Mediterranean </a:t>
            </a:r>
            <a:r>
              <a:rPr lang="en-US" dirty="0"/>
              <a:t>countries are </a:t>
            </a:r>
            <a:r>
              <a:rPr lang="en-US" dirty="0" smtClean="0"/>
              <a:t>simultaneously suffering the </a:t>
            </a:r>
            <a:r>
              <a:rPr lang="en-US" dirty="0"/>
              <a:t>consequences of the </a:t>
            </a:r>
            <a:r>
              <a:rPr lang="en-US" dirty="0" smtClean="0"/>
              <a:t>pandemic and the pre-existing international </a:t>
            </a:r>
            <a:r>
              <a:rPr lang="en-US" dirty="0"/>
              <a:t>financial </a:t>
            </a:r>
            <a:r>
              <a:rPr lang="en-US" dirty="0" smtClean="0"/>
              <a:t>instability</a:t>
            </a:r>
          </a:p>
          <a:p>
            <a:r>
              <a:rPr lang="en-US" dirty="0"/>
              <a:t>Oil producers/exporters have been directly affected by the decline in demand and the price of </a:t>
            </a:r>
            <a:r>
              <a:rPr lang="en-US" dirty="0" smtClean="0"/>
              <a:t>oil</a:t>
            </a:r>
          </a:p>
          <a:p>
            <a:r>
              <a:rPr lang="en-US" dirty="0" smtClean="0"/>
              <a:t>These economies </a:t>
            </a:r>
            <a:r>
              <a:rPr lang="en-US" dirty="0"/>
              <a:t>are vulnerable to the slowdown in FDI, especially </a:t>
            </a:r>
            <a:r>
              <a:rPr lang="en-US" dirty="0" smtClean="0"/>
              <a:t>coming from Europe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CDC08E8-8B3F-470D-9B03-879557BF4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8" b="25014"/>
          <a:stretch/>
        </p:blipFill>
        <p:spPr>
          <a:xfrm>
            <a:off x="20" y="6254751"/>
            <a:ext cx="12191980" cy="613522"/>
          </a:xfrm>
          <a:prstGeom prst="rect">
            <a:avLst/>
          </a:prstGeom>
        </p:spPr>
      </p:pic>
      <p:pic>
        <p:nvPicPr>
          <p:cNvPr id="8" name="Image 9">
            <a:extLst>
              <a:ext uri="{FF2B5EF4-FFF2-40B4-BE49-F238E27FC236}">
                <a16:creationId xmlns:a16="http://schemas.microsoft.com/office/drawing/2014/main" xmlns="" id="{BA0E7095-9D1F-48FF-948C-3ECB6E67D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74"/>
          <a:stretch/>
        </p:blipFill>
        <p:spPr>
          <a:xfrm>
            <a:off x="9818687" y="6311288"/>
            <a:ext cx="2309833" cy="5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4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DD42D8-7CBC-4544-B774-22A6D42E4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Vulnerability </a:t>
            </a:r>
            <a:r>
              <a:rPr lang="en-US" sz="4000" dirty="0"/>
              <a:t>of </a:t>
            </a:r>
            <a:r>
              <a:rPr lang="en-US" sz="4000" dirty="0" smtClean="0"/>
              <a:t>Southern Mediterranean </a:t>
            </a:r>
            <a:r>
              <a:rPr lang="en-US" sz="4000" dirty="0"/>
              <a:t>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D6AD94-D768-4B23-A65F-FD2ADBBD2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financial transmission </a:t>
            </a:r>
            <a:r>
              <a:rPr lang="en-US" dirty="0"/>
              <a:t>mechanisms of the lockdown include</a:t>
            </a:r>
            <a:r>
              <a:rPr lang="en-US" dirty="0" smtClean="0"/>
              <a:t>: 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Adverse </a:t>
            </a:r>
            <a:r>
              <a:rPr lang="en-US" dirty="0"/>
              <a:t>commodity price developments (especially for oil-producing and exporting countries)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↑ </a:t>
            </a:r>
            <a:r>
              <a:rPr lang="en-US" dirty="0"/>
              <a:t>in global risk aversion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Rush </a:t>
            </a:r>
            <a:r>
              <a:rPr lang="en-US" dirty="0"/>
              <a:t>to the </a:t>
            </a:r>
            <a:r>
              <a:rPr lang="en-US" dirty="0" smtClean="0"/>
              <a:t>USD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↓ </a:t>
            </a:r>
            <a:r>
              <a:rPr lang="en-US" dirty="0"/>
              <a:t>the value of the domestic currency against the </a:t>
            </a:r>
            <a:r>
              <a:rPr lang="en-US" dirty="0" smtClean="0"/>
              <a:t>USD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↓ in capital </a:t>
            </a:r>
            <a:r>
              <a:rPr lang="en-US" dirty="0" smtClean="0"/>
              <a:t>inflows (particularly FDI)</a:t>
            </a:r>
            <a:endParaRPr lang="en-US" dirty="0"/>
          </a:p>
          <a:p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developments</a:t>
            </a:r>
            <a:r>
              <a:rPr lang="fr-FR" dirty="0" smtClean="0"/>
              <a:t>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debt</a:t>
            </a:r>
            <a:r>
              <a:rPr lang="fr-FR" dirty="0" smtClean="0"/>
              <a:t> more </a:t>
            </a: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honor</a:t>
            </a:r>
            <a:endParaRPr lang="fr-FR" dirty="0" smtClean="0"/>
          </a:p>
          <a:p>
            <a:r>
              <a:rPr lang="en-US" dirty="0"/>
              <a:t>Since the </a:t>
            </a:r>
            <a:r>
              <a:rPr lang="en-US" dirty="0" smtClean="0"/>
              <a:t>USD </a:t>
            </a:r>
            <a:r>
              <a:rPr lang="en-US" dirty="0"/>
              <a:t>is </a:t>
            </a:r>
            <a:r>
              <a:rPr lang="en-US" dirty="0" smtClean="0"/>
              <a:t>the dominant currency, capital has been flowing from South to North, instead of the other way around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CDC08E8-8B3F-470D-9B03-879557BF4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8" b="25014"/>
          <a:stretch/>
        </p:blipFill>
        <p:spPr>
          <a:xfrm>
            <a:off x="20" y="6254751"/>
            <a:ext cx="12191980" cy="613522"/>
          </a:xfrm>
          <a:prstGeom prst="rect">
            <a:avLst/>
          </a:prstGeom>
        </p:spPr>
      </p:pic>
      <p:pic>
        <p:nvPicPr>
          <p:cNvPr id="8" name="Image 9">
            <a:extLst>
              <a:ext uri="{FF2B5EF4-FFF2-40B4-BE49-F238E27FC236}">
                <a16:creationId xmlns:a16="http://schemas.microsoft.com/office/drawing/2014/main" xmlns="" id="{BA0E7095-9D1F-48FF-948C-3ECB6E67D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74"/>
          <a:stretch/>
        </p:blipFill>
        <p:spPr>
          <a:xfrm>
            <a:off x="9818687" y="6311288"/>
            <a:ext cx="2309833" cy="5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2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DD42D8-7CBC-4544-B774-22A6D42E4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400" dirty="0" smtClean="0"/>
              <a:t>Nominal exchange rate vis-à-vis the USD, 2/3/2020 = 100</a:t>
            </a:r>
            <a:endParaRPr lang="en-US" sz="34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62" t="30924" r="12359" b="8269"/>
          <a:stretch/>
        </p:blipFill>
        <p:spPr>
          <a:xfrm>
            <a:off x="1380292" y="1690688"/>
            <a:ext cx="9431416" cy="4048631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CDC08E8-8B3F-470D-9B03-879557BF48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8" b="25014"/>
          <a:stretch/>
        </p:blipFill>
        <p:spPr>
          <a:xfrm>
            <a:off x="20" y="6254751"/>
            <a:ext cx="12191980" cy="613522"/>
          </a:xfrm>
          <a:prstGeom prst="rect">
            <a:avLst/>
          </a:prstGeom>
        </p:spPr>
      </p:pic>
      <p:pic>
        <p:nvPicPr>
          <p:cNvPr id="8" name="Image 9">
            <a:extLst>
              <a:ext uri="{FF2B5EF4-FFF2-40B4-BE49-F238E27FC236}">
                <a16:creationId xmlns:a16="http://schemas.microsoft.com/office/drawing/2014/main" xmlns="" id="{BA0E7095-9D1F-48FF-948C-3ECB6E67DA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74"/>
          <a:stretch/>
        </p:blipFill>
        <p:spPr>
          <a:xfrm>
            <a:off x="9818687" y="6311288"/>
            <a:ext cx="2309833" cy="5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DD42D8-7CBC-4544-B774-22A6D42E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5146" cy="1325563"/>
          </a:xfrm>
        </p:spPr>
        <p:txBody>
          <a:bodyPr>
            <a:normAutofit/>
          </a:bodyPr>
          <a:lstStyle/>
          <a:p>
            <a:r>
              <a:rPr lang="fr-FR" sz="4000" dirty="0"/>
              <a:t>Conclusion and </a:t>
            </a:r>
            <a:r>
              <a:rPr lang="fr-FR" sz="4000" dirty="0" err="1"/>
              <a:t>some</a:t>
            </a:r>
            <a:r>
              <a:rPr lang="fr-FR" sz="4000" dirty="0"/>
              <a:t> </a:t>
            </a:r>
            <a:r>
              <a:rPr lang="fr-FR" sz="4000" dirty="0" err="1"/>
              <a:t>policy</a:t>
            </a:r>
            <a:r>
              <a:rPr lang="fr-FR" sz="4000" dirty="0"/>
              <a:t> </a:t>
            </a:r>
            <a:r>
              <a:rPr lang="fr-FR" sz="4000" dirty="0" err="1"/>
              <a:t>recommendations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D6AD94-D768-4B23-A65F-FD2ADBBD2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ECB </a:t>
            </a:r>
            <a:r>
              <a:rPr lang="fr-FR" dirty="0"/>
              <a:t>swap </a:t>
            </a:r>
            <a:r>
              <a:rPr lang="fr-FR" dirty="0" err="1"/>
              <a:t>lines</a:t>
            </a:r>
            <a:r>
              <a:rPr lang="fr-FR" dirty="0"/>
              <a:t> to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liquidity</a:t>
            </a:r>
            <a:r>
              <a:rPr lang="fr-FR" dirty="0"/>
              <a:t> </a:t>
            </a:r>
            <a:r>
              <a:rPr lang="fr-FR" dirty="0" err="1"/>
              <a:t>needs</a:t>
            </a:r>
            <a:endParaRPr lang="fr-FR" dirty="0"/>
          </a:p>
          <a:p>
            <a:r>
              <a:rPr lang="en-US" dirty="0"/>
              <a:t>Given the possibility of a USD devaluation starting next year, financing investments could be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Also denominated in other currencies (euro, yen, yuan, sterling)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Rapidly provided via Special Drawing Rights, </a:t>
            </a:r>
            <a:r>
              <a:rPr lang="en-US" dirty="0" smtClean="0"/>
              <a:t>managed </a:t>
            </a:r>
            <a:r>
              <a:rPr lang="en-US" dirty="0"/>
              <a:t>by the IMF</a:t>
            </a:r>
          </a:p>
          <a:p>
            <a:r>
              <a:rPr lang="en-US" dirty="0"/>
              <a:t>Regional cooperation measures for the regulation of capital flows (in particular to prevent further devaluations)</a:t>
            </a:r>
          </a:p>
          <a:p>
            <a:r>
              <a:rPr lang="en-US" dirty="0"/>
              <a:t>Creation of an extra-financial Euro-Mediterranean rating agency, which takes into account ESG criteria</a:t>
            </a:r>
          </a:p>
          <a:p>
            <a:endParaRPr lang="en-US" dirty="0" smtClean="0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CDC08E8-8B3F-470D-9B03-879557BF4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8" b="25014"/>
          <a:stretch/>
        </p:blipFill>
        <p:spPr>
          <a:xfrm>
            <a:off x="20" y="6254751"/>
            <a:ext cx="12191980" cy="613522"/>
          </a:xfrm>
          <a:prstGeom prst="rect">
            <a:avLst/>
          </a:prstGeom>
        </p:spPr>
      </p:pic>
      <p:pic>
        <p:nvPicPr>
          <p:cNvPr id="8" name="Image 9">
            <a:extLst>
              <a:ext uri="{FF2B5EF4-FFF2-40B4-BE49-F238E27FC236}">
                <a16:creationId xmlns:a16="http://schemas.microsoft.com/office/drawing/2014/main" xmlns="" id="{BA0E7095-9D1F-48FF-948C-3ECB6E67D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74"/>
          <a:stretch/>
        </p:blipFill>
        <p:spPr>
          <a:xfrm>
            <a:off x="9818687" y="6311288"/>
            <a:ext cx="2309833" cy="5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87EA3DE823DC489E44BF4CD2C2AF9F" ma:contentTypeVersion="13" ma:contentTypeDescription="Create a new document." ma:contentTypeScope="" ma:versionID="d347d0b0bf44e019b05c46bcfdf82422">
  <xsd:schema xmlns:xsd="http://www.w3.org/2001/XMLSchema" xmlns:xs="http://www.w3.org/2001/XMLSchema" xmlns:p="http://schemas.microsoft.com/office/2006/metadata/properties" xmlns:ns3="543abfbf-1b39-4535-8b1b-c72a4cdaa484" xmlns:ns4="2834bc84-a818-4cb9-8b4d-5179cfe104eb" targetNamespace="http://schemas.microsoft.com/office/2006/metadata/properties" ma:root="true" ma:fieldsID="9c47832cb9e3c0ef945f6c0679b6863e" ns3:_="" ns4:_="">
    <xsd:import namespace="543abfbf-1b39-4535-8b1b-c72a4cdaa484"/>
    <xsd:import namespace="2834bc84-a818-4cb9-8b4d-5179cfe104e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abfbf-1b39-4535-8b1b-c72a4cdaa4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4bc84-a818-4cb9-8b4d-5179cfe104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A3BDE3-B6DF-4923-9B44-926413C48505}">
  <ds:schemaRefs>
    <ds:schemaRef ds:uri="http://purl.org/dc/elements/1.1/"/>
    <ds:schemaRef ds:uri="http://schemas.microsoft.com/office/2006/documentManagement/types"/>
    <ds:schemaRef ds:uri="543abfbf-1b39-4535-8b1b-c72a4cdaa484"/>
    <ds:schemaRef ds:uri="http://www.w3.org/XML/1998/namespace"/>
    <ds:schemaRef ds:uri="http://purl.org/dc/dcmitype/"/>
    <ds:schemaRef ds:uri="2834bc84-a818-4cb9-8b4d-5179cfe104eb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2FD088B-9EC5-4504-B9FE-F34BC8BB4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3abfbf-1b39-4535-8b1b-c72a4cdaa484"/>
    <ds:schemaRef ds:uri="2834bc84-a818-4cb9-8b4d-5179cfe104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EA198B-9DDA-49E8-B8A7-34C54ED29B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300</Words>
  <Application>Microsoft Macintosh PowerPoint</Application>
  <PresentationFormat>Personnalisé</PresentationFormat>
  <Paragraphs>27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Office Theme</vt:lpstr>
      <vt:lpstr>Financial reforms for resilience in the Mediterranean</vt:lpstr>
      <vt:lpstr>Introduction</vt:lpstr>
      <vt:lpstr>Vulnerability of Southern Mediterranean countries</vt:lpstr>
      <vt:lpstr>Nominal exchange rate vis-à-vis the USD, 2/3/2020 = 100</vt:lpstr>
      <vt:lpstr>Conclusion and some policy recommendations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Zein Nahas</dc:creator>
  <cp:lastModifiedBy>Constantin Tsakas</cp:lastModifiedBy>
  <cp:revision>18</cp:revision>
  <dcterms:created xsi:type="dcterms:W3CDTF">2020-11-25T22:12:16Z</dcterms:created>
  <dcterms:modified xsi:type="dcterms:W3CDTF">2020-12-07T09:06:51Z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0x0101007787EA3DE823DC489E44BF4CD2C2AF9F</vt:lpwstr>
  </property>
</Properties>
</file>