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7" r:id="rId2"/>
    <p:sldId id="258" r:id="rId3"/>
    <p:sldId id="267" r:id="rId4"/>
    <p:sldId id="269" r:id="rId5"/>
    <p:sldId id="270" r:id="rId6"/>
    <p:sldId id="272" r:id="rId7"/>
    <p:sldId id="263" r:id="rId8"/>
    <p:sldId id="273" r:id="rId9"/>
    <p:sldId id="275" r:id="rId10"/>
    <p:sldId id="276" r:id="rId11"/>
    <p:sldId id="277" r:id="rId12"/>
    <p:sldId id="278" r:id="rId13"/>
    <p:sldId id="279" r:id="rId14"/>
    <p:sldId id="283" r:id="rId15"/>
    <p:sldId id="287" r:id="rId16"/>
    <p:sldId id="284" r:id="rId17"/>
    <p:sldId id="285" r:id="rId18"/>
    <p:sldId id="286" r:id="rId19"/>
    <p:sldId id="259" r:id="rId20"/>
    <p:sldId id="281" r:id="rId21"/>
    <p:sldId id="282" r:id="rId22"/>
    <p:sldId id="262" r:id="rId23"/>
    <p:sldId id="264" r:id="rId24"/>
    <p:sldId id="261" r:id="rId25"/>
    <p:sldId id="288" r:id="rId26"/>
    <p:sldId id="280"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72">
          <p15:clr>
            <a:srgbClr val="A4A3A4"/>
          </p15:clr>
        </p15:guide>
        <p15:guide id="2" pos="55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E0"/>
    <a:srgbClr val="97BF0D"/>
    <a:srgbClr val="6B6351"/>
    <a:srgbClr val="C1B5A2"/>
    <a:srgbClr val="CC424E"/>
    <a:srgbClr val="EB6E08"/>
    <a:srgbClr val="003B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03" autoAdjust="0"/>
    <p:restoredTop sz="94660"/>
  </p:normalViewPr>
  <p:slideViewPr>
    <p:cSldViewPr snapToGrid="0" showGuides="1">
      <p:cViewPr>
        <p:scale>
          <a:sx n="100" d="100"/>
          <a:sy n="100" d="100"/>
        </p:scale>
        <p:origin x="-832" y="-80"/>
      </p:cViewPr>
      <p:guideLst>
        <p:guide orient="horz" pos="372"/>
        <p:guide pos="552"/>
      </p:guideLst>
    </p:cSldViewPr>
  </p:slideViewPr>
  <p:notesTextViewPr>
    <p:cViewPr>
      <p:scale>
        <a:sx n="1" d="1"/>
        <a:sy n="1" d="1"/>
      </p:scale>
      <p:origin x="0" y="0"/>
    </p:cViewPr>
  </p:notesTextViewPr>
  <p:notesViewPr>
    <p:cSldViewPr snapToGrid="0" showGuides="1">
      <p:cViewPr varScale="1">
        <p:scale>
          <a:sx n="85" d="100"/>
          <a:sy n="85" d="100"/>
        </p:scale>
        <p:origin x="-319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7CCFC7-0C01-498B-B010-08A85085C679}" type="datetimeFigureOut">
              <a:rPr lang="fr-FR" smtClean="0"/>
              <a:t>13/12/17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8DBE5D-3A1E-47F2-8FD5-21CFDCD07B5A}" type="slidenum">
              <a:rPr lang="fr-FR" smtClean="0"/>
              <a:t>‹#›</a:t>
            </a:fld>
            <a:endParaRPr lang="fr-FR"/>
          </a:p>
        </p:txBody>
      </p:sp>
    </p:spTree>
    <p:extLst>
      <p:ext uri="{BB962C8B-B14F-4D97-AF65-F5344CB8AC3E}">
        <p14:creationId xmlns:p14="http://schemas.microsoft.com/office/powerpoint/2010/main" val="3297436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1E5CC9-6EAC-46FE-80AF-BEB2272E727C}" type="datetimeFigureOut">
              <a:rPr lang="fr-FR" smtClean="0"/>
              <a:t>13/12/17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9C8EE1-1B43-4E03-8B52-299703762786}" type="slidenum">
              <a:rPr lang="fr-FR" smtClean="0"/>
              <a:t>‹#›</a:t>
            </a:fld>
            <a:endParaRPr lang="fr-FR"/>
          </a:p>
        </p:txBody>
      </p:sp>
    </p:spTree>
    <p:extLst>
      <p:ext uri="{BB962C8B-B14F-4D97-AF65-F5344CB8AC3E}">
        <p14:creationId xmlns:p14="http://schemas.microsoft.com/office/powerpoint/2010/main" val="3498133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9C8EE1-1B43-4E03-8B52-299703762786}" type="slidenum">
              <a:rPr lang="fr-FR" smtClean="0"/>
              <a:t>8</a:t>
            </a:fld>
            <a:endParaRPr lang="fr-FR"/>
          </a:p>
        </p:txBody>
      </p:sp>
    </p:spTree>
    <p:extLst>
      <p:ext uri="{BB962C8B-B14F-4D97-AF65-F5344CB8AC3E}">
        <p14:creationId xmlns:p14="http://schemas.microsoft.com/office/powerpoint/2010/main" val="398910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9C8EE1-1B43-4E03-8B52-299703762786}" type="slidenum">
              <a:rPr lang="fr-FR" smtClean="0"/>
              <a:t>17</a:t>
            </a:fld>
            <a:endParaRPr lang="fr-FR"/>
          </a:p>
        </p:txBody>
      </p:sp>
    </p:spTree>
    <p:extLst>
      <p:ext uri="{BB962C8B-B14F-4D97-AF65-F5344CB8AC3E}">
        <p14:creationId xmlns:p14="http://schemas.microsoft.com/office/powerpoint/2010/main" val="398910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9C8EE1-1B43-4E03-8B52-299703762786}" type="slidenum">
              <a:rPr lang="fr-FR" smtClean="0"/>
              <a:t>18</a:t>
            </a:fld>
            <a:endParaRPr lang="fr-FR"/>
          </a:p>
        </p:txBody>
      </p:sp>
    </p:spTree>
    <p:extLst>
      <p:ext uri="{BB962C8B-B14F-4D97-AF65-F5344CB8AC3E}">
        <p14:creationId xmlns:p14="http://schemas.microsoft.com/office/powerpoint/2010/main" val="39891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9C8EE1-1B43-4E03-8B52-299703762786}" type="slidenum">
              <a:rPr lang="fr-FR" smtClean="0"/>
              <a:t>9</a:t>
            </a:fld>
            <a:endParaRPr lang="fr-FR"/>
          </a:p>
        </p:txBody>
      </p:sp>
    </p:spTree>
    <p:extLst>
      <p:ext uri="{BB962C8B-B14F-4D97-AF65-F5344CB8AC3E}">
        <p14:creationId xmlns:p14="http://schemas.microsoft.com/office/powerpoint/2010/main" val="398910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9C8EE1-1B43-4E03-8B52-299703762786}" type="slidenum">
              <a:rPr lang="fr-FR" smtClean="0"/>
              <a:t>10</a:t>
            </a:fld>
            <a:endParaRPr lang="fr-FR"/>
          </a:p>
        </p:txBody>
      </p:sp>
    </p:spTree>
    <p:extLst>
      <p:ext uri="{BB962C8B-B14F-4D97-AF65-F5344CB8AC3E}">
        <p14:creationId xmlns:p14="http://schemas.microsoft.com/office/powerpoint/2010/main" val="39891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9C8EE1-1B43-4E03-8B52-299703762786}" type="slidenum">
              <a:rPr lang="fr-FR" smtClean="0"/>
              <a:t>11</a:t>
            </a:fld>
            <a:endParaRPr lang="fr-FR"/>
          </a:p>
        </p:txBody>
      </p:sp>
    </p:spTree>
    <p:extLst>
      <p:ext uri="{BB962C8B-B14F-4D97-AF65-F5344CB8AC3E}">
        <p14:creationId xmlns:p14="http://schemas.microsoft.com/office/powerpoint/2010/main" val="398910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9C8EE1-1B43-4E03-8B52-299703762786}" type="slidenum">
              <a:rPr lang="fr-FR" smtClean="0"/>
              <a:t>12</a:t>
            </a:fld>
            <a:endParaRPr lang="fr-FR"/>
          </a:p>
        </p:txBody>
      </p:sp>
    </p:spTree>
    <p:extLst>
      <p:ext uri="{BB962C8B-B14F-4D97-AF65-F5344CB8AC3E}">
        <p14:creationId xmlns:p14="http://schemas.microsoft.com/office/powerpoint/2010/main" val="398910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9C8EE1-1B43-4E03-8B52-299703762786}" type="slidenum">
              <a:rPr lang="fr-FR" smtClean="0"/>
              <a:t>13</a:t>
            </a:fld>
            <a:endParaRPr lang="fr-FR"/>
          </a:p>
        </p:txBody>
      </p:sp>
    </p:spTree>
    <p:extLst>
      <p:ext uri="{BB962C8B-B14F-4D97-AF65-F5344CB8AC3E}">
        <p14:creationId xmlns:p14="http://schemas.microsoft.com/office/powerpoint/2010/main" val="398910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9C8EE1-1B43-4E03-8B52-299703762786}" type="slidenum">
              <a:rPr lang="fr-FR" smtClean="0"/>
              <a:t>14</a:t>
            </a:fld>
            <a:endParaRPr lang="fr-FR"/>
          </a:p>
        </p:txBody>
      </p:sp>
    </p:spTree>
    <p:extLst>
      <p:ext uri="{BB962C8B-B14F-4D97-AF65-F5344CB8AC3E}">
        <p14:creationId xmlns:p14="http://schemas.microsoft.com/office/powerpoint/2010/main" val="398910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9C8EE1-1B43-4E03-8B52-299703762786}" type="slidenum">
              <a:rPr lang="fr-FR" smtClean="0"/>
              <a:t>15</a:t>
            </a:fld>
            <a:endParaRPr lang="fr-FR"/>
          </a:p>
        </p:txBody>
      </p:sp>
    </p:spTree>
    <p:extLst>
      <p:ext uri="{BB962C8B-B14F-4D97-AF65-F5344CB8AC3E}">
        <p14:creationId xmlns:p14="http://schemas.microsoft.com/office/powerpoint/2010/main" val="398910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9C8EE1-1B43-4E03-8B52-299703762786}" type="slidenum">
              <a:rPr lang="fr-FR" smtClean="0"/>
              <a:t>16</a:t>
            </a:fld>
            <a:endParaRPr lang="fr-FR"/>
          </a:p>
        </p:txBody>
      </p:sp>
    </p:spTree>
    <p:extLst>
      <p:ext uri="{BB962C8B-B14F-4D97-AF65-F5344CB8AC3E}">
        <p14:creationId xmlns:p14="http://schemas.microsoft.com/office/powerpoint/2010/main" val="398910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12" name="Imag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548" t="25153" r="-548" b="19482"/>
          <a:stretch/>
        </p:blipFill>
        <p:spPr>
          <a:xfrm>
            <a:off x="-1" y="-1"/>
            <a:ext cx="9180055" cy="3803199"/>
          </a:xfrm>
          <a:prstGeom prst="rect">
            <a:avLst/>
          </a:prstGeom>
        </p:spPr>
      </p:pic>
      <p:pic>
        <p:nvPicPr>
          <p:cNvPr id="15" name="Imag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45034" r="12944" b="16548"/>
          <a:stretch/>
        </p:blipFill>
        <p:spPr>
          <a:xfrm flipV="1">
            <a:off x="0" y="0"/>
            <a:ext cx="1350712" cy="3803199"/>
          </a:xfrm>
          <a:prstGeom prst="rtTriangle">
            <a:avLst/>
          </a:prstGeom>
        </p:spPr>
      </p:pic>
      <p:sp>
        <p:nvSpPr>
          <p:cNvPr id="16" name="Sous-titre 2"/>
          <p:cNvSpPr txBox="1">
            <a:spLocks/>
          </p:cNvSpPr>
          <p:nvPr userDrawn="1"/>
        </p:nvSpPr>
        <p:spPr>
          <a:xfrm>
            <a:off x="5076305" y="5157192"/>
            <a:ext cx="3672408" cy="1224136"/>
          </a:xfrm>
          <a:prstGeom prst="rect">
            <a:avLst/>
          </a:prstGeom>
        </p:spPr>
        <p:txBody>
          <a:bodyPr vert="horz" lIns="91440" tIns="45720" rIns="91440" bIns="45720" rtlCol="0" anchor="ctr" anchorCtr="0">
            <a:noAutofit/>
          </a:bodyPr>
          <a:lstStyle>
            <a:lvl1pPr marL="0" indent="0" algn="r" defTabSz="914400" rtl="0" eaLnBrk="1" latinLnBrk="0" hangingPunct="1">
              <a:spcBef>
                <a:spcPct val="20000"/>
              </a:spcBef>
              <a:buFont typeface="Arial" pitchFamily="34" charset="0"/>
              <a:buNone/>
              <a:defRPr sz="1600"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fr-FR" sz="1200" b="1" dirty="0">
              <a:solidFill>
                <a:srgbClr val="003B79"/>
              </a:solidFill>
              <a:latin typeface="+mn-lt"/>
            </a:endParaRPr>
          </a:p>
        </p:txBody>
      </p:sp>
      <p:sp>
        <p:nvSpPr>
          <p:cNvPr id="18" name="Espace réservé du contenu 17"/>
          <p:cNvSpPr>
            <a:spLocks noGrp="1"/>
          </p:cNvSpPr>
          <p:nvPr>
            <p:ph sz="quarter" idx="10" hasCustomPrompt="1"/>
          </p:nvPr>
        </p:nvSpPr>
        <p:spPr>
          <a:xfrm>
            <a:off x="971550" y="4219662"/>
            <a:ext cx="7777165" cy="1100443"/>
          </a:xfrm>
        </p:spPr>
        <p:txBody>
          <a:bodyPr anchor="ctr" anchorCtr="0">
            <a:normAutofit/>
          </a:bodyPr>
          <a:lstStyle>
            <a:lvl1pPr marL="0" indent="0" algn="r">
              <a:buNone/>
              <a:defRPr lang="fr-FR" sz="2000" dirty="0" smtClean="0"/>
            </a:lvl1pPr>
          </a:lstStyle>
          <a:p>
            <a:r>
              <a:rPr lang="en-US" b="1" dirty="0">
                <a:solidFill>
                  <a:srgbClr val="003C7A"/>
                </a:solidFill>
                <a:latin typeface="Calibri-Bold"/>
              </a:rPr>
              <a:t>COP22 – 22ème Session de la </a:t>
            </a:r>
            <a:r>
              <a:rPr lang="en-US" b="1" dirty="0" err="1">
                <a:solidFill>
                  <a:srgbClr val="003C7A"/>
                </a:solidFill>
                <a:latin typeface="Calibri-Bold"/>
              </a:rPr>
              <a:t>Conférence</a:t>
            </a:r>
            <a:r>
              <a:rPr lang="en-US" b="1" dirty="0">
                <a:solidFill>
                  <a:srgbClr val="003C7A"/>
                </a:solidFill>
                <a:latin typeface="Calibri-Bold"/>
              </a:rPr>
              <a:t> des Parties de la Convention-cadre des Nations </a:t>
            </a:r>
            <a:r>
              <a:rPr lang="en-US" b="1" dirty="0" err="1">
                <a:solidFill>
                  <a:srgbClr val="003C7A"/>
                </a:solidFill>
                <a:latin typeface="Calibri-Bold"/>
              </a:rPr>
              <a:t>unies</a:t>
            </a:r>
            <a:r>
              <a:rPr lang="en-US" b="1" dirty="0">
                <a:solidFill>
                  <a:srgbClr val="003C7A"/>
                </a:solidFill>
                <a:latin typeface="Calibri-Bold"/>
              </a:rPr>
              <a:t> </a:t>
            </a:r>
            <a:r>
              <a:rPr lang="en-US" b="1" dirty="0" err="1">
                <a:solidFill>
                  <a:srgbClr val="003C7A"/>
                </a:solidFill>
                <a:latin typeface="Calibri-Bold"/>
              </a:rPr>
              <a:t>sur</a:t>
            </a:r>
            <a:r>
              <a:rPr lang="en-US" b="1" dirty="0">
                <a:solidFill>
                  <a:srgbClr val="003C7A"/>
                </a:solidFill>
                <a:latin typeface="Calibri-Bold"/>
              </a:rPr>
              <a:t> les </a:t>
            </a:r>
            <a:r>
              <a:rPr lang="en-US" b="1" dirty="0" err="1">
                <a:solidFill>
                  <a:srgbClr val="003C7A"/>
                </a:solidFill>
                <a:latin typeface="Calibri-Bold"/>
              </a:rPr>
              <a:t>changements</a:t>
            </a:r>
            <a:r>
              <a:rPr lang="en-US" b="1" dirty="0">
                <a:solidFill>
                  <a:srgbClr val="003C7A"/>
                </a:solidFill>
                <a:latin typeface="Calibri-Bold"/>
              </a:rPr>
              <a:t> </a:t>
            </a:r>
            <a:r>
              <a:rPr lang="en-US" b="1" dirty="0" err="1">
                <a:solidFill>
                  <a:srgbClr val="003C7A"/>
                </a:solidFill>
                <a:latin typeface="Calibri-Bold"/>
              </a:rPr>
              <a:t>climatiques</a:t>
            </a:r>
            <a:r>
              <a:rPr lang="en-US" b="1" dirty="0">
                <a:solidFill>
                  <a:srgbClr val="003C7A"/>
                </a:solidFill>
                <a:latin typeface="Calibri-Bold"/>
              </a:rPr>
              <a:t/>
            </a:r>
            <a:br>
              <a:rPr lang="en-US" b="1" dirty="0">
                <a:solidFill>
                  <a:srgbClr val="003C7A"/>
                </a:solidFill>
                <a:latin typeface="Calibri-Bold"/>
              </a:rPr>
            </a:br>
            <a:r>
              <a:rPr lang="en-US" b="1" dirty="0">
                <a:solidFill>
                  <a:srgbClr val="003C7A"/>
                </a:solidFill>
                <a:latin typeface="Calibri-Bold"/>
              </a:rPr>
              <a:t>  Marrakech, </a:t>
            </a:r>
            <a:r>
              <a:rPr lang="en-US" b="1" dirty="0" err="1">
                <a:solidFill>
                  <a:srgbClr val="003C7A"/>
                </a:solidFill>
                <a:latin typeface="Calibri-Bold"/>
              </a:rPr>
              <a:t>Maroc</a:t>
            </a:r>
            <a:r>
              <a:rPr lang="en-US" b="1" dirty="0">
                <a:solidFill>
                  <a:srgbClr val="003C7A"/>
                </a:solidFill>
                <a:latin typeface="Calibri-Bold"/>
              </a:rPr>
              <a:t>, 7-18 </a:t>
            </a:r>
            <a:r>
              <a:rPr lang="en-US" b="1" dirty="0" err="1">
                <a:solidFill>
                  <a:srgbClr val="003C7A"/>
                </a:solidFill>
                <a:latin typeface="Calibri-Bold"/>
              </a:rPr>
              <a:t>novembre</a:t>
            </a:r>
            <a:r>
              <a:rPr lang="en-US" b="1" dirty="0">
                <a:solidFill>
                  <a:srgbClr val="003C7A"/>
                </a:solidFill>
                <a:latin typeface="Calibri-Bold"/>
              </a:rPr>
              <a:t> 2016</a:t>
            </a:r>
            <a:endParaRPr lang="fr-FR" b="1" baseline="0" dirty="0">
              <a:solidFill>
                <a:srgbClr val="003B79"/>
              </a:solidFill>
              <a:latin typeface="+mj-lt"/>
            </a:endParaRPr>
          </a:p>
        </p:txBody>
      </p:sp>
      <p:sp>
        <p:nvSpPr>
          <p:cNvPr id="29" name="Espace réservé du contenu 28"/>
          <p:cNvSpPr>
            <a:spLocks noGrp="1"/>
          </p:cNvSpPr>
          <p:nvPr>
            <p:ph sz="quarter" idx="11" hasCustomPrompt="1"/>
          </p:nvPr>
        </p:nvSpPr>
        <p:spPr>
          <a:xfrm>
            <a:off x="4283968" y="5563386"/>
            <a:ext cx="4464745" cy="575394"/>
          </a:xfrm>
        </p:spPr>
        <p:txBody>
          <a:bodyPr>
            <a:normAutofit/>
          </a:bodyPr>
          <a:lstStyle>
            <a:lvl1pPr marL="0" indent="0" algn="r">
              <a:buNone/>
              <a:defRPr lang="en-US" sz="1600" b="0" i="0" u="none" strike="noStrike" baseline="0" smtClean="0"/>
            </a:lvl1pPr>
          </a:lstStyle>
          <a:p>
            <a:r>
              <a:rPr lang="fr-FR" sz="1800" b="0" i="0" u="none" strike="noStrike" baseline="0" dirty="0">
                <a:solidFill>
                  <a:srgbClr val="003C7A"/>
                </a:solidFill>
                <a:latin typeface="Calibri"/>
              </a:rPr>
              <a:t>Anne-France Didier, Directrice du Plan Bleu</a:t>
            </a:r>
            <a:endParaRPr lang="fr-FR" dirty="0"/>
          </a:p>
        </p:txBody>
      </p:sp>
      <p:sp>
        <p:nvSpPr>
          <p:cNvPr id="2" name="Titre 1"/>
          <p:cNvSpPr>
            <a:spLocks noGrp="1"/>
          </p:cNvSpPr>
          <p:nvPr>
            <p:ph type="ctrTitle" hasCustomPrompt="1"/>
          </p:nvPr>
        </p:nvSpPr>
        <p:spPr>
          <a:xfrm>
            <a:off x="1444217" y="2313700"/>
            <a:ext cx="7550092" cy="1204273"/>
          </a:xfrm>
        </p:spPr>
        <p:txBody>
          <a:bodyPr bIns="0" anchor="b" anchorCtr="0">
            <a:normAutofit/>
          </a:bodyPr>
          <a:lstStyle>
            <a:lvl1pPr algn="r">
              <a:defRPr sz="3000" b="1" i="1" baseline="0">
                <a:solidFill>
                  <a:schemeClr val="bg1"/>
                </a:solidFill>
              </a:defRPr>
            </a:lvl1pPr>
          </a:lstStyle>
          <a:p>
            <a:r>
              <a:rPr lang="en-US" altLang="en-US" dirty="0" err="1"/>
              <a:t>L’environnement</a:t>
            </a:r>
            <a:r>
              <a:rPr lang="en-US" altLang="en-US" dirty="0"/>
              <a:t> </a:t>
            </a:r>
            <a:r>
              <a:rPr lang="en-US" altLang="en-US" dirty="0" err="1"/>
              <a:t>méditerranéen</a:t>
            </a:r>
            <a:r>
              <a:rPr lang="en-US" altLang="en-US" dirty="0"/>
              <a:t> et le travail de la Convention de </a:t>
            </a:r>
            <a:r>
              <a:rPr lang="en-US" altLang="en-US" dirty="0" err="1"/>
              <a:t>Barcelone</a:t>
            </a:r>
            <a:r>
              <a:rPr lang="en-US" altLang="en-US" dirty="0"/>
              <a:t> des Nations </a:t>
            </a:r>
            <a:r>
              <a:rPr lang="en-US" altLang="en-US" dirty="0" err="1"/>
              <a:t>unies</a:t>
            </a:r>
            <a:endParaRPr lang="fr-FR" dirty="0"/>
          </a:p>
        </p:txBody>
      </p:sp>
      <p:pic>
        <p:nvPicPr>
          <p:cNvPr id="4" name="Imag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000" y="5976000"/>
            <a:ext cx="3077755" cy="792000"/>
          </a:xfrm>
          <a:prstGeom prst="rect">
            <a:avLst/>
          </a:prstGeom>
        </p:spPr>
      </p:pic>
    </p:spTree>
    <p:extLst>
      <p:ext uri="{BB962C8B-B14F-4D97-AF65-F5344CB8AC3E}">
        <p14:creationId xmlns:p14="http://schemas.microsoft.com/office/powerpoint/2010/main" val="354327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re de section">
    <p:spTree>
      <p:nvGrpSpPr>
        <p:cNvPr id="1" name=""/>
        <p:cNvGrpSpPr/>
        <p:nvPr/>
      </p:nvGrpSpPr>
      <p:grpSpPr>
        <a:xfrm>
          <a:off x="0" y="0"/>
          <a:ext cx="0" cy="0"/>
          <a:chOff x="0" y="0"/>
          <a:chExt cx="0" cy="0"/>
        </a:xfrm>
      </p:grpSpPr>
      <p:sp>
        <p:nvSpPr>
          <p:cNvPr id="2" name="Rectangle 1"/>
          <p:cNvSpPr/>
          <p:nvPr userDrawn="1"/>
        </p:nvSpPr>
        <p:spPr>
          <a:xfrm>
            <a:off x="-1" y="2019301"/>
            <a:ext cx="9210675" cy="169545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9EE0"/>
              </a:solidFill>
            </a:endParaRPr>
          </a:p>
        </p:txBody>
      </p:sp>
      <p:sp>
        <p:nvSpPr>
          <p:cNvPr id="3" name="Espace réservé du texte 2"/>
          <p:cNvSpPr>
            <a:spLocks noGrp="1"/>
          </p:cNvSpPr>
          <p:nvPr>
            <p:ph type="body" idx="1" hasCustomPrompt="1"/>
          </p:nvPr>
        </p:nvSpPr>
        <p:spPr>
          <a:xfrm>
            <a:off x="5968538" y="3724102"/>
            <a:ext cx="2780175" cy="2536537"/>
          </a:xfrm>
        </p:spPr>
        <p:txBody>
          <a:bodyPr wrap="none" lIns="0" tIns="0" rIns="0" bIns="0" anchor="ctr" anchorCtr="0">
            <a:noAutofit/>
          </a:bodyPr>
          <a:lstStyle>
            <a:lvl1pPr marL="0" indent="0" algn="r">
              <a:buNone/>
              <a:defRPr sz="23900" b="1">
                <a:solidFill>
                  <a:srgbClr val="6B635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1</a:t>
            </a:r>
          </a:p>
        </p:txBody>
      </p:sp>
      <p:sp>
        <p:nvSpPr>
          <p:cNvPr id="11" name="Titre 1"/>
          <p:cNvSpPr>
            <a:spLocks noGrp="1"/>
          </p:cNvSpPr>
          <p:nvPr>
            <p:ph type="title" hasCustomPrompt="1"/>
          </p:nvPr>
        </p:nvSpPr>
        <p:spPr>
          <a:xfrm>
            <a:off x="1" y="2019301"/>
            <a:ext cx="9144000" cy="1692001"/>
          </a:xfrm>
          <a:prstGeom prst="rect">
            <a:avLst/>
          </a:prstGeom>
          <a:noFill/>
        </p:spPr>
        <p:txBody>
          <a:bodyPr lIns="792000" anchor="ctr" anchorCtr="0">
            <a:normAutofit/>
          </a:bodyPr>
          <a:lstStyle>
            <a:lvl1pPr algn="l">
              <a:defRPr sz="4800" b="1" cap="all">
                <a:solidFill>
                  <a:schemeClr val="bg1"/>
                </a:solidFill>
              </a:defRPr>
            </a:lvl1pPr>
          </a:lstStyle>
          <a:p>
            <a:r>
              <a:rPr lang="fr-FR" dirty="0"/>
              <a:t>Introduction</a:t>
            </a:r>
          </a:p>
        </p:txBody>
      </p:sp>
      <p:pic>
        <p:nvPicPr>
          <p:cNvPr id="13" name="Imag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45034" r="12944" b="16548"/>
          <a:stretch/>
        </p:blipFill>
        <p:spPr>
          <a:xfrm flipV="1">
            <a:off x="0" y="0"/>
            <a:ext cx="1350712" cy="3803199"/>
          </a:xfrm>
          <a:prstGeom prst="rtTriangle">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 y="5976000"/>
            <a:ext cx="3077755" cy="792000"/>
          </a:xfrm>
          <a:prstGeom prst="rect">
            <a:avLst/>
          </a:prstGeom>
        </p:spPr>
      </p:pic>
    </p:spTree>
    <p:extLst>
      <p:ext uri="{BB962C8B-B14F-4D97-AF65-F5344CB8AC3E}">
        <p14:creationId xmlns:p14="http://schemas.microsoft.com/office/powerpoint/2010/main" val="2567801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sp>
        <p:nvSpPr>
          <p:cNvPr id="3" name="Rectangle 2"/>
          <p:cNvSpPr/>
          <p:nvPr userDrawn="1"/>
        </p:nvSpPr>
        <p:spPr>
          <a:xfrm>
            <a:off x="0" y="466725"/>
            <a:ext cx="9144000" cy="703275"/>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contenu 3"/>
          <p:cNvSpPr>
            <a:spLocks noGrp="1"/>
          </p:cNvSpPr>
          <p:nvPr>
            <p:ph sz="half" idx="2" hasCustomPrompt="1"/>
          </p:nvPr>
        </p:nvSpPr>
        <p:spPr>
          <a:xfrm>
            <a:off x="2424114" y="1582737"/>
            <a:ext cx="6272212" cy="4312717"/>
          </a:xfrm>
        </p:spPr>
        <p:txBody>
          <a:bodyPr lIns="0" tIns="0"/>
          <a:lstStyle>
            <a:lvl1pPr marL="0" indent="0">
              <a:spcBef>
                <a:spcPts val="1800"/>
              </a:spcBef>
              <a:spcAft>
                <a:spcPts val="0"/>
              </a:spcAft>
              <a:buNone/>
              <a:defRPr sz="1800" b="1">
                <a:solidFill>
                  <a:srgbClr val="6B6351"/>
                </a:solidFill>
                <a:latin typeface="+mj-lt"/>
              </a:defRPr>
            </a:lvl1pPr>
            <a:lvl2pPr marL="0" indent="7938">
              <a:spcBef>
                <a:spcPts val="300"/>
              </a:spcBef>
              <a:spcAft>
                <a:spcPts val="300"/>
              </a:spcAft>
              <a:buNone/>
              <a:defRPr sz="1400" baseline="0">
                <a:solidFill>
                  <a:srgbClr val="009EE0"/>
                </a:solidFill>
                <a:latin typeface="Calibri" panose="020F0502020204030204" pitchFamily="34" charset="0"/>
                <a:cs typeface="Calibri" panose="020F0502020204030204" pitchFamily="34" charset="0"/>
              </a:defRPr>
            </a:lvl2pPr>
            <a:lvl3pPr marL="92075" indent="-92075">
              <a:spcBef>
                <a:spcPts val="300"/>
              </a:spcBef>
              <a:buClr>
                <a:srgbClr val="009EE0"/>
              </a:buClr>
              <a:defRPr sz="1400" baseline="0">
                <a:latin typeface="Calibri" panose="020F0502020204030204" pitchFamily="34" charset="0"/>
                <a:cs typeface="Calibri" panose="020F0502020204030204" pitchFamily="34" charset="0"/>
              </a:defRPr>
            </a:lvl3pPr>
            <a:lvl4pPr marL="357188" indent="-174625">
              <a:spcBef>
                <a:spcPts val="300"/>
              </a:spcBef>
              <a:buClr>
                <a:srgbClr val="009EE0"/>
              </a:buClr>
              <a:defRPr sz="1400"/>
            </a:lvl4pPr>
            <a:lvl5pPr marL="714375" indent="-174625">
              <a:spcBef>
                <a:spcPts val="300"/>
              </a:spcBef>
              <a:buClr>
                <a:srgbClr val="009EE0"/>
              </a:buClr>
              <a:buFont typeface="Wingdings" pitchFamily="2" charset="2"/>
              <a:buChar char="§"/>
              <a:defRPr sz="1400"/>
            </a:lvl5pPr>
            <a:lvl6pPr>
              <a:defRPr sz="1800"/>
            </a:lvl6pPr>
            <a:lvl7pPr>
              <a:defRPr sz="1800"/>
            </a:lvl7pPr>
            <a:lvl8pPr>
              <a:defRPr sz="1800"/>
            </a:lvl8pPr>
            <a:lvl9pPr>
              <a:defRPr sz="1800"/>
            </a:lvl9pPr>
          </a:lstStyle>
          <a:p>
            <a:pPr lvl="0"/>
            <a:r>
              <a:rPr lang="fr-FR" dirty="0"/>
              <a:t>TITRE</a:t>
            </a:r>
          </a:p>
          <a:p>
            <a:pPr lvl="1"/>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adisping</a:t>
            </a:r>
            <a:r>
              <a:rPr lang="fr-FR" dirty="0"/>
              <a:t> </a:t>
            </a:r>
            <a:r>
              <a:rPr lang="fr-FR" dirty="0" err="1"/>
              <a:t>elit</a:t>
            </a:r>
            <a:r>
              <a:rPr lang="fr-FR" dirty="0"/>
              <a:t>, </a:t>
            </a:r>
            <a:r>
              <a:rPr lang="fr-FR" dirty="0" err="1"/>
              <a:t>sed</a:t>
            </a:r>
            <a:r>
              <a:rPr lang="fr-FR" dirty="0"/>
              <a:t> diam </a:t>
            </a:r>
            <a:r>
              <a:rPr lang="fr-FR" dirty="0" err="1"/>
              <a:t>nonnumy</a:t>
            </a:r>
            <a:r>
              <a:rPr lang="fr-FR" dirty="0"/>
              <a:t> </a:t>
            </a:r>
            <a:r>
              <a:rPr lang="fr-FR" dirty="0" err="1"/>
              <a:t>velit</a:t>
            </a:r>
            <a:r>
              <a:rPr lang="fr-FR" dirty="0"/>
              <a:t> ut. Tempos </a:t>
            </a:r>
            <a:r>
              <a:rPr lang="fr-FR" dirty="0" err="1"/>
              <a:t>incidut</a:t>
            </a:r>
            <a:r>
              <a:rPr lang="fr-FR" dirty="0"/>
              <a:t> ut </a:t>
            </a:r>
            <a:r>
              <a:rPr lang="fr-FR" dirty="0" err="1"/>
              <a:t>labore</a:t>
            </a:r>
            <a:r>
              <a:rPr lang="fr-FR" dirty="0"/>
              <a:t> et </a:t>
            </a:r>
            <a:r>
              <a:rPr lang="fr-FR" dirty="0" err="1"/>
              <a:t>dolore</a:t>
            </a:r>
            <a:r>
              <a:rPr lang="fr-FR" dirty="0"/>
              <a:t> magna </a:t>
            </a:r>
            <a:r>
              <a:rPr lang="fr-FR" dirty="0" err="1"/>
              <a:t>aliquam</a:t>
            </a:r>
            <a:r>
              <a:rPr lang="fr-FR" dirty="0"/>
              <a:t> </a:t>
            </a:r>
            <a:r>
              <a:rPr lang="fr-FR" dirty="0" err="1"/>
              <a:t>enim</a:t>
            </a:r>
            <a:r>
              <a:rPr lang="fr-FR" dirty="0"/>
              <a:t> ad ni ut </a:t>
            </a:r>
            <a:r>
              <a:rPr lang="fr-FR" dirty="0" err="1"/>
              <a:t>tempor</a:t>
            </a:r>
            <a:r>
              <a:rPr lang="fr-FR" dirty="0"/>
              <a:t> </a:t>
            </a:r>
            <a:r>
              <a:rPr lang="fr-FR" dirty="0" err="1"/>
              <a:t>incidunt</a:t>
            </a:r>
            <a:r>
              <a:rPr lang="fr-FR" dirty="0"/>
              <a:t> ut </a:t>
            </a:r>
            <a:r>
              <a:rPr lang="fr-FR" dirty="0" err="1"/>
              <a:t>labore</a:t>
            </a:r>
            <a:r>
              <a:rPr lang="fr-FR" dirty="0"/>
              <a:t> et </a:t>
            </a:r>
            <a:r>
              <a:rPr lang="fr-FR" dirty="0" err="1"/>
              <a:t>dolore</a:t>
            </a:r>
            <a:r>
              <a:rPr lang="fr-FR" dirty="0"/>
              <a:t> magna </a:t>
            </a:r>
            <a:r>
              <a:rPr lang="fr-FR" dirty="0" err="1"/>
              <a:t>aliquam</a:t>
            </a:r>
            <a:r>
              <a:rPr lang="fr-FR" dirty="0"/>
              <a:t> </a:t>
            </a:r>
            <a:r>
              <a:rPr lang="fr-FR" dirty="0" err="1"/>
              <a:t>enim</a:t>
            </a:r>
            <a:r>
              <a:rPr lang="fr-FR" dirty="0"/>
              <a:t> ad </a:t>
            </a:r>
            <a:r>
              <a:rPr lang="fr-FR" dirty="0" err="1"/>
              <a:t>ninim</a:t>
            </a:r>
            <a:r>
              <a:rPr lang="fr-FR" dirty="0"/>
              <a:t> </a:t>
            </a:r>
            <a:r>
              <a:rPr lang="fr-FR" dirty="0" err="1"/>
              <a:t>veniam</a:t>
            </a:r>
            <a:r>
              <a:rPr lang="fr-FR" dirty="0"/>
              <a:t>, qui </a:t>
            </a:r>
            <a:r>
              <a:rPr lang="fr-FR" dirty="0" err="1"/>
              <a:t>nostrud</a:t>
            </a:r>
            <a:r>
              <a:rPr lang="fr-FR" dirty="0"/>
              <a:t> </a:t>
            </a:r>
            <a:r>
              <a:rPr lang="fr-FR" dirty="0" err="1"/>
              <a:t>exercitation</a:t>
            </a:r>
            <a:r>
              <a:rPr lang="fr-FR" dirty="0"/>
              <a:t> </a:t>
            </a:r>
            <a:r>
              <a:rPr lang="fr-FR" dirty="0" err="1"/>
              <a:t>allamcor</a:t>
            </a:r>
            <a:r>
              <a:rPr lang="fr-FR" dirty="0"/>
              <a:t> per sus ut </a:t>
            </a:r>
            <a:r>
              <a:rPr lang="fr-FR" dirty="0" err="1"/>
              <a:t>ali</a:t>
            </a:r>
            <a:r>
              <a:rPr lang="fr-FR" dirty="0"/>
              <a:t> </a:t>
            </a:r>
            <a:r>
              <a:rPr lang="fr-FR" dirty="0" err="1"/>
              <a:t>commodo</a:t>
            </a:r>
            <a:r>
              <a:rPr lang="fr-FR" dirty="0"/>
              <a:t> </a:t>
            </a:r>
            <a:r>
              <a:rPr lang="fr-FR" dirty="0" err="1"/>
              <a:t>erte</a:t>
            </a:r>
            <a:r>
              <a:rPr lang="fr-FR" dirty="0"/>
              <a:t> </a:t>
            </a:r>
            <a:r>
              <a:rPr lang="fr-FR" dirty="0" err="1"/>
              <a:t>consequant</a:t>
            </a:r>
            <a:r>
              <a:rPr lang="fr-FR" dirty="0"/>
              <a:t>.</a:t>
            </a:r>
          </a:p>
          <a:p>
            <a:pPr lvl="2"/>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endParaRPr lang="fr-FR" dirty="0"/>
          </a:p>
          <a:p>
            <a:pPr lvl="2"/>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endParaRPr lang="fr-FR" dirty="0"/>
          </a:p>
          <a:p>
            <a:pPr lvl="0"/>
            <a:r>
              <a:rPr lang="fr-FR" dirty="0"/>
              <a:t>TITRE</a:t>
            </a:r>
          </a:p>
          <a:p>
            <a:pPr lvl="3"/>
            <a:r>
              <a:rPr lang="fr-FR" dirty="0"/>
              <a:t>Quatrième niveau</a:t>
            </a:r>
          </a:p>
          <a:p>
            <a:pPr lvl="4"/>
            <a:r>
              <a:rPr lang="fr-FR" dirty="0"/>
              <a:t>Cinquième niveau</a:t>
            </a:r>
          </a:p>
        </p:txBody>
      </p:sp>
      <p:sp>
        <p:nvSpPr>
          <p:cNvPr id="14" name="Espace réservé du contenu 3"/>
          <p:cNvSpPr>
            <a:spLocks noGrp="1"/>
          </p:cNvSpPr>
          <p:nvPr>
            <p:ph sz="half" idx="10" hasCustomPrompt="1"/>
          </p:nvPr>
        </p:nvSpPr>
        <p:spPr>
          <a:xfrm>
            <a:off x="434189" y="2408787"/>
            <a:ext cx="1801933" cy="3483032"/>
          </a:xfrm>
        </p:spPr>
        <p:txBody>
          <a:bodyPr lIns="0" tIns="0">
            <a:normAutofit/>
          </a:bodyPr>
          <a:lstStyle>
            <a:lvl1pPr marL="0" indent="0">
              <a:spcBef>
                <a:spcPts val="1800"/>
              </a:spcBef>
              <a:spcAft>
                <a:spcPts val="0"/>
              </a:spcAft>
              <a:buNone/>
              <a:defRPr sz="1600" b="0" baseline="0">
                <a:solidFill>
                  <a:srgbClr val="6B6351"/>
                </a:solidFill>
                <a:latin typeface="+mn-lt"/>
              </a:defRPr>
            </a:lvl1pPr>
            <a:lvl2pPr marL="0" indent="7938">
              <a:spcBef>
                <a:spcPts val="300"/>
              </a:spcBef>
              <a:spcAft>
                <a:spcPts val="300"/>
              </a:spcAft>
              <a:buNone/>
              <a:defRPr sz="1400" baseline="0">
                <a:solidFill>
                  <a:srgbClr val="97BF0D"/>
                </a:solidFill>
                <a:latin typeface="+mn-lt"/>
              </a:defRPr>
            </a:lvl2pPr>
            <a:lvl3pPr marL="92075" indent="-92075">
              <a:spcBef>
                <a:spcPts val="300"/>
              </a:spcBef>
              <a:buClr>
                <a:srgbClr val="97BF0D"/>
              </a:buClr>
              <a:defRPr sz="1400" baseline="0">
                <a:latin typeface="Gill Sans Std Light" pitchFamily="34" charset="0"/>
              </a:defRPr>
            </a:lvl3pPr>
            <a:lvl4pPr marL="357188" indent="-174625">
              <a:spcBef>
                <a:spcPts val="300"/>
              </a:spcBef>
              <a:buClr>
                <a:srgbClr val="97BF0D"/>
              </a:buClr>
              <a:defRPr sz="1400"/>
            </a:lvl4pPr>
            <a:lvl5pPr marL="714375" indent="-174625">
              <a:spcBef>
                <a:spcPts val="300"/>
              </a:spcBef>
              <a:buClr>
                <a:srgbClr val="97BF0D"/>
              </a:buClr>
              <a:buFont typeface="Wingdings" pitchFamily="2" charset="2"/>
              <a:buChar char="§"/>
              <a:defRPr sz="1400"/>
            </a:lvl5pPr>
            <a:lvl6pPr>
              <a:defRPr sz="1800"/>
            </a:lvl6pPr>
            <a:lvl7pPr>
              <a:defRPr sz="1800"/>
            </a:lvl7pPr>
            <a:lvl8pPr>
              <a:defRPr sz="1800"/>
            </a:lvl8pPr>
            <a:lvl9pPr>
              <a:defRPr sz="1800"/>
            </a:lvl9pPr>
          </a:lstStyle>
          <a:p>
            <a:pPr lvl="0"/>
            <a:r>
              <a:rPr lang="fr-FR" dirty="0"/>
              <a:t>Vous pouvez ajouter ici un message ou une image</a:t>
            </a:r>
          </a:p>
        </p:txBody>
      </p: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9749" t="36111" r="26200"/>
          <a:stretch/>
        </p:blipFill>
        <p:spPr>
          <a:xfrm flipV="1">
            <a:off x="0" y="0"/>
            <a:ext cx="868379" cy="2340000"/>
          </a:xfrm>
          <a:prstGeom prst="rtTriangle">
            <a:avLst/>
          </a:prstGeom>
        </p:spPr>
      </p:pic>
      <p:sp>
        <p:nvSpPr>
          <p:cNvPr id="11" name="Titre 1"/>
          <p:cNvSpPr>
            <a:spLocks noGrp="1"/>
          </p:cNvSpPr>
          <p:nvPr>
            <p:ph type="title" hasCustomPrompt="1"/>
          </p:nvPr>
        </p:nvSpPr>
        <p:spPr>
          <a:xfrm>
            <a:off x="0" y="466725"/>
            <a:ext cx="9144000" cy="703275"/>
          </a:xfrm>
          <a:prstGeom prst="rect">
            <a:avLst/>
          </a:prstGeom>
          <a:noFill/>
        </p:spPr>
        <p:txBody>
          <a:bodyPr lIns="792000" anchor="ctr" anchorCtr="0">
            <a:normAutofit/>
          </a:bodyPr>
          <a:lstStyle>
            <a:lvl1pPr algn="l">
              <a:defRPr sz="2800" b="0" cap="none">
                <a:solidFill>
                  <a:schemeClr val="bg1"/>
                </a:solidFill>
              </a:defRPr>
            </a:lvl1pPr>
          </a:lstStyle>
          <a:p>
            <a:r>
              <a:rPr lang="fr-FR" dirty="0"/>
              <a:t>Introduction</a:t>
            </a:r>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 y="5976000"/>
            <a:ext cx="3077755" cy="792000"/>
          </a:xfrm>
          <a:prstGeom prst="rect">
            <a:avLst/>
          </a:prstGeom>
        </p:spPr>
      </p:pic>
    </p:spTree>
    <p:extLst>
      <p:ext uri="{BB962C8B-B14F-4D97-AF65-F5344CB8AC3E}">
        <p14:creationId xmlns:p14="http://schemas.microsoft.com/office/powerpoint/2010/main" val="260252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Diapositive de titre">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16548"/>
          <a:stretch/>
        </p:blipFill>
        <p:spPr>
          <a:xfrm>
            <a:off x="1790700" y="-8849"/>
            <a:ext cx="7353301" cy="6893992"/>
          </a:xfrm>
          <a:prstGeom prst="rect">
            <a:avLst/>
          </a:prstGeom>
        </p:spPr>
      </p:pic>
      <p:pic>
        <p:nvPicPr>
          <p:cNvPr id="4" name="Imag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14107" r="22438" b="22107"/>
          <a:stretch/>
        </p:blipFill>
        <p:spPr>
          <a:xfrm>
            <a:off x="2051720" y="1268760"/>
            <a:ext cx="7092281" cy="3888432"/>
          </a:xfrm>
          <a:prstGeom prst="rect">
            <a:avLst/>
          </a:prstGeom>
        </p:spPr>
      </p:pic>
      <p:sp>
        <p:nvSpPr>
          <p:cNvPr id="13" name="Forme libre 12"/>
          <p:cNvSpPr/>
          <p:nvPr userDrawn="1"/>
        </p:nvSpPr>
        <p:spPr>
          <a:xfrm>
            <a:off x="1" y="-32259"/>
            <a:ext cx="3347864" cy="6917401"/>
          </a:xfrm>
          <a:custGeom>
            <a:avLst/>
            <a:gdLst>
              <a:gd name="connsiteX0" fmla="*/ 0 w 5843848"/>
              <a:gd name="connsiteY0" fmla="*/ 0 h 6882938"/>
              <a:gd name="connsiteX1" fmla="*/ 5843848 w 5843848"/>
              <a:gd name="connsiteY1" fmla="*/ 0 h 6882938"/>
              <a:gd name="connsiteX2" fmla="*/ 3416531 w 5843848"/>
              <a:gd name="connsiteY2" fmla="*/ 6882938 h 6882938"/>
              <a:gd name="connsiteX3" fmla="*/ 0 w 5843848"/>
              <a:gd name="connsiteY3" fmla="*/ 6882938 h 6882938"/>
              <a:gd name="connsiteX4" fmla="*/ 0 w 5843848"/>
              <a:gd name="connsiteY4" fmla="*/ 0 h 6882938"/>
              <a:gd name="connsiteX0" fmla="*/ 0 w 5852160"/>
              <a:gd name="connsiteY0" fmla="*/ 24938 h 6907876"/>
              <a:gd name="connsiteX1" fmla="*/ 5852160 w 5852160"/>
              <a:gd name="connsiteY1" fmla="*/ 0 h 6907876"/>
              <a:gd name="connsiteX2" fmla="*/ 3416531 w 5852160"/>
              <a:gd name="connsiteY2" fmla="*/ 6907876 h 6907876"/>
              <a:gd name="connsiteX3" fmla="*/ 0 w 5852160"/>
              <a:gd name="connsiteY3" fmla="*/ 6907876 h 6907876"/>
              <a:gd name="connsiteX4" fmla="*/ 0 w 5852160"/>
              <a:gd name="connsiteY4" fmla="*/ 24938 h 690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160" h="6907876">
                <a:moveTo>
                  <a:pt x="0" y="24938"/>
                </a:moveTo>
                <a:lnTo>
                  <a:pt x="5852160" y="0"/>
                </a:lnTo>
                <a:lnTo>
                  <a:pt x="3416531" y="6907876"/>
                </a:lnTo>
                <a:lnTo>
                  <a:pt x="0" y="6907876"/>
                </a:lnTo>
                <a:lnTo>
                  <a:pt x="0" y="24938"/>
                </a:lnTo>
                <a:close/>
              </a:path>
            </a:pathLst>
          </a:cu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Sous-titre 2"/>
          <p:cNvSpPr txBox="1">
            <a:spLocks/>
          </p:cNvSpPr>
          <p:nvPr userDrawn="1"/>
        </p:nvSpPr>
        <p:spPr>
          <a:xfrm>
            <a:off x="5076305" y="5157192"/>
            <a:ext cx="3672408" cy="1224136"/>
          </a:xfrm>
          <a:prstGeom prst="rect">
            <a:avLst/>
          </a:prstGeom>
        </p:spPr>
        <p:txBody>
          <a:bodyPr vert="horz" lIns="91440" tIns="45720" rIns="91440" bIns="45720" rtlCol="0" anchor="ctr" anchorCtr="0">
            <a:noAutofit/>
          </a:bodyPr>
          <a:lstStyle>
            <a:lvl1pPr marL="0" indent="0" algn="r" defTabSz="914400" rtl="0" eaLnBrk="1" latinLnBrk="0" hangingPunct="1">
              <a:spcBef>
                <a:spcPct val="20000"/>
              </a:spcBef>
              <a:buFont typeface="Arial" pitchFamily="34" charset="0"/>
              <a:buNone/>
              <a:defRPr sz="1600"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fr-FR" sz="1200" b="1" dirty="0">
              <a:solidFill>
                <a:srgbClr val="003B79"/>
              </a:solidFill>
              <a:latin typeface="+mn-lt"/>
            </a:endParaRPr>
          </a:p>
        </p:txBody>
      </p:sp>
      <p:sp>
        <p:nvSpPr>
          <p:cNvPr id="15" name="ZoneTexte 14"/>
          <p:cNvSpPr txBox="1"/>
          <p:nvPr userDrawn="1"/>
        </p:nvSpPr>
        <p:spPr>
          <a:xfrm>
            <a:off x="359067" y="4295349"/>
            <a:ext cx="6399437" cy="584775"/>
          </a:xfrm>
          <a:prstGeom prst="rect">
            <a:avLst/>
          </a:prstGeom>
          <a:noFill/>
        </p:spPr>
        <p:txBody>
          <a:bodyPr wrap="square" rtlCol="0">
            <a:spAutoFit/>
          </a:bodyPr>
          <a:lstStyle/>
          <a:p>
            <a:r>
              <a:rPr lang="fr-FR" sz="3200" b="1" dirty="0">
                <a:solidFill>
                  <a:schemeClr val="bg1"/>
                </a:solidFill>
                <a:effectLst>
                  <a:outerShdw blurRad="38100" dist="38100" dir="2700000" algn="tl">
                    <a:srgbClr val="000000">
                      <a:alpha val="43137"/>
                    </a:srgbClr>
                  </a:outerShdw>
                </a:effectLst>
                <a:latin typeface="+mj-lt"/>
              </a:rPr>
              <a:t>Merci pour</a:t>
            </a:r>
            <a:r>
              <a:rPr lang="fr-FR" sz="3200" b="1" baseline="0" dirty="0">
                <a:solidFill>
                  <a:schemeClr val="bg1"/>
                </a:solidFill>
                <a:effectLst>
                  <a:outerShdw blurRad="38100" dist="38100" dir="2700000" algn="tl">
                    <a:srgbClr val="000000">
                      <a:alpha val="43137"/>
                    </a:srgbClr>
                  </a:outerShdw>
                </a:effectLst>
                <a:latin typeface="+mj-lt"/>
              </a:rPr>
              <a:t> votre </a:t>
            </a:r>
            <a:r>
              <a:rPr lang="fr-FR" sz="3200" b="1" dirty="0">
                <a:solidFill>
                  <a:schemeClr val="bg1"/>
                </a:solidFill>
                <a:effectLst>
                  <a:outerShdw blurRad="38100" dist="38100" dir="2700000" algn="tl">
                    <a:srgbClr val="000000">
                      <a:alpha val="43137"/>
                    </a:srgbClr>
                  </a:outerShdw>
                </a:effectLst>
                <a:latin typeface="+mj-lt"/>
              </a:rPr>
              <a:t>attention</a:t>
            </a:r>
          </a:p>
        </p:txBody>
      </p:sp>
      <p:sp>
        <p:nvSpPr>
          <p:cNvPr id="19" name="ZoneTexte 18"/>
          <p:cNvSpPr txBox="1"/>
          <p:nvPr userDrawn="1"/>
        </p:nvSpPr>
        <p:spPr>
          <a:xfrm>
            <a:off x="4895850" y="5802512"/>
            <a:ext cx="3852863" cy="523220"/>
          </a:xfrm>
          <a:prstGeom prst="rect">
            <a:avLst/>
          </a:prstGeom>
          <a:noFill/>
        </p:spPr>
        <p:txBody>
          <a:bodyPr wrap="square" rtlCol="0">
            <a:spAutoFit/>
          </a:bodyPr>
          <a:lstStyle/>
          <a:p>
            <a:pPr algn="r"/>
            <a:r>
              <a:rPr lang="fr-FR" sz="2800" b="1" kern="1200" dirty="0">
                <a:solidFill>
                  <a:srgbClr val="003B79"/>
                </a:solidFill>
                <a:latin typeface="+mj-lt"/>
                <a:ea typeface="+mn-ea"/>
                <a:cs typeface="+mn-cs"/>
              </a:rPr>
              <a:t>www.planbleu.org</a:t>
            </a:r>
            <a:endParaRPr lang="fr-FR" sz="2800" dirty="0">
              <a:latin typeface="+mj-lt"/>
            </a:endParaRPr>
          </a:p>
        </p:txBody>
      </p:sp>
      <p:pic>
        <p:nvPicPr>
          <p:cNvPr id="3" name="Image 2"/>
          <p:cNvPicPr>
            <a:picLocks noChangeAspect="1"/>
          </p:cNvPicPr>
          <p:nvPr userDrawn="1"/>
        </p:nvPicPr>
        <p:blipFill rotWithShape="1">
          <a:blip r:embed="rId4" cstate="print">
            <a:extLst>
              <a:ext uri="{28A0092B-C50C-407E-A947-70E740481C1C}">
                <a14:useLocalDpi xmlns:a14="http://schemas.microsoft.com/office/drawing/2010/main" val="0"/>
              </a:ext>
            </a:extLst>
          </a:blip>
          <a:srcRect r="1826" b="3535"/>
          <a:stretch/>
        </p:blipFill>
        <p:spPr>
          <a:xfrm>
            <a:off x="101861" y="104250"/>
            <a:ext cx="2022214" cy="1357838"/>
          </a:xfrm>
          <a:prstGeom prst="rect">
            <a:avLst/>
          </a:prstGeom>
        </p:spPr>
      </p:pic>
    </p:spTree>
    <p:extLst>
      <p:ext uri="{BB962C8B-B14F-4D97-AF65-F5344CB8AC3E}">
        <p14:creationId xmlns:p14="http://schemas.microsoft.com/office/powerpoint/2010/main" val="3450913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51492-8BAB-485A-B5FE-04D5D8C44A84}" type="datetime1">
              <a:rPr lang="fr-FR" smtClean="0"/>
              <a:t>13/12/17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BD8E4-6B66-46C0-8B81-28569D73CF50}" type="slidenum">
              <a:rPr lang="fr-FR" smtClean="0"/>
              <a:t>‹#›</a:t>
            </a:fld>
            <a:endParaRPr lang="fr-FR"/>
          </a:p>
        </p:txBody>
      </p:sp>
    </p:spTree>
    <p:extLst>
      <p:ext uri="{BB962C8B-B14F-4D97-AF65-F5344CB8AC3E}">
        <p14:creationId xmlns:p14="http://schemas.microsoft.com/office/powerpoint/2010/main" val="596629576"/>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81" r:id="rId3"/>
    <p:sldLayoutId id="2147483686"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taxinsights.ey.com/" TargetMode="Externa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femise.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dirty="0"/>
          </a:p>
        </p:txBody>
      </p:sp>
      <p:pic>
        <p:nvPicPr>
          <p:cNvPr id="5" name="Image 4">
            <a:extLst>
              <a:ext uri="{FF2B5EF4-FFF2-40B4-BE49-F238E27FC236}">
                <a16:creationId xmlns="" xmlns:a16="http://schemas.microsoft.com/office/drawing/2014/main" id="{C166D667-0133-4A9C-A34E-D4AB11DF5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7074"/>
            <a:ext cx="9144000" cy="2608621"/>
          </a:xfrm>
          <a:prstGeom prst="rect">
            <a:avLst/>
          </a:prstGeom>
        </p:spPr>
      </p:pic>
      <p:sp>
        <p:nvSpPr>
          <p:cNvPr id="6" name="Espace réservé du contenu 3">
            <a:extLst>
              <a:ext uri="{FF2B5EF4-FFF2-40B4-BE49-F238E27FC236}">
                <a16:creationId xmlns="" xmlns:a16="http://schemas.microsoft.com/office/drawing/2014/main" id="{404AE3A9-EE22-4ECD-B475-0E17D2644637}"/>
              </a:ext>
            </a:extLst>
          </p:cNvPr>
          <p:cNvSpPr txBox="1">
            <a:spLocks/>
          </p:cNvSpPr>
          <p:nvPr/>
        </p:nvSpPr>
        <p:spPr>
          <a:xfrm>
            <a:off x="1373760" y="4337020"/>
            <a:ext cx="7374953" cy="1100443"/>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rgbClr val="003C7A"/>
                </a:solidFill>
                <a:latin typeface="Calibri-Bold"/>
              </a:rPr>
              <a:t>"South-Med strategies and instruments for climate change : what consistency of action for mitigation/adaptation and what further needs </a:t>
            </a:r>
            <a:r>
              <a:rPr lang="en-US" b="1" dirty="0" smtClean="0">
                <a:solidFill>
                  <a:srgbClr val="003C7A"/>
                </a:solidFill>
                <a:latin typeface="Calibri-Bold"/>
              </a:rPr>
              <a:t>?”</a:t>
            </a:r>
            <a:endParaRPr lang="fr-FR" dirty="0"/>
          </a:p>
        </p:txBody>
      </p:sp>
      <p:sp>
        <p:nvSpPr>
          <p:cNvPr id="7" name="Espace réservé du contenu 4">
            <a:extLst>
              <a:ext uri="{FF2B5EF4-FFF2-40B4-BE49-F238E27FC236}">
                <a16:creationId xmlns="" xmlns:a16="http://schemas.microsoft.com/office/drawing/2014/main" id="{EC37082E-A3BE-4915-BC76-A23A9148DC33}"/>
              </a:ext>
            </a:extLst>
          </p:cNvPr>
          <p:cNvSpPr txBox="1">
            <a:spLocks/>
          </p:cNvSpPr>
          <p:nvPr/>
        </p:nvSpPr>
        <p:spPr>
          <a:xfrm>
            <a:off x="3408402" y="5579461"/>
            <a:ext cx="5337684" cy="57539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fr-FR" sz="2400" dirty="0" smtClean="0">
                <a:solidFill>
                  <a:srgbClr val="003C7A"/>
                </a:solidFill>
                <a:latin typeface="Calibri"/>
              </a:rPr>
              <a:t>Constantin TSAKAS</a:t>
            </a:r>
          </a:p>
          <a:p>
            <a:pPr marL="0" indent="0" algn="r">
              <a:buNone/>
            </a:pPr>
            <a:r>
              <a:rPr lang="fr-FR" sz="2400" dirty="0" smtClean="0">
                <a:solidFill>
                  <a:srgbClr val="003C7A"/>
                </a:solidFill>
                <a:latin typeface="Calibri"/>
              </a:rPr>
              <a:t>Institut de la Méditerranée and FEMISE</a:t>
            </a:r>
            <a:endParaRPr lang="fr-FR" sz="2400" dirty="0"/>
          </a:p>
          <a:p>
            <a:endParaRPr lang="fr-FR" dirty="0"/>
          </a:p>
        </p:txBody>
      </p:sp>
      <p:sp>
        <p:nvSpPr>
          <p:cNvPr id="2" name="ZoneTexte 1"/>
          <p:cNvSpPr txBox="1"/>
          <p:nvPr/>
        </p:nvSpPr>
        <p:spPr>
          <a:xfrm>
            <a:off x="1527142" y="3937056"/>
            <a:ext cx="6503703" cy="307777"/>
          </a:xfrm>
          <a:prstGeom prst="rect">
            <a:avLst/>
          </a:prstGeom>
          <a:noFill/>
        </p:spPr>
        <p:txBody>
          <a:bodyPr wrap="none" rtlCol="0">
            <a:spAutoFit/>
          </a:bodyPr>
          <a:lstStyle/>
          <a:p>
            <a:r>
              <a:rPr lang="fr-FR" sz="1400" b="1" dirty="0" smtClean="0">
                <a:solidFill>
                  <a:srgbClr val="009EE0"/>
                </a:solidFill>
              </a:rPr>
              <a:t>Séquence 6 : Instruments économiques des politiques de l’environnement</a:t>
            </a:r>
            <a:endParaRPr lang="fr-FR" sz="1400" b="1" dirty="0">
              <a:solidFill>
                <a:srgbClr val="009EE0"/>
              </a:solidFill>
            </a:endParaRPr>
          </a:p>
        </p:txBody>
      </p:sp>
    </p:spTree>
    <p:extLst>
      <p:ext uri="{BB962C8B-B14F-4D97-AF65-F5344CB8AC3E}">
        <p14:creationId xmlns:p14="http://schemas.microsoft.com/office/powerpoint/2010/main" val="1096708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err="1" smtClean="0"/>
              <a:t>SMCs</a:t>
            </a:r>
            <a:r>
              <a:rPr lang="fr-FR" dirty="0" smtClean="0"/>
              <a:t> : State </a:t>
            </a:r>
            <a:r>
              <a:rPr lang="fr-FR" dirty="0"/>
              <a:t>of </a:t>
            </a:r>
            <a:r>
              <a:rPr lang="fr-FR" dirty="0" err="1"/>
              <a:t>play</a:t>
            </a:r>
            <a:r>
              <a:rPr lang="fr-FR" dirty="0"/>
              <a:t> </a:t>
            </a:r>
            <a:r>
              <a:rPr lang="fr-FR" dirty="0" smtClean="0"/>
              <a:t>(</a:t>
            </a:r>
            <a:r>
              <a:rPr lang="fr-FR" dirty="0" err="1" smtClean="0"/>
              <a:t>REs</a:t>
            </a:r>
            <a:r>
              <a:rPr lang="fr-FR" dirty="0" smtClean="0"/>
              <a:t>)</a:t>
            </a:r>
            <a:endParaRPr lang="fr-FR" dirty="0"/>
          </a:p>
        </p:txBody>
      </p:sp>
      <p:sp>
        <p:nvSpPr>
          <p:cNvPr id="9" name="ZoneTexte 8"/>
          <p:cNvSpPr txBox="1"/>
          <p:nvPr/>
        </p:nvSpPr>
        <p:spPr>
          <a:xfrm>
            <a:off x="0" y="1803400"/>
            <a:ext cx="9144000" cy="2585323"/>
          </a:xfrm>
          <a:prstGeom prst="rect">
            <a:avLst/>
          </a:prstGeom>
          <a:noFill/>
        </p:spPr>
        <p:txBody>
          <a:bodyPr wrap="square" rtlCol="0">
            <a:spAutoFit/>
          </a:bodyPr>
          <a:lstStyle/>
          <a:p>
            <a:pPr marL="285750" indent="-285750">
              <a:buFont typeface="Arial"/>
              <a:buChar char="•"/>
            </a:pPr>
            <a:r>
              <a:rPr lang="fr-FR" dirty="0"/>
              <a:t>T</a:t>
            </a:r>
            <a:r>
              <a:rPr lang="fr-FR" dirty="0" smtClean="0"/>
              <a:t>he </a:t>
            </a:r>
            <a:r>
              <a:rPr lang="fr-FR" dirty="0" err="1"/>
              <a:t>guaranteed</a:t>
            </a:r>
            <a:r>
              <a:rPr lang="fr-FR" dirty="0"/>
              <a:t> </a:t>
            </a:r>
            <a:r>
              <a:rPr lang="fr-FR" dirty="0" err="1"/>
              <a:t>purchase</a:t>
            </a:r>
            <a:r>
              <a:rPr lang="fr-FR" dirty="0"/>
              <a:t> </a:t>
            </a:r>
            <a:r>
              <a:rPr lang="fr-FR" dirty="0" err="1"/>
              <a:t>tariffs</a:t>
            </a:r>
            <a:r>
              <a:rPr lang="fr-FR" dirty="0"/>
              <a:t> for </a:t>
            </a:r>
            <a:r>
              <a:rPr lang="fr-FR" dirty="0" err="1"/>
              <a:t>electricity</a:t>
            </a:r>
            <a:r>
              <a:rPr lang="fr-FR" dirty="0"/>
              <a:t> </a:t>
            </a:r>
            <a:r>
              <a:rPr lang="fr-FR" dirty="0" err="1"/>
              <a:t>produced</a:t>
            </a:r>
            <a:r>
              <a:rPr lang="fr-FR" dirty="0"/>
              <a:t> </a:t>
            </a:r>
            <a:r>
              <a:rPr lang="fr-FR" dirty="0" err="1"/>
              <a:t>from</a:t>
            </a:r>
            <a:r>
              <a:rPr lang="fr-FR" dirty="0"/>
              <a:t> </a:t>
            </a:r>
            <a:r>
              <a:rPr lang="fr-FR" dirty="0" err="1"/>
              <a:t>facilities</a:t>
            </a:r>
            <a:r>
              <a:rPr lang="fr-FR" dirty="0"/>
              <a:t> </a:t>
            </a:r>
            <a:r>
              <a:rPr lang="fr-FR" dirty="0" err="1"/>
              <a:t>using</a:t>
            </a:r>
            <a:r>
              <a:rPr lang="fr-FR" dirty="0"/>
              <a:t> the </a:t>
            </a:r>
            <a:r>
              <a:rPr lang="fr-FR" dirty="0" err="1"/>
              <a:t>photovoltaic</a:t>
            </a:r>
            <a:r>
              <a:rPr lang="fr-FR" dirty="0"/>
              <a:t> </a:t>
            </a:r>
            <a:r>
              <a:rPr lang="fr-FR" dirty="0" err="1"/>
              <a:t>solar</a:t>
            </a:r>
            <a:r>
              <a:rPr lang="fr-FR" dirty="0"/>
              <a:t> </a:t>
            </a:r>
            <a:r>
              <a:rPr lang="fr-FR" dirty="0" err="1"/>
              <a:t>sector</a:t>
            </a:r>
            <a:r>
              <a:rPr lang="fr-FR" dirty="0"/>
              <a:t> as </a:t>
            </a:r>
            <a:r>
              <a:rPr lang="fr-FR" dirty="0" err="1"/>
              <a:t>well</a:t>
            </a:r>
            <a:r>
              <a:rPr lang="fr-FR" dirty="0"/>
              <a:t> as the conditions for </a:t>
            </a:r>
            <a:r>
              <a:rPr lang="fr-FR" dirty="0" err="1"/>
              <a:t>their</a:t>
            </a:r>
            <a:r>
              <a:rPr lang="fr-FR" dirty="0"/>
              <a:t> application have been set by a </a:t>
            </a:r>
            <a:r>
              <a:rPr lang="fr-FR" dirty="0" err="1"/>
              <a:t>ministerial</a:t>
            </a:r>
            <a:r>
              <a:rPr lang="fr-FR" dirty="0"/>
              <a:t> </a:t>
            </a:r>
            <a:r>
              <a:rPr lang="fr-FR" dirty="0" err="1"/>
              <a:t>decree</a:t>
            </a:r>
            <a:r>
              <a:rPr lang="fr-FR" dirty="0"/>
              <a:t> </a:t>
            </a:r>
            <a:r>
              <a:rPr lang="fr-FR" dirty="0" err="1"/>
              <a:t>published</a:t>
            </a:r>
            <a:r>
              <a:rPr lang="fr-FR" dirty="0"/>
              <a:t> in the official journal of 23 April 2014.</a:t>
            </a:r>
          </a:p>
          <a:p>
            <a:pPr marL="285750" indent="-285750">
              <a:buFont typeface="Arial"/>
              <a:buChar char="•"/>
            </a:pPr>
            <a:r>
              <a:rPr lang="fr-FR" dirty="0"/>
              <a:t>The </a:t>
            </a:r>
            <a:r>
              <a:rPr lang="fr-FR" dirty="0" err="1"/>
              <a:t>purchase</a:t>
            </a:r>
            <a:r>
              <a:rPr lang="fr-FR" dirty="0"/>
              <a:t> </a:t>
            </a:r>
            <a:r>
              <a:rPr lang="fr-FR" dirty="0" err="1"/>
              <a:t>contract</a:t>
            </a:r>
            <a:r>
              <a:rPr lang="fr-FR" dirty="0"/>
              <a:t> </a:t>
            </a:r>
            <a:r>
              <a:rPr lang="fr-FR" dirty="0" err="1"/>
              <a:t>is</a:t>
            </a:r>
            <a:r>
              <a:rPr lang="fr-FR" dirty="0"/>
              <a:t> </a:t>
            </a:r>
            <a:r>
              <a:rPr lang="fr-FR" dirty="0" err="1"/>
              <a:t>concluded</a:t>
            </a:r>
            <a:r>
              <a:rPr lang="fr-FR" dirty="0"/>
              <a:t> for </a:t>
            </a:r>
            <a:r>
              <a:rPr lang="fr-FR" dirty="0" smtClean="0"/>
              <a:t>20 </a:t>
            </a:r>
            <a:r>
              <a:rPr lang="fr-FR" dirty="0" err="1" smtClean="0"/>
              <a:t>years</a:t>
            </a:r>
            <a:r>
              <a:rPr lang="fr-FR" dirty="0" smtClean="0"/>
              <a:t> </a:t>
            </a:r>
            <a:r>
              <a:rPr lang="fr-FR" dirty="0" err="1"/>
              <a:t>from</a:t>
            </a:r>
            <a:r>
              <a:rPr lang="fr-FR" dirty="0"/>
              <a:t> the date of </a:t>
            </a:r>
            <a:r>
              <a:rPr lang="fr-FR" dirty="0" err="1"/>
              <a:t>commissioning</a:t>
            </a:r>
            <a:r>
              <a:rPr lang="fr-FR" dirty="0"/>
              <a:t> of the </a:t>
            </a:r>
            <a:r>
              <a:rPr lang="fr-FR" dirty="0" err="1"/>
              <a:t>connection</a:t>
            </a:r>
            <a:r>
              <a:rPr lang="fr-FR" dirty="0"/>
              <a:t>. </a:t>
            </a:r>
            <a:r>
              <a:rPr lang="fr-FR" dirty="0" err="1"/>
              <a:t>During</a:t>
            </a:r>
            <a:r>
              <a:rPr lang="fr-FR" dirty="0"/>
              <a:t> </a:t>
            </a:r>
            <a:r>
              <a:rPr lang="fr-FR" dirty="0" err="1"/>
              <a:t>this</a:t>
            </a:r>
            <a:r>
              <a:rPr lang="fr-FR" dirty="0"/>
              <a:t> </a:t>
            </a:r>
            <a:r>
              <a:rPr lang="fr-FR" dirty="0" err="1"/>
              <a:t>period</a:t>
            </a:r>
            <a:r>
              <a:rPr lang="fr-FR" dirty="0"/>
              <a:t>, the </a:t>
            </a:r>
            <a:r>
              <a:rPr lang="fr-FR" dirty="0" err="1"/>
              <a:t>producer</a:t>
            </a:r>
            <a:r>
              <a:rPr lang="fr-FR" dirty="0"/>
              <a:t> </a:t>
            </a:r>
            <a:r>
              <a:rPr lang="fr-FR" dirty="0" err="1"/>
              <a:t>receives</a:t>
            </a:r>
            <a:r>
              <a:rPr lang="fr-FR" dirty="0"/>
              <a:t>, in a first phase, </a:t>
            </a:r>
            <a:r>
              <a:rPr lang="fr-FR" dirty="0" err="1"/>
              <a:t>which</a:t>
            </a:r>
            <a:r>
              <a:rPr lang="fr-FR" dirty="0"/>
              <a:t> corresponds to the first five </a:t>
            </a:r>
            <a:r>
              <a:rPr lang="fr-FR" dirty="0" err="1"/>
              <a:t>years</a:t>
            </a:r>
            <a:r>
              <a:rPr lang="fr-FR" dirty="0"/>
              <a:t> of </a:t>
            </a:r>
            <a:r>
              <a:rPr lang="fr-FR" dirty="0" err="1"/>
              <a:t>this</a:t>
            </a:r>
            <a:r>
              <a:rPr lang="fr-FR" dirty="0"/>
              <a:t> </a:t>
            </a:r>
            <a:r>
              <a:rPr lang="fr-FR" dirty="0" err="1"/>
              <a:t>period</a:t>
            </a:r>
            <a:r>
              <a:rPr lang="fr-FR" dirty="0"/>
              <a:t>, the single </a:t>
            </a:r>
            <a:r>
              <a:rPr lang="fr-FR" dirty="0" err="1"/>
              <a:t>purchase</a:t>
            </a:r>
            <a:r>
              <a:rPr lang="fr-FR" dirty="0"/>
              <a:t> </a:t>
            </a:r>
            <a:r>
              <a:rPr lang="fr-FR" dirty="0" err="1"/>
              <a:t>price</a:t>
            </a:r>
            <a:r>
              <a:rPr lang="fr-FR" dirty="0"/>
              <a:t> </a:t>
            </a:r>
            <a:r>
              <a:rPr lang="fr-FR" dirty="0" err="1"/>
              <a:t>fixed</a:t>
            </a:r>
            <a:r>
              <a:rPr lang="fr-FR" dirty="0"/>
              <a:t> and </a:t>
            </a:r>
            <a:r>
              <a:rPr lang="fr-FR" dirty="0" err="1"/>
              <a:t>calculated</a:t>
            </a:r>
            <a:r>
              <a:rPr lang="fr-FR" dirty="0"/>
              <a:t> on the basis of an </a:t>
            </a:r>
            <a:r>
              <a:rPr lang="fr-FR" dirty="0" err="1"/>
              <a:t>estimated</a:t>
            </a:r>
            <a:r>
              <a:rPr lang="fr-FR" dirty="0"/>
              <a:t> </a:t>
            </a:r>
            <a:r>
              <a:rPr lang="fr-FR" dirty="0" err="1"/>
              <a:t>reference</a:t>
            </a:r>
            <a:r>
              <a:rPr lang="fr-FR" dirty="0"/>
              <a:t> </a:t>
            </a:r>
            <a:r>
              <a:rPr lang="fr-FR" dirty="0" err="1"/>
              <a:t>potential</a:t>
            </a:r>
            <a:r>
              <a:rPr lang="fr-FR" dirty="0"/>
              <a:t> of 1500 </a:t>
            </a:r>
            <a:r>
              <a:rPr lang="fr-FR" dirty="0" err="1"/>
              <a:t>hours</a:t>
            </a:r>
            <a:r>
              <a:rPr lang="fr-FR" dirty="0"/>
              <a:t> of full </a:t>
            </a:r>
            <a:r>
              <a:rPr lang="fr-FR" dirty="0" err="1"/>
              <a:t>load</a:t>
            </a:r>
            <a:r>
              <a:rPr lang="fr-FR" dirty="0"/>
              <a:t> </a:t>
            </a:r>
            <a:r>
              <a:rPr lang="fr-FR" dirty="0" err="1"/>
              <a:t>operation</a:t>
            </a:r>
            <a:r>
              <a:rPr lang="fr-FR" dirty="0" smtClean="0"/>
              <a:t>. </a:t>
            </a:r>
            <a:r>
              <a:rPr lang="fr-FR" dirty="0"/>
              <a:t>In a second phase, and for the </a:t>
            </a:r>
            <a:r>
              <a:rPr lang="fr-FR" dirty="0" err="1"/>
              <a:t>remaining</a:t>
            </a:r>
            <a:r>
              <a:rPr lang="fr-FR" dirty="0"/>
              <a:t> duration of the </a:t>
            </a:r>
            <a:r>
              <a:rPr lang="fr-FR" dirty="0" err="1"/>
              <a:t>contract</a:t>
            </a:r>
            <a:r>
              <a:rPr lang="fr-FR" dirty="0"/>
              <a:t>, </a:t>
            </a:r>
            <a:r>
              <a:rPr lang="fr-FR" dirty="0" smtClean="0"/>
              <a:t>the </a:t>
            </a:r>
            <a:r>
              <a:rPr lang="fr-FR" dirty="0"/>
              <a:t>single </a:t>
            </a:r>
            <a:r>
              <a:rPr lang="fr-FR" dirty="0" err="1"/>
              <a:t>tariff</a:t>
            </a:r>
            <a:r>
              <a:rPr lang="fr-FR" dirty="0"/>
              <a:t> </a:t>
            </a:r>
            <a:r>
              <a:rPr lang="fr-FR" dirty="0" err="1"/>
              <a:t>can</a:t>
            </a:r>
            <a:r>
              <a:rPr lang="fr-FR" dirty="0"/>
              <a:t> </a:t>
            </a:r>
            <a:r>
              <a:rPr lang="fr-FR" dirty="0" err="1"/>
              <a:t>be</a:t>
            </a:r>
            <a:r>
              <a:rPr lang="fr-FR" dirty="0"/>
              <a:t> </a:t>
            </a:r>
            <a:r>
              <a:rPr lang="fr-FR" dirty="0" err="1"/>
              <a:t>readjusted</a:t>
            </a:r>
            <a:r>
              <a:rPr lang="fr-FR" dirty="0"/>
              <a:t>, </a:t>
            </a:r>
            <a:r>
              <a:rPr lang="fr-FR" dirty="0" err="1"/>
              <a:t>depending</a:t>
            </a:r>
            <a:r>
              <a:rPr lang="fr-FR" dirty="0"/>
              <a:t> on the real </a:t>
            </a:r>
            <a:r>
              <a:rPr lang="fr-FR" dirty="0" err="1"/>
              <a:t>potential</a:t>
            </a:r>
            <a:r>
              <a:rPr lang="fr-FR" dirty="0"/>
              <a:t> of the site. </a:t>
            </a:r>
          </a:p>
        </p:txBody>
      </p:sp>
      <p:sp>
        <p:nvSpPr>
          <p:cNvPr id="2" name="ZoneTexte 1"/>
          <p:cNvSpPr txBox="1"/>
          <p:nvPr/>
        </p:nvSpPr>
        <p:spPr>
          <a:xfrm>
            <a:off x="495300" y="1409700"/>
            <a:ext cx="8648700" cy="369332"/>
          </a:xfrm>
          <a:prstGeom prst="rect">
            <a:avLst/>
          </a:prstGeom>
          <a:noFill/>
        </p:spPr>
        <p:txBody>
          <a:bodyPr wrap="square" rtlCol="0">
            <a:spAutoFit/>
          </a:bodyPr>
          <a:lstStyle/>
          <a:p>
            <a:r>
              <a:rPr lang="fr-FR" b="1" dirty="0" err="1" smtClean="0">
                <a:solidFill>
                  <a:srgbClr val="000090"/>
                </a:solidFill>
              </a:rPr>
              <a:t>Creating</a:t>
            </a:r>
            <a:r>
              <a:rPr lang="fr-FR" b="1" dirty="0" smtClean="0">
                <a:solidFill>
                  <a:srgbClr val="000090"/>
                </a:solidFill>
              </a:rPr>
              <a:t> </a:t>
            </a:r>
            <a:r>
              <a:rPr lang="fr-FR" b="1" dirty="0" err="1" smtClean="0">
                <a:solidFill>
                  <a:srgbClr val="000090"/>
                </a:solidFill>
              </a:rPr>
              <a:t>Markets</a:t>
            </a:r>
            <a:r>
              <a:rPr lang="fr-FR" b="1" dirty="0" smtClean="0">
                <a:solidFill>
                  <a:srgbClr val="000090"/>
                </a:solidFill>
              </a:rPr>
              <a:t> : </a:t>
            </a:r>
            <a:r>
              <a:rPr lang="fr-FR" b="1" dirty="0" err="1" smtClean="0">
                <a:solidFill>
                  <a:srgbClr val="000090"/>
                </a:solidFill>
              </a:rPr>
              <a:t>Photovoltaic</a:t>
            </a:r>
            <a:r>
              <a:rPr lang="fr-FR" b="1" dirty="0" smtClean="0">
                <a:solidFill>
                  <a:srgbClr val="000090"/>
                </a:solidFill>
              </a:rPr>
              <a:t> </a:t>
            </a:r>
            <a:r>
              <a:rPr lang="fr-FR" b="1" dirty="0" err="1" smtClean="0">
                <a:solidFill>
                  <a:srgbClr val="000090"/>
                </a:solidFill>
              </a:rPr>
              <a:t>Guaranteed</a:t>
            </a:r>
            <a:r>
              <a:rPr lang="fr-FR" b="1" dirty="0" smtClean="0">
                <a:solidFill>
                  <a:srgbClr val="000090"/>
                </a:solidFill>
              </a:rPr>
              <a:t> Price in </a:t>
            </a:r>
            <a:r>
              <a:rPr lang="fr-FR" b="1" dirty="0" err="1" smtClean="0">
                <a:solidFill>
                  <a:srgbClr val="000090"/>
                </a:solidFill>
              </a:rPr>
              <a:t>Algeria</a:t>
            </a:r>
            <a:r>
              <a:rPr lang="fr-FR" b="1" dirty="0" smtClean="0">
                <a:solidFill>
                  <a:srgbClr val="000090"/>
                </a:solidFill>
              </a:rPr>
              <a:t> (T3)</a:t>
            </a:r>
            <a:endParaRPr lang="fr-FR" b="1" dirty="0">
              <a:solidFill>
                <a:srgbClr val="000090"/>
              </a:solidFill>
            </a:endParaRPr>
          </a:p>
        </p:txBody>
      </p:sp>
      <p:sp>
        <p:nvSpPr>
          <p:cNvPr id="5" name="ZoneTexte 4"/>
          <p:cNvSpPr txBox="1"/>
          <p:nvPr/>
        </p:nvSpPr>
        <p:spPr>
          <a:xfrm>
            <a:off x="330200" y="4368800"/>
            <a:ext cx="7428120" cy="369332"/>
          </a:xfrm>
          <a:prstGeom prst="rect">
            <a:avLst/>
          </a:prstGeom>
          <a:noFill/>
        </p:spPr>
        <p:txBody>
          <a:bodyPr wrap="square" rtlCol="0">
            <a:spAutoFit/>
          </a:bodyPr>
          <a:lstStyle/>
          <a:p>
            <a:r>
              <a:rPr lang="fr-FR" b="1" dirty="0" err="1" smtClean="0">
                <a:solidFill>
                  <a:srgbClr val="000090"/>
                </a:solidFill>
              </a:rPr>
              <a:t>Using</a:t>
            </a:r>
            <a:r>
              <a:rPr lang="fr-FR" b="1" dirty="0" smtClean="0">
                <a:solidFill>
                  <a:srgbClr val="000090"/>
                </a:solidFill>
              </a:rPr>
              <a:t> </a:t>
            </a:r>
            <a:r>
              <a:rPr lang="fr-FR" b="1" dirty="0" err="1" smtClean="0">
                <a:solidFill>
                  <a:srgbClr val="000090"/>
                </a:solidFill>
              </a:rPr>
              <a:t>Markets</a:t>
            </a:r>
            <a:r>
              <a:rPr lang="fr-FR" b="1" dirty="0" smtClean="0">
                <a:solidFill>
                  <a:srgbClr val="000090"/>
                </a:solidFill>
              </a:rPr>
              <a:t> : </a:t>
            </a:r>
            <a:r>
              <a:rPr lang="fr-FR" b="1" dirty="0" err="1" smtClean="0">
                <a:solidFill>
                  <a:srgbClr val="000090"/>
                </a:solidFill>
              </a:rPr>
              <a:t>Financing</a:t>
            </a:r>
            <a:r>
              <a:rPr lang="fr-FR" b="1" dirty="0" smtClean="0">
                <a:solidFill>
                  <a:srgbClr val="000090"/>
                </a:solidFill>
              </a:rPr>
              <a:t> </a:t>
            </a:r>
            <a:r>
              <a:rPr lang="fr-FR" b="1" dirty="0" err="1" smtClean="0">
                <a:solidFill>
                  <a:srgbClr val="000090"/>
                </a:solidFill>
              </a:rPr>
              <a:t>Energy</a:t>
            </a:r>
            <a:r>
              <a:rPr lang="fr-FR" b="1" dirty="0" smtClean="0">
                <a:solidFill>
                  <a:srgbClr val="000090"/>
                </a:solidFill>
              </a:rPr>
              <a:t> Transition in </a:t>
            </a:r>
            <a:r>
              <a:rPr lang="fr-FR" b="1" dirty="0" err="1" smtClean="0">
                <a:solidFill>
                  <a:srgbClr val="000090"/>
                </a:solidFill>
              </a:rPr>
              <a:t>Algeria</a:t>
            </a:r>
            <a:r>
              <a:rPr lang="fr-FR" b="1" dirty="0" smtClean="0">
                <a:solidFill>
                  <a:srgbClr val="000090"/>
                </a:solidFill>
              </a:rPr>
              <a:t> (T4)</a:t>
            </a:r>
            <a:endParaRPr lang="fr-FR" b="1" dirty="0">
              <a:solidFill>
                <a:srgbClr val="000090"/>
              </a:solidFill>
            </a:endParaRPr>
          </a:p>
        </p:txBody>
      </p:sp>
      <p:sp>
        <p:nvSpPr>
          <p:cNvPr id="6" name="ZoneTexte 5"/>
          <p:cNvSpPr txBox="1"/>
          <p:nvPr/>
        </p:nvSpPr>
        <p:spPr>
          <a:xfrm>
            <a:off x="88900" y="4762500"/>
            <a:ext cx="8890000" cy="2031325"/>
          </a:xfrm>
          <a:prstGeom prst="rect">
            <a:avLst/>
          </a:prstGeom>
          <a:solidFill>
            <a:srgbClr val="FFFFFF"/>
          </a:solidFill>
        </p:spPr>
        <p:txBody>
          <a:bodyPr wrap="square" rtlCol="0">
            <a:spAutoFit/>
          </a:bodyPr>
          <a:lstStyle/>
          <a:p>
            <a:pPr marL="285750" indent="-285750">
              <a:buFont typeface="Arial"/>
              <a:buChar char="•"/>
            </a:pPr>
            <a:r>
              <a:rPr lang="fr-FR" dirty="0" smtClean="0"/>
              <a:t>national </a:t>
            </a:r>
            <a:r>
              <a:rPr lang="fr-FR" dirty="0" err="1"/>
              <a:t>energy</a:t>
            </a:r>
            <a:r>
              <a:rPr lang="fr-FR" dirty="0"/>
              <a:t> </a:t>
            </a:r>
            <a:r>
              <a:rPr lang="fr-FR" dirty="0" err="1"/>
              <a:t>consumption</a:t>
            </a:r>
            <a:r>
              <a:rPr lang="fr-FR" dirty="0"/>
              <a:t> </a:t>
            </a:r>
            <a:r>
              <a:rPr lang="fr-FR" dirty="0" err="1"/>
              <a:t>tax</a:t>
            </a:r>
            <a:r>
              <a:rPr lang="fr-FR" dirty="0"/>
              <a:t> (0.0023 DA / Thermie for </a:t>
            </a:r>
            <a:r>
              <a:rPr lang="fr-FR" dirty="0" err="1"/>
              <a:t>high</a:t>
            </a:r>
            <a:r>
              <a:rPr lang="fr-FR" dirty="0"/>
              <a:t> and medium </a:t>
            </a:r>
            <a:r>
              <a:rPr lang="fr-FR" dirty="0" smtClean="0"/>
              <a:t>pressure</a:t>
            </a:r>
          </a:p>
          <a:p>
            <a:r>
              <a:rPr lang="fr-FR" dirty="0" smtClean="0"/>
              <a:t> </a:t>
            </a:r>
            <a:r>
              <a:rPr lang="fr-FR" dirty="0" err="1"/>
              <a:t>natural</a:t>
            </a:r>
            <a:r>
              <a:rPr lang="fr-FR" dirty="0"/>
              <a:t> </a:t>
            </a:r>
            <a:r>
              <a:rPr lang="fr-FR" dirty="0" err="1"/>
              <a:t>gas</a:t>
            </a:r>
            <a:r>
              <a:rPr lang="fr-FR" dirty="0"/>
              <a:t>, 0.030 DA / KWh for </a:t>
            </a:r>
            <a:r>
              <a:rPr lang="fr-FR" dirty="0" err="1"/>
              <a:t>high</a:t>
            </a:r>
            <a:r>
              <a:rPr lang="fr-FR" dirty="0"/>
              <a:t> and medium voltage </a:t>
            </a:r>
            <a:r>
              <a:rPr lang="fr-FR" dirty="0" err="1"/>
              <a:t>electricity</a:t>
            </a:r>
            <a:r>
              <a:rPr lang="fr-FR" dirty="0" smtClean="0"/>
              <a:t>)</a:t>
            </a:r>
          </a:p>
          <a:p>
            <a:pPr marL="285750" indent="-285750">
              <a:buFont typeface="Arial"/>
              <a:buChar char="•"/>
            </a:pPr>
            <a:r>
              <a:rPr lang="fr-FR" dirty="0" smtClean="0"/>
              <a:t>taxes </a:t>
            </a:r>
            <a:r>
              <a:rPr lang="fr-FR" dirty="0"/>
              <a:t>on </a:t>
            </a:r>
            <a:r>
              <a:rPr lang="fr-FR" dirty="0" err="1"/>
              <a:t>energy-consuming</a:t>
            </a:r>
            <a:r>
              <a:rPr lang="fr-FR" dirty="0"/>
              <a:t> </a:t>
            </a:r>
            <a:r>
              <a:rPr lang="fr-FR" dirty="0" err="1"/>
              <a:t>appliances</a:t>
            </a:r>
            <a:r>
              <a:rPr lang="fr-FR" dirty="0"/>
              <a:t>: </a:t>
            </a:r>
            <a:r>
              <a:rPr lang="fr-FR" dirty="0" err="1"/>
              <a:t>apparatus</a:t>
            </a:r>
            <a:r>
              <a:rPr lang="fr-FR" dirty="0"/>
              <a:t> operating on </a:t>
            </a:r>
            <a:r>
              <a:rPr lang="fr-FR" dirty="0" err="1"/>
              <a:t>electricity</a:t>
            </a:r>
            <a:r>
              <a:rPr lang="fr-FR" dirty="0"/>
              <a:t>, </a:t>
            </a:r>
            <a:r>
              <a:rPr lang="fr-FR" dirty="0" err="1"/>
              <a:t>gas</a:t>
            </a:r>
            <a:r>
              <a:rPr lang="fr-FR" dirty="0"/>
              <a:t> </a:t>
            </a:r>
            <a:r>
              <a:rPr lang="fr-FR" dirty="0" smtClean="0"/>
              <a:t>and</a:t>
            </a:r>
          </a:p>
          <a:p>
            <a:r>
              <a:rPr lang="fr-FR" dirty="0" smtClean="0"/>
              <a:t> </a:t>
            </a:r>
            <a:r>
              <a:rPr lang="fr-FR" dirty="0" err="1"/>
              <a:t>petroleum</a:t>
            </a:r>
            <a:r>
              <a:rPr lang="fr-FR" dirty="0"/>
              <a:t> </a:t>
            </a:r>
            <a:r>
              <a:rPr lang="fr-FR" dirty="0" err="1"/>
              <a:t>products</a:t>
            </a:r>
            <a:r>
              <a:rPr lang="fr-FR" dirty="0"/>
              <a:t> </a:t>
            </a:r>
            <a:r>
              <a:rPr lang="fr-FR" dirty="0" err="1"/>
              <a:t>whose</a:t>
            </a:r>
            <a:r>
              <a:rPr lang="fr-FR" dirty="0"/>
              <a:t> </a:t>
            </a:r>
            <a:r>
              <a:rPr lang="fr-FR" dirty="0" err="1"/>
              <a:t>consumption</a:t>
            </a:r>
            <a:r>
              <a:rPr lang="fr-FR" dirty="0"/>
              <a:t> </a:t>
            </a:r>
            <a:r>
              <a:rPr lang="fr-FR" dirty="0" err="1"/>
              <a:t>exceeds</a:t>
            </a:r>
            <a:r>
              <a:rPr lang="fr-FR" dirty="0"/>
              <a:t> the </a:t>
            </a:r>
            <a:r>
              <a:rPr lang="fr-FR" dirty="0" err="1"/>
              <a:t>specific</a:t>
            </a:r>
            <a:r>
              <a:rPr lang="fr-FR" dirty="0"/>
              <a:t> </a:t>
            </a:r>
            <a:r>
              <a:rPr lang="fr-FR" dirty="0" err="1"/>
              <a:t>energy</a:t>
            </a:r>
            <a:r>
              <a:rPr lang="fr-FR" dirty="0"/>
              <a:t> </a:t>
            </a:r>
            <a:r>
              <a:rPr lang="fr-FR" dirty="0" err="1"/>
              <a:t>consumption</a:t>
            </a:r>
            <a:r>
              <a:rPr lang="fr-FR" dirty="0"/>
              <a:t> </a:t>
            </a:r>
            <a:endParaRPr lang="fr-FR" dirty="0" smtClean="0"/>
          </a:p>
          <a:p>
            <a:r>
              <a:rPr lang="fr-FR" dirty="0" smtClean="0"/>
              <a:t>standards </a:t>
            </a:r>
            <a:r>
              <a:rPr lang="fr-FR" dirty="0"/>
              <a:t>set by the </a:t>
            </a:r>
            <a:r>
              <a:rPr lang="fr-FR" dirty="0" err="1"/>
              <a:t>regulations</a:t>
            </a:r>
            <a:r>
              <a:rPr lang="fr-FR" dirty="0"/>
              <a:t>. This </a:t>
            </a:r>
            <a:r>
              <a:rPr lang="fr-FR" dirty="0" err="1"/>
              <a:t>tax</a:t>
            </a:r>
            <a:r>
              <a:rPr lang="fr-FR" dirty="0"/>
              <a:t> </a:t>
            </a:r>
            <a:r>
              <a:rPr lang="fr-FR" dirty="0" err="1"/>
              <a:t>is</a:t>
            </a:r>
            <a:r>
              <a:rPr lang="fr-FR" dirty="0"/>
              <a:t> progressive: 5% on </a:t>
            </a:r>
            <a:r>
              <a:rPr lang="fr-FR" dirty="0" err="1"/>
              <a:t>products</a:t>
            </a:r>
            <a:r>
              <a:rPr lang="fr-FR" dirty="0"/>
              <a:t> of </a:t>
            </a:r>
            <a:r>
              <a:rPr lang="fr-FR" dirty="0" err="1"/>
              <a:t>category</a:t>
            </a:r>
            <a:r>
              <a:rPr lang="fr-FR" dirty="0"/>
              <a:t> </a:t>
            </a:r>
            <a:r>
              <a:rPr lang="fr-FR" dirty="0" smtClean="0"/>
              <a:t>A, </a:t>
            </a:r>
            <a:r>
              <a:rPr lang="fr-FR" dirty="0" err="1" smtClean="0"/>
              <a:t>then</a:t>
            </a:r>
            <a:r>
              <a:rPr lang="fr-FR" dirty="0" smtClean="0"/>
              <a:t> </a:t>
            </a:r>
            <a:r>
              <a:rPr lang="fr-FR" dirty="0"/>
              <a:t>30, 35, 40, 45 and 50% </a:t>
            </a:r>
            <a:r>
              <a:rPr lang="fr-FR" dirty="0" err="1"/>
              <a:t>respectively</a:t>
            </a:r>
            <a:r>
              <a:rPr lang="fr-FR" dirty="0"/>
              <a:t> for </a:t>
            </a:r>
            <a:r>
              <a:rPr lang="fr-FR" dirty="0" err="1"/>
              <a:t>products</a:t>
            </a:r>
            <a:r>
              <a:rPr lang="fr-FR" dirty="0"/>
              <a:t> of </a:t>
            </a:r>
            <a:r>
              <a:rPr lang="fr-FR" dirty="0" err="1"/>
              <a:t>category</a:t>
            </a:r>
            <a:r>
              <a:rPr lang="fr-FR" dirty="0"/>
              <a:t> B, C, D, E and </a:t>
            </a:r>
            <a:r>
              <a:rPr lang="fr-FR" dirty="0" smtClean="0"/>
              <a:t>F.</a:t>
            </a:r>
            <a:endParaRPr lang="fr-FR" dirty="0"/>
          </a:p>
        </p:txBody>
      </p:sp>
    </p:spTree>
    <p:extLst>
      <p:ext uri="{BB962C8B-B14F-4D97-AF65-F5344CB8AC3E}">
        <p14:creationId xmlns:p14="http://schemas.microsoft.com/office/powerpoint/2010/main" val="392145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err="1" smtClean="0"/>
              <a:t>SMCs</a:t>
            </a:r>
            <a:r>
              <a:rPr lang="fr-FR" dirty="0" smtClean="0"/>
              <a:t> : State </a:t>
            </a:r>
            <a:r>
              <a:rPr lang="fr-FR" dirty="0"/>
              <a:t>of </a:t>
            </a:r>
            <a:r>
              <a:rPr lang="fr-FR" dirty="0" err="1"/>
              <a:t>play</a:t>
            </a:r>
            <a:r>
              <a:rPr lang="fr-FR" dirty="0"/>
              <a:t> </a:t>
            </a:r>
            <a:r>
              <a:rPr lang="fr-FR" dirty="0" smtClean="0"/>
              <a:t>(</a:t>
            </a:r>
            <a:r>
              <a:rPr lang="fr-FR" dirty="0" err="1" smtClean="0"/>
              <a:t>Waste</a:t>
            </a:r>
            <a:r>
              <a:rPr lang="fr-FR" dirty="0" smtClean="0"/>
              <a:t> Management)</a:t>
            </a:r>
            <a:endParaRPr lang="fr-FR" dirty="0"/>
          </a:p>
        </p:txBody>
      </p:sp>
      <p:sp>
        <p:nvSpPr>
          <p:cNvPr id="2" name="ZoneTexte 1"/>
          <p:cNvSpPr txBox="1"/>
          <p:nvPr/>
        </p:nvSpPr>
        <p:spPr>
          <a:xfrm>
            <a:off x="495300" y="1409700"/>
            <a:ext cx="8648700" cy="369332"/>
          </a:xfrm>
          <a:prstGeom prst="rect">
            <a:avLst/>
          </a:prstGeom>
          <a:noFill/>
        </p:spPr>
        <p:txBody>
          <a:bodyPr wrap="square" rtlCol="0">
            <a:spAutoFit/>
          </a:bodyPr>
          <a:lstStyle/>
          <a:p>
            <a:r>
              <a:rPr lang="fr-FR" b="1" dirty="0" err="1" smtClean="0">
                <a:solidFill>
                  <a:srgbClr val="000090"/>
                </a:solidFill>
              </a:rPr>
              <a:t>Using</a:t>
            </a:r>
            <a:r>
              <a:rPr lang="fr-FR" b="1" dirty="0" smtClean="0">
                <a:solidFill>
                  <a:srgbClr val="000090"/>
                </a:solidFill>
              </a:rPr>
              <a:t> </a:t>
            </a:r>
            <a:r>
              <a:rPr lang="fr-FR" b="1" dirty="0" err="1" smtClean="0">
                <a:solidFill>
                  <a:srgbClr val="000090"/>
                </a:solidFill>
              </a:rPr>
              <a:t>Markets</a:t>
            </a:r>
            <a:r>
              <a:rPr lang="fr-FR" b="1" dirty="0" smtClean="0">
                <a:solidFill>
                  <a:srgbClr val="000090"/>
                </a:solidFill>
              </a:rPr>
              <a:t> : </a:t>
            </a:r>
            <a:r>
              <a:rPr lang="fr-FR" b="1" dirty="0" err="1" smtClean="0">
                <a:solidFill>
                  <a:srgbClr val="000090"/>
                </a:solidFill>
              </a:rPr>
              <a:t>Tunisia’s</a:t>
            </a:r>
            <a:r>
              <a:rPr lang="fr-FR" b="1" dirty="0" smtClean="0">
                <a:solidFill>
                  <a:srgbClr val="000090"/>
                </a:solidFill>
              </a:rPr>
              <a:t> </a:t>
            </a:r>
            <a:r>
              <a:rPr lang="fr-FR" b="1" dirty="0" err="1" smtClean="0">
                <a:solidFill>
                  <a:srgbClr val="000090"/>
                </a:solidFill>
              </a:rPr>
              <a:t>subsidy</a:t>
            </a:r>
            <a:r>
              <a:rPr lang="fr-FR" b="1" dirty="0" smtClean="0">
                <a:solidFill>
                  <a:srgbClr val="000090"/>
                </a:solidFill>
              </a:rPr>
              <a:t> </a:t>
            </a:r>
            <a:r>
              <a:rPr lang="fr-FR" b="1" dirty="0" err="1" smtClean="0">
                <a:solidFill>
                  <a:srgbClr val="000090"/>
                </a:solidFill>
              </a:rPr>
              <a:t>scheme</a:t>
            </a:r>
            <a:r>
              <a:rPr lang="fr-FR" b="1" dirty="0" smtClean="0">
                <a:solidFill>
                  <a:srgbClr val="000090"/>
                </a:solidFill>
              </a:rPr>
              <a:t> in pollution </a:t>
            </a:r>
            <a:r>
              <a:rPr lang="fr-FR" b="1" dirty="0" err="1" smtClean="0">
                <a:solidFill>
                  <a:srgbClr val="000090"/>
                </a:solidFill>
              </a:rPr>
              <a:t>fight</a:t>
            </a:r>
            <a:r>
              <a:rPr lang="fr-FR" b="1" dirty="0" smtClean="0">
                <a:solidFill>
                  <a:srgbClr val="000090"/>
                </a:solidFill>
              </a:rPr>
              <a:t> (T4)</a:t>
            </a:r>
            <a:endParaRPr lang="fr-FR" b="1" dirty="0">
              <a:solidFill>
                <a:srgbClr val="000090"/>
              </a:solidFill>
            </a:endParaRPr>
          </a:p>
        </p:txBody>
      </p:sp>
      <p:sp>
        <p:nvSpPr>
          <p:cNvPr id="5" name="ZoneTexte 4"/>
          <p:cNvSpPr txBox="1"/>
          <p:nvPr/>
        </p:nvSpPr>
        <p:spPr>
          <a:xfrm>
            <a:off x="330200" y="4368800"/>
            <a:ext cx="7428120" cy="369332"/>
          </a:xfrm>
          <a:prstGeom prst="rect">
            <a:avLst/>
          </a:prstGeom>
          <a:noFill/>
        </p:spPr>
        <p:txBody>
          <a:bodyPr wrap="square" rtlCol="0">
            <a:spAutoFit/>
          </a:bodyPr>
          <a:lstStyle/>
          <a:p>
            <a:r>
              <a:rPr lang="fr-FR" b="1" dirty="0" err="1" smtClean="0">
                <a:solidFill>
                  <a:srgbClr val="000090"/>
                </a:solidFill>
              </a:rPr>
              <a:t>Using</a:t>
            </a:r>
            <a:r>
              <a:rPr lang="fr-FR" b="1" dirty="0" smtClean="0">
                <a:solidFill>
                  <a:srgbClr val="000090"/>
                </a:solidFill>
              </a:rPr>
              <a:t> </a:t>
            </a:r>
            <a:r>
              <a:rPr lang="fr-FR" b="1" dirty="0" err="1" smtClean="0">
                <a:solidFill>
                  <a:srgbClr val="000090"/>
                </a:solidFill>
              </a:rPr>
              <a:t>Markets</a:t>
            </a:r>
            <a:r>
              <a:rPr lang="fr-FR" b="1" dirty="0" smtClean="0">
                <a:solidFill>
                  <a:srgbClr val="000090"/>
                </a:solidFill>
              </a:rPr>
              <a:t> : </a:t>
            </a:r>
            <a:r>
              <a:rPr lang="fr-FR" b="1" dirty="0" err="1" smtClean="0">
                <a:solidFill>
                  <a:srgbClr val="000090"/>
                </a:solidFill>
              </a:rPr>
              <a:t>Tax</a:t>
            </a:r>
            <a:r>
              <a:rPr lang="fr-FR" b="1" dirty="0" smtClean="0">
                <a:solidFill>
                  <a:srgbClr val="000090"/>
                </a:solidFill>
              </a:rPr>
              <a:t> Protection for the </a:t>
            </a:r>
            <a:r>
              <a:rPr lang="fr-FR" b="1" dirty="0" err="1" smtClean="0">
                <a:solidFill>
                  <a:srgbClr val="000090"/>
                </a:solidFill>
              </a:rPr>
              <a:t>environment</a:t>
            </a:r>
            <a:r>
              <a:rPr lang="fr-FR" b="1" dirty="0" smtClean="0">
                <a:solidFill>
                  <a:srgbClr val="000090"/>
                </a:solidFill>
              </a:rPr>
              <a:t> in </a:t>
            </a:r>
            <a:r>
              <a:rPr lang="fr-FR" b="1" dirty="0" err="1" smtClean="0">
                <a:solidFill>
                  <a:srgbClr val="000090"/>
                </a:solidFill>
              </a:rPr>
              <a:t>Tunisia</a:t>
            </a:r>
            <a:r>
              <a:rPr lang="fr-FR" b="1" dirty="0" smtClean="0">
                <a:solidFill>
                  <a:srgbClr val="000090"/>
                </a:solidFill>
              </a:rPr>
              <a:t> (T4)</a:t>
            </a:r>
            <a:endParaRPr lang="fr-FR" b="1" dirty="0">
              <a:solidFill>
                <a:srgbClr val="000090"/>
              </a:solidFill>
            </a:endParaRPr>
          </a:p>
        </p:txBody>
      </p:sp>
      <p:sp>
        <p:nvSpPr>
          <p:cNvPr id="6" name="ZoneTexte 5"/>
          <p:cNvSpPr txBox="1"/>
          <p:nvPr/>
        </p:nvSpPr>
        <p:spPr>
          <a:xfrm>
            <a:off x="241300" y="4762500"/>
            <a:ext cx="8750300" cy="923330"/>
          </a:xfrm>
          <a:prstGeom prst="rect">
            <a:avLst/>
          </a:prstGeom>
          <a:solidFill>
            <a:srgbClr val="FFFFFF"/>
          </a:solidFill>
        </p:spPr>
        <p:txBody>
          <a:bodyPr wrap="square" rtlCol="0">
            <a:spAutoFit/>
          </a:bodyPr>
          <a:lstStyle/>
          <a:p>
            <a:r>
              <a:rPr lang="fr-FR" dirty="0" smtClean="0"/>
              <a:t>5</a:t>
            </a:r>
            <a:r>
              <a:rPr lang="fr-FR" dirty="0"/>
              <a:t>% of turnover </a:t>
            </a:r>
            <a:r>
              <a:rPr lang="fr-FR" dirty="0" err="1"/>
              <a:t>excluding</a:t>
            </a:r>
            <a:r>
              <a:rPr lang="fr-FR" dirty="0"/>
              <a:t> </a:t>
            </a:r>
            <a:r>
              <a:rPr lang="fr-FR" dirty="0" err="1"/>
              <a:t>tax</a:t>
            </a:r>
            <a:r>
              <a:rPr lang="fr-FR" dirty="0"/>
              <a:t> on the VAT made by </a:t>
            </a:r>
            <a:r>
              <a:rPr lang="fr-FR" dirty="0" err="1" smtClean="0"/>
              <a:t>concerned</a:t>
            </a:r>
            <a:r>
              <a:rPr lang="fr-FR" dirty="0" smtClean="0"/>
              <a:t> </a:t>
            </a:r>
            <a:r>
              <a:rPr lang="fr-FR" dirty="0" err="1" smtClean="0"/>
              <a:t>manufacturers</a:t>
            </a:r>
            <a:r>
              <a:rPr lang="fr-FR" dirty="0" smtClean="0"/>
              <a:t> : </a:t>
            </a:r>
            <a:r>
              <a:rPr lang="fr-FR" dirty="0"/>
              <a:t>plastic articles (</a:t>
            </a:r>
            <a:r>
              <a:rPr lang="fr-FR" dirty="0" err="1"/>
              <a:t>such</a:t>
            </a:r>
            <a:r>
              <a:rPr lang="fr-FR" dirty="0"/>
              <a:t> as boxes, </a:t>
            </a:r>
            <a:r>
              <a:rPr lang="fr-FR" dirty="0" err="1"/>
              <a:t>crates</a:t>
            </a:r>
            <a:r>
              <a:rPr lang="fr-FR" dirty="0"/>
              <a:t>, </a:t>
            </a:r>
            <a:r>
              <a:rPr lang="fr-FR" dirty="0" err="1"/>
              <a:t>bags</a:t>
            </a:r>
            <a:r>
              <a:rPr lang="fr-FR" dirty="0"/>
              <a:t>, </a:t>
            </a:r>
            <a:r>
              <a:rPr lang="fr-FR" dirty="0" err="1" smtClean="0"/>
              <a:t>bottles</a:t>
            </a:r>
            <a:r>
              <a:rPr lang="fr-FR" dirty="0" smtClean="0"/>
              <a:t> </a:t>
            </a:r>
            <a:r>
              <a:rPr lang="fr-FR" dirty="0"/>
              <a:t>, </a:t>
            </a:r>
            <a:r>
              <a:rPr lang="fr-FR" dirty="0" err="1"/>
              <a:t>cutlery</a:t>
            </a:r>
            <a:r>
              <a:rPr lang="fr-FR" dirty="0"/>
              <a:t>, </a:t>
            </a:r>
            <a:r>
              <a:rPr lang="fr-FR" dirty="0" err="1"/>
              <a:t>household</a:t>
            </a:r>
            <a:r>
              <a:rPr lang="fr-FR" dirty="0"/>
              <a:t> items ...); </a:t>
            </a:r>
            <a:r>
              <a:rPr lang="fr-FR" dirty="0" err="1"/>
              <a:t>resins</a:t>
            </a:r>
            <a:r>
              <a:rPr lang="fr-FR" dirty="0"/>
              <a:t>; insecticides; fuels; </a:t>
            </a:r>
            <a:r>
              <a:rPr lang="fr-FR" dirty="0" err="1"/>
              <a:t>chemical</a:t>
            </a:r>
            <a:r>
              <a:rPr lang="fr-FR" dirty="0"/>
              <a:t> </a:t>
            </a:r>
            <a:r>
              <a:rPr lang="fr-FR" dirty="0" err="1"/>
              <a:t>products</a:t>
            </a:r>
            <a:r>
              <a:rPr lang="fr-FR" dirty="0"/>
              <a:t> ; batteries </a:t>
            </a:r>
            <a:r>
              <a:rPr lang="fr-FR" dirty="0" smtClean="0"/>
              <a:t>etc.</a:t>
            </a:r>
            <a:r>
              <a:rPr lang="fr-FR" dirty="0"/>
              <a:t>..</a:t>
            </a:r>
          </a:p>
        </p:txBody>
      </p:sp>
      <p:sp>
        <p:nvSpPr>
          <p:cNvPr id="7" name="Rectangle 6"/>
          <p:cNvSpPr/>
          <p:nvPr/>
        </p:nvSpPr>
        <p:spPr>
          <a:xfrm>
            <a:off x="228600" y="1827242"/>
            <a:ext cx="8915400" cy="2585323"/>
          </a:xfrm>
          <a:prstGeom prst="rect">
            <a:avLst/>
          </a:prstGeom>
        </p:spPr>
        <p:txBody>
          <a:bodyPr wrap="square">
            <a:spAutoFit/>
          </a:bodyPr>
          <a:lstStyle/>
          <a:p>
            <a:r>
              <a:rPr lang="fr-FR" dirty="0"/>
              <a:t>The </a:t>
            </a:r>
            <a:r>
              <a:rPr lang="fr-FR" dirty="0" err="1"/>
              <a:t>Tunisian</a:t>
            </a:r>
            <a:r>
              <a:rPr lang="fr-FR" dirty="0"/>
              <a:t> </a:t>
            </a:r>
            <a:r>
              <a:rPr lang="fr-FR" dirty="0" err="1"/>
              <a:t>Fund</a:t>
            </a:r>
            <a:r>
              <a:rPr lang="fr-FR" dirty="0"/>
              <a:t> of </a:t>
            </a:r>
            <a:r>
              <a:rPr lang="fr-FR" dirty="0" err="1"/>
              <a:t>Depollution</a:t>
            </a:r>
            <a:r>
              <a:rPr lang="fr-FR" dirty="0"/>
              <a:t> (FODEP) </a:t>
            </a:r>
            <a:r>
              <a:rPr lang="fr-FR" dirty="0" err="1"/>
              <a:t>grants</a:t>
            </a:r>
            <a:r>
              <a:rPr lang="fr-FR" dirty="0"/>
              <a:t> a </a:t>
            </a:r>
            <a:r>
              <a:rPr lang="fr-FR" dirty="0" err="1"/>
              <a:t>subsidy</a:t>
            </a:r>
            <a:r>
              <a:rPr lang="fr-FR" dirty="0"/>
              <a:t> for </a:t>
            </a:r>
            <a:r>
              <a:rPr lang="fr-FR" dirty="0" err="1"/>
              <a:t>companies</a:t>
            </a:r>
            <a:r>
              <a:rPr lang="fr-FR" dirty="0"/>
              <a:t> </a:t>
            </a:r>
            <a:r>
              <a:rPr lang="fr-FR" dirty="0" err="1"/>
              <a:t>that</a:t>
            </a:r>
            <a:r>
              <a:rPr lang="fr-FR" dirty="0"/>
              <a:t> </a:t>
            </a:r>
            <a:r>
              <a:rPr lang="fr-FR" dirty="0" err="1"/>
              <a:t>work</a:t>
            </a:r>
            <a:r>
              <a:rPr lang="fr-FR" dirty="0"/>
              <a:t> in the </a:t>
            </a:r>
            <a:r>
              <a:rPr lang="fr-FR" dirty="0" err="1"/>
              <a:t>fight</a:t>
            </a:r>
            <a:r>
              <a:rPr lang="fr-FR" dirty="0"/>
              <a:t> </a:t>
            </a:r>
            <a:r>
              <a:rPr lang="fr-FR" dirty="0" err="1"/>
              <a:t>against</a:t>
            </a:r>
            <a:r>
              <a:rPr lang="fr-FR" dirty="0"/>
              <a:t> pollution. Eligible </a:t>
            </a:r>
            <a:r>
              <a:rPr lang="fr-FR" dirty="0" err="1"/>
              <a:t>projects</a:t>
            </a:r>
            <a:r>
              <a:rPr lang="fr-FR" dirty="0"/>
              <a:t> </a:t>
            </a:r>
            <a:r>
              <a:rPr lang="fr-FR" dirty="0" err="1"/>
              <a:t>include</a:t>
            </a:r>
            <a:r>
              <a:rPr lang="fr-FR" dirty="0"/>
              <a:t> : i. </a:t>
            </a:r>
            <a:r>
              <a:rPr lang="fr-FR" dirty="0" err="1"/>
              <a:t>Individual</a:t>
            </a:r>
            <a:r>
              <a:rPr lang="fr-FR" dirty="0"/>
              <a:t> or collective </a:t>
            </a:r>
            <a:r>
              <a:rPr lang="fr-FR" dirty="0" err="1"/>
              <a:t>depollution</a:t>
            </a:r>
            <a:r>
              <a:rPr lang="fr-FR" dirty="0"/>
              <a:t> installations for the </a:t>
            </a:r>
            <a:r>
              <a:rPr lang="fr-FR" dirty="0" err="1"/>
              <a:t>benefit</a:t>
            </a:r>
            <a:r>
              <a:rPr lang="fr-FR" dirty="0"/>
              <a:t> of </a:t>
            </a:r>
            <a:r>
              <a:rPr lang="fr-FR" dirty="0" err="1"/>
              <a:t>several</a:t>
            </a:r>
            <a:r>
              <a:rPr lang="fr-FR" dirty="0"/>
              <a:t> </a:t>
            </a:r>
            <a:r>
              <a:rPr lang="fr-FR" dirty="0" err="1"/>
              <a:t>companies</a:t>
            </a:r>
            <a:r>
              <a:rPr lang="fr-FR" dirty="0"/>
              <a:t> </a:t>
            </a:r>
            <a:r>
              <a:rPr lang="fr-FR" dirty="0" err="1"/>
              <a:t>grouped</a:t>
            </a:r>
            <a:r>
              <a:rPr lang="fr-FR" dirty="0"/>
              <a:t> </a:t>
            </a:r>
            <a:r>
              <a:rPr lang="fr-FR" dirty="0" err="1"/>
              <a:t>together</a:t>
            </a:r>
            <a:r>
              <a:rPr lang="fr-FR" dirty="0"/>
              <a:t> and </a:t>
            </a:r>
            <a:r>
              <a:rPr lang="fr-FR" dirty="0" err="1"/>
              <a:t>carried</a:t>
            </a:r>
            <a:r>
              <a:rPr lang="fr-FR" dirty="0"/>
              <a:t> out by public or </a:t>
            </a:r>
            <a:r>
              <a:rPr lang="fr-FR" dirty="0" err="1"/>
              <a:t>private</a:t>
            </a:r>
            <a:r>
              <a:rPr lang="fr-FR" dirty="0"/>
              <a:t> </a:t>
            </a:r>
            <a:r>
              <a:rPr lang="fr-FR" dirty="0" err="1"/>
              <a:t>operators</a:t>
            </a:r>
            <a:r>
              <a:rPr lang="fr-FR" dirty="0"/>
              <a:t> and ii. </a:t>
            </a:r>
            <a:r>
              <a:rPr lang="fr-FR" dirty="0" err="1"/>
              <a:t>Projects</a:t>
            </a:r>
            <a:r>
              <a:rPr lang="fr-FR" dirty="0"/>
              <a:t> for </a:t>
            </a:r>
            <a:r>
              <a:rPr lang="fr-FR" dirty="0" err="1"/>
              <a:t>waste</a:t>
            </a:r>
            <a:r>
              <a:rPr lang="fr-FR" dirty="0"/>
              <a:t> collection and </a:t>
            </a:r>
            <a:r>
              <a:rPr lang="fr-FR" dirty="0" err="1"/>
              <a:t>recycling</a:t>
            </a:r>
            <a:r>
              <a:rPr lang="fr-FR" dirty="0"/>
              <a:t> </a:t>
            </a:r>
            <a:r>
              <a:rPr lang="fr-FR" dirty="0" err="1"/>
              <a:t>units</a:t>
            </a:r>
            <a:r>
              <a:rPr lang="fr-FR" dirty="0"/>
              <a:t>.</a:t>
            </a:r>
          </a:p>
          <a:p>
            <a:r>
              <a:rPr lang="fr-FR" dirty="0"/>
              <a:t> </a:t>
            </a:r>
          </a:p>
          <a:p>
            <a:r>
              <a:rPr lang="fr-FR" dirty="0"/>
              <a:t>FODEP </a:t>
            </a:r>
            <a:r>
              <a:rPr lang="fr-FR" dirty="0" err="1"/>
              <a:t>grants</a:t>
            </a:r>
            <a:r>
              <a:rPr lang="fr-FR" dirty="0"/>
              <a:t> a </a:t>
            </a:r>
            <a:r>
              <a:rPr lang="fr-FR" dirty="0" err="1"/>
              <a:t>subsidy</a:t>
            </a:r>
            <a:r>
              <a:rPr lang="fr-FR" dirty="0"/>
              <a:t> </a:t>
            </a:r>
            <a:r>
              <a:rPr lang="fr-FR" dirty="0" err="1"/>
              <a:t>capped</a:t>
            </a:r>
            <a:r>
              <a:rPr lang="fr-FR" dirty="0"/>
              <a:t> </a:t>
            </a:r>
            <a:r>
              <a:rPr lang="fr-FR" dirty="0" err="1"/>
              <a:t>at</a:t>
            </a:r>
            <a:r>
              <a:rPr lang="fr-FR" dirty="0"/>
              <a:t> 20% of the </a:t>
            </a:r>
            <a:r>
              <a:rPr lang="fr-FR" dirty="0" err="1"/>
              <a:t>cost</a:t>
            </a:r>
            <a:r>
              <a:rPr lang="fr-FR" dirty="0"/>
              <a:t> of the </a:t>
            </a:r>
            <a:r>
              <a:rPr lang="fr-FR" dirty="0" err="1"/>
              <a:t>approved</a:t>
            </a:r>
            <a:r>
              <a:rPr lang="fr-FR" dirty="0"/>
              <a:t> </a:t>
            </a:r>
            <a:r>
              <a:rPr lang="fr-FR" dirty="0" err="1"/>
              <a:t>investment</a:t>
            </a:r>
            <a:r>
              <a:rPr lang="fr-FR" dirty="0"/>
              <a:t>. Eligible </a:t>
            </a:r>
            <a:r>
              <a:rPr lang="fr-FR" dirty="0" err="1"/>
              <a:t>projects</a:t>
            </a:r>
            <a:r>
              <a:rPr lang="fr-FR" dirty="0"/>
              <a:t> </a:t>
            </a:r>
            <a:r>
              <a:rPr lang="fr-FR" dirty="0" err="1"/>
              <a:t>also</a:t>
            </a:r>
            <a:r>
              <a:rPr lang="fr-FR" dirty="0"/>
              <a:t> </a:t>
            </a:r>
            <a:r>
              <a:rPr lang="fr-FR" dirty="0" err="1"/>
              <a:t>benefit</a:t>
            </a:r>
            <a:r>
              <a:rPr lang="fr-FR" dirty="0"/>
              <a:t> </a:t>
            </a:r>
            <a:r>
              <a:rPr lang="fr-FR" dirty="0" err="1"/>
              <a:t>from</a:t>
            </a:r>
            <a:r>
              <a:rPr lang="fr-FR" dirty="0"/>
              <a:t> a </a:t>
            </a:r>
            <a:r>
              <a:rPr lang="fr-FR" dirty="0" err="1"/>
              <a:t>bank</a:t>
            </a:r>
            <a:r>
              <a:rPr lang="fr-FR" dirty="0"/>
              <a:t> </a:t>
            </a:r>
            <a:r>
              <a:rPr lang="fr-FR" dirty="0" err="1"/>
              <a:t>loan</a:t>
            </a:r>
            <a:r>
              <a:rPr lang="fr-FR" dirty="0"/>
              <a:t> </a:t>
            </a:r>
            <a:r>
              <a:rPr lang="fr-FR" dirty="0" err="1"/>
              <a:t>with</a:t>
            </a:r>
            <a:r>
              <a:rPr lang="fr-FR" dirty="0"/>
              <a:t> a </a:t>
            </a:r>
            <a:r>
              <a:rPr lang="fr-FR" dirty="0" err="1"/>
              <a:t>term</a:t>
            </a:r>
            <a:r>
              <a:rPr lang="fr-FR" dirty="0"/>
              <a:t> of 3 to 7 </a:t>
            </a:r>
            <a:r>
              <a:rPr lang="fr-FR" dirty="0" err="1"/>
              <a:t>years</a:t>
            </a:r>
            <a:r>
              <a:rPr lang="fr-FR" dirty="0"/>
              <a:t> </a:t>
            </a:r>
            <a:r>
              <a:rPr lang="fr-FR" dirty="0" err="1"/>
              <a:t>with</a:t>
            </a:r>
            <a:r>
              <a:rPr lang="fr-FR" dirty="0"/>
              <a:t> a 3-year </a:t>
            </a:r>
            <a:r>
              <a:rPr lang="fr-FR" dirty="0" err="1"/>
              <a:t>grace</a:t>
            </a:r>
            <a:r>
              <a:rPr lang="fr-FR" dirty="0"/>
              <a:t> </a:t>
            </a:r>
            <a:r>
              <a:rPr lang="fr-FR" dirty="0" err="1"/>
              <a:t>period</a:t>
            </a:r>
            <a:r>
              <a:rPr lang="fr-FR" dirty="0"/>
              <a:t>. There </a:t>
            </a:r>
            <a:r>
              <a:rPr lang="fr-FR" dirty="0" err="1"/>
              <a:t>is</a:t>
            </a:r>
            <a:r>
              <a:rPr lang="fr-FR" dirty="0"/>
              <a:t> exemption </a:t>
            </a:r>
            <a:r>
              <a:rPr lang="fr-FR" dirty="0" err="1"/>
              <a:t>from</a:t>
            </a:r>
            <a:r>
              <a:rPr lang="fr-FR" dirty="0"/>
              <a:t> all </a:t>
            </a:r>
            <a:r>
              <a:rPr lang="fr-FR" dirty="0" err="1"/>
              <a:t>duties</a:t>
            </a:r>
            <a:r>
              <a:rPr lang="fr-FR" dirty="0"/>
              <a:t> and taxes on </a:t>
            </a:r>
            <a:r>
              <a:rPr lang="fr-FR" dirty="0" err="1"/>
              <a:t>equipment</a:t>
            </a:r>
            <a:r>
              <a:rPr lang="fr-FR" dirty="0"/>
              <a:t>.</a:t>
            </a:r>
          </a:p>
        </p:txBody>
      </p:sp>
    </p:spTree>
    <p:extLst>
      <p:ext uri="{BB962C8B-B14F-4D97-AF65-F5344CB8AC3E}">
        <p14:creationId xmlns:p14="http://schemas.microsoft.com/office/powerpoint/2010/main" val="2632603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err="1" smtClean="0"/>
              <a:t>SMCs</a:t>
            </a:r>
            <a:r>
              <a:rPr lang="fr-FR" dirty="0" smtClean="0"/>
              <a:t> : State </a:t>
            </a:r>
            <a:r>
              <a:rPr lang="fr-FR" dirty="0"/>
              <a:t>of </a:t>
            </a:r>
            <a:r>
              <a:rPr lang="fr-FR" dirty="0" err="1"/>
              <a:t>play</a:t>
            </a:r>
            <a:r>
              <a:rPr lang="fr-FR" dirty="0"/>
              <a:t> </a:t>
            </a:r>
            <a:r>
              <a:rPr lang="fr-FR" dirty="0" smtClean="0"/>
              <a:t>(</a:t>
            </a:r>
            <a:r>
              <a:rPr lang="fr-FR" dirty="0" err="1" smtClean="0"/>
              <a:t>Waste</a:t>
            </a:r>
            <a:r>
              <a:rPr lang="fr-FR" dirty="0" smtClean="0"/>
              <a:t> Management)</a:t>
            </a:r>
            <a:endParaRPr lang="fr-FR" dirty="0"/>
          </a:p>
        </p:txBody>
      </p:sp>
      <p:sp>
        <p:nvSpPr>
          <p:cNvPr id="2" name="ZoneTexte 1"/>
          <p:cNvSpPr txBox="1"/>
          <p:nvPr/>
        </p:nvSpPr>
        <p:spPr>
          <a:xfrm>
            <a:off x="495300" y="1409700"/>
            <a:ext cx="8648700" cy="369332"/>
          </a:xfrm>
          <a:prstGeom prst="rect">
            <a:avLst/>
          </a:prstGeom>
          <a:noFill/>
        </p:spPr>
        <p:txBody>
          <a:bodyPr wrap="square" rtlCol="0">
            <a:spAutoFit/>
          </a:bodyPr>
          <a:lstStyle/>
          <a:p>
            <a:r>
              <a:rPr lang="fr-FR" b="1" dirty="0" err="1" smtClean="0">
                <a:solidFill>
                  <a:srgbClr val="000090"/>
                </a:solidFill>
              </a:rPr>
              <a:t>Using</a:t>
            </a:r>
            <a:r>
              <a:rPr lang="fr-FR" b="1" dirty="0" smtClean="0">
                <a:solidFill>
                  <a:srgbClr val="000090"/>
                </a:solidFill>
              </a:rPr>
              <a:t> </a:t>
            </a:r>
            <a:r>
              <a:rPr lang="fr-FR" b="1" dirty="0" err="1" smtClean="0">
                <a:solidFill>
                  <a:srgbClr val="000090"/>
                </a:solidFill>
              </a:rPr>
              <a:t>Markets</a:t>
            </a:r>
            <a:r>
              <a:rPr lang="fr-FR" b="1" dirty="0" smtClean="0">
                <a:solidFill>
                  <a:srgbClr val="000090"/>
                </a:solidFill>
              </a:rPr>
              <a:t> : </a:t>
            </a:r>
            <a:r>
              <a:rPr lang="fr-FR" b="1" dirty="0" err="1" smtClean="0">
                <a:solidFill>
                  <a:srgbClr val="000090"/>
                </a:solidFill>
              </a:rPr>
              <a:t>Morocco’s</a:t>
            </a:r>
            <a:r>
              <a:rPr lang="fr-FR" b="1" dirty="0" smtClean="0">
                <a:solidFill>
                  <a:srgbClr val="000090"/>
                </a:solidFill>
              </a:rPr>
              <a:t> </a:t>
            </a:r>
            <a:r>
              <a:rPr lang="fr-FR" b="1" dirty="0" err="1" smtClean="0">
                <a:solidFill>
                  <a:srgbClr val="000090"/>
                </a:solidFill>
              </a:rPr>
              <a:t>fees</a:t>
            </a:r>
            <a:r>
              <a:rPr lang="fr-FR" b="1" dirty="0" smtClean="0">
                <a:solidFill>
                  <a:srgbClr val="000090"/>
                </a:solidFill>
              </a:rPr>
              <a:t> for </a:t>
            </a:r>
            <a:r>
              <a:rPr lang="fr-FR" b="1" dirty="0" err="1">
                <a:solidFill>
                  <a:srgbClr val="000090"/>
                </a:solidFill>
              </a:rPr>
              <a:t>prevention</a:t>
            </a:r>
            <a:r>
              <a:rPr lang="fr-FR" b="1" dirty="0">
                <a:solidFill>
                  <a:srgbClr val="000090"/>
                </a:solidFill>
              </a:rPr>
              <a:t> of </a:t>
            </a:r>
            <a:r>
              <a:rPr lang="fr-FR" b="1" dirty="0" err="1" smtClean="0">
                <a:solidFill>
                  <a:srgbClr val="000090"/>
                </a:solidFill>
              </a:rPr>
              <a:t>envir</a:t>
            </a:r>
            <a:r>
              <a:rPr lang="fr-FR" b="1" dirty="0" smtClean="0">
                <a:solidFill>
                  <a:srgbClr val="000090"/>
                </a:solidFill>
              </a:rPr>
              <a:t>. </a:t>
            </a:r>
            <a:r>
              <a:rPr lang="fr-FR" b="1" dirty="0" err="1">
                <a:solidFill>
                  <a:srgbClr val="000090"/>
                </a:solidFill>
              </a:rPr>
              <a:t>discharges</a:t>
            </a:r>
            <a:r>
              <a:rPr lang="fr-FR" b="1" dirty="0">
                <a:solidFill>
                  <a:srgbClr val="000090"/>
                </a:solidFill>
              </a:rPr>
              <a:t> </a:t>
            </a:r>
            <a:r>
              <a:rPr lang="fr-FR" b="1" dirty="0" smtClean="0">
                <a:solidFill>
                  <a:srgbClr val="000090"/>
                </a:solidFill>
              </a:rPr>
              <a:t>(T4)</a:t>
            </a:r>
            <a:endParaRPr lang="fr-FR" b="1" dirty="0">
              <a:solidFill>
                <a:srgbClr val="000090"/>
              </a:solidFill>
            </a:endParaRPr>
          </a:p>
        </p:txBody>
      </p:sp>
      <p:sp>
        <p:nvSpPr>
          <p:cNvPr id="7" name="Rectangle 6"/>
          <p:cNvSpPr/>
          <p:nvPr/>
        </p:nvSpPr>
        <p:spPr>
          <a:xfrm>
            <a:off x="114300" y="1793776"/>
            <a:ext cx="9029700" cy="4801315"/>
          </a:xfrm>
          <a:prstGeom prst="rect">
            <a:avLst/>
          </a:prstGeom>
          <a:solidFill>
            <a:srgbClr val="FFFFFF"/>
          </a:solidFill>
        </p:spPr>
        <p:txBody>
          <a:bodyPr wrap="square">
            <a:spAutoFit/>
          </a:bodyPr>
          <a:lstStyle/>
          <a:p>
            <a:pPr marL="285750" indent="-285750">
              <a:buFont typeface="Arial"/>
              <a:buChar char="•"/>
            </a:pPr>
            <a:r>
              <a:rPr lang="fr-FR" dirty="0" smtClean="0"/>
              <a:t>The </a:t>
            </a:r>
            <a:r>
              <a:rPr lang="fr-FR" dirty="0" err="1"/>
              <a:t>spill</a:t>
            </a:r>
            <a:r>
              <a:rPr lang="fr-FR" dirty="0"/>
              <a:t>, </a:t>
            </a:r>
            <a:r>
              <a:rPr lang="fr-FR" dirty="0" err="1" smtClean="0"/>
              <a:t>discharge</a:t>
            </a:r>
            <a:r>
              <a:rPr lang="fr-FR" dirty="0"/>
              <a:t> </a:t>
            </a:r>
            <a:r>
              <a:rPr lang="fr-FR" dirty="0" smtClean="0"/>
              <a:t>or </a:t>
            </a:r>
            <a:r>
              <a:rPr lang="fr-FR" dirty="0" err="1"/>
              <a:t>deposit</a:t>
            </a:r>
            <a:r>
              <a:rPr lang="fr-FR" dirty="0"/>
              <a:t> </a:t>
            </a:r>
            <a:r>
              <a:rPr lang="fr-FR" dirty="0" smtClean="0"/>
              <a:t>on water </a:t>
            </a:r>
            <a:r>
              <a:rPr lang="fr-FR" dirty="0" err="1" smtClean="0"/>
              <a:t>requires</a:t>
            </a:r>
            <a:r>
              <a:rPr lang="fr-FR" dirty="0" smtClean="0"/>
              <a:t> </a:t>
            </a:r>
            <a:r>
              <a:rPr lang="fr-FR" dirty="0"/>
              <a:t>an </a:t>
            </a:r>
            <a:r>
              <a:rPr lang="fr-FR" dirty="0" err="1"/>
              <a:t>authorization</a:t>
            </a:r>
            <a:r>
              <a:rPr lang="fr-FR" dirty="0"/>
              <a:t> </a:t>
            </a:r>
            <a:r>
              <a:rPr lang="fr-FR" dirty="0" smtClean="0"/>
              <a:t>and </a:t>
            </a:r>
            <a:r>
              <a:rPr lang="fr-FR" dirty="0" err="1" smtClean="0"/>
              <a:t>payment</a:t>
            </a:r>
            <a:r>
              <a:rPr lang="fr-FR" dirty="0" smtClean="0"/>
              <a:t> </a:t>
            </a:r>
            <a:r>
              <a:rPr lang="fr-FR" dirty="0"/>
              <a:t>of a </a:t>
            </a:r>
            <a:r>
              <a:rPr lang="fr-FR" b="1" dirty="0" smtClean="0">
                <a:solidFill>
                  <a:srgbClr val="3366FF"/>
                </a:solidFill>
              </a:rPr>
              <a:t>Spill </a:t>
            </a:r>
            <a:r>
              <a:rPr lang="fr-FR" b="1" dirty="0" err="1" smtClean="0">
                <a:solidFill>
                  <a:srgbClr val="3366FF"/>
                </a:solidFill>
              </a:rPr>
              <a:t>Fee</a:t>
            </a:r>
            <a:r>
              <a:rPr lang="fr-FR" dirty="0"/>
              <a:t>. This </a:t>
            </a:r>
            <a:r>
              <a:rPr lang="fr-FR" dirty="0" err="1"/>
              <a:t>fee</a:t>
            </a:r>
            <a:r>
              <a:rPr lang="fr-FR" dirty="0"/>
              <a:t> </a:t>
            </a:r>
            <a:r>
              <a:rPr lang="fr-FR" dirty="0" err="1"/>
              <a:t>is</a:t>
            </a:r>
            <a:r>
              <a:rPr lang="fr-FR" dirty="0"/>
              <a:t> a causal </a:t>
            </a:r>
            <a:r>
              <a:rPr lang="fr-FR" dirty="0" err="1"/>
              <a:t>tax</a:t>
            </a:r>
            <a:r>
              <a:rPr lang="fr-FR" dirty="0"/>
              <a:t> </a:t>
            </a:r>
            <a:r>
              <a:rPr lang="fr-FR" dirty="0" err="1"/>
              <a:t>with</a:t>
            </a:r>
            <a:r>
              <a:rPr lang="fr-FR" dirty="0"/>
              <a:t> an </a:t>
            </a:r>
            <a:r>
              <a:rPr lang="fr-FR" dirty="0" err="1"/>
              <a:t>incentive</a:t>
            </a:r>
            <a:r>
              <a:rPr lang="fr-FR" dirty="0"/>
              <a:t> </a:t>
            </a:r>
            <a:r>
              <a:rPr lang="fr-FR" dirty="0" err="1"/>
              <a:t>effect</a:t>
            </a:r>
            <a:r>
              <a:rPr lang="fr-FR" dirty="0"/>
              <a:t> </a:t>
            </a:r>
            <a:r>
              <a:rPr lang="fr-FR" dirty="0" err="1"/>
              <a:t>based</a:t>
            </a:r>
            <a:r>
              <a:rPr lang="fr-FR" dirty="0"/>
              <a:t> on the "</a:t>
            </a:r>
            <a:r>
              <a:rPr lang="fr-FR" dirty="0" err="1"/>
              <a:t>polluter</a:t>
            </a:r>
            <a:r>
              <a:rPr lang="fr-FR" dirty="0"/>
              <a:t> </a:t>
            </a:r>
            <a:r>
              <a:rPr lang="fr-FR" dirty="0" smtClean="0"/>
              <a:t>payer" </a:t>
            </a:r>
            <a:r>
              <a:rPr lang="fr-FR" dirty="0" err="1" smtClean="0"/>
              <a:t>principle</a:t>
            </a:r>
            <a:r>
              <a:rPr lang="fr-FR" dirty="0" smtClean="0"/>
              <a:t>. Release </a:t>
            </a:r>
            <a:r>
              <a:rPr lang="fr-FR" dirty="0" err="1"/>
              <a:t>limit</a:t>
            </a:r>
            <a:r>
              <a:rPr lang="fr-FR" dirty="0"/>
              <a:t> values ​​have been </a:t>
            </a:r>
            <a:r>
              <a:rPr lang="fr-FR" dirty="0" smtClean="0"/>
              <a:t>set, in </a:t>
            </a:r>
            <a:r>
              <a:rPr lang="fr-FR" dirty="0"/>
              <a:t>the surface </a:t>
            </a:r>
            <a:r>
              <a:rPr lang="fr-FR" dirty="0" err="1"/>
              <a:t>treatment</a:t>
            </a:r>
            <a:r>
              <a:rPr lang="fr-FR" dirty="0"/>
              <a:t> </a:t>
            </a:r>
            <a:r>
              <a:rPr lang="fr-FR" dirty="0" err="1"/>
              <a:t>industry</a:t>
            </a:r>
            <a:r>
              <a:rPr lang="fr-FR" dirty="0"/>
              <a:t> </a:t>
            </a:r>
            <a:r>
              <a:rPr lang="fr-FR" dirty="0" err="1" smtClean="0"/>
              <a:t>they</a:t>
            </a:r>
            <a:r>
              <a:rPr lang="fr-FR" dirty="0" smtClean="0"/>
              <a:t> are</a:t>
            </a:r>
            <a:r>
              <a:rPr lang="fr-FR" dirty="0"/>
              <a:t>: 4 mg / l of </a:t>
            </a:r>
            <a:r>
              <a:rPr lang="fr-FR" dirty="0" err="1"/>
              <a:t>copper</a:t>
            </a:r>
            <a:r>
              <a:rPr lang="fr-FR" dirty="0"/>
              <a:t>, 1 mg / l of lead, 10 mg / l of </a:t>
            </a:r>
            <a:r>
              <a:rPr lang="fr-FR" dirty="0" smtClean="0"/>
              <a:t>zinc)</a:t>
            </a:r>
            <a:r>
              <a:rPr lang="fr-FR" dirty="0"/>
              <a:t>; in the </a:t>
            </a:r>
            <a:r>
              <a:rPr lang="fr-FR" dirty="0" err="1"/>
              <a:t>cement</a:t>
            </a:r>
            <a:r>
              <a:rPr lang="fr-FR" dirty="0"/>
              <a:t> </a:t>
            </a:r>
            <a:r>
              <a:rPr lang="fr-FR" dirty="0" err="1"/>
              <a:t>industry</a:t>
            </a:r>
            <a:r>
              <a:rPr lang="fr-FR" dirty="0"/>
              <a:t> </a:t>
            </a:r>
            <a:r>
              <a:rPr lang="fr-FR" dirty="0" smtClean="0"/>
              <a:t>releases </a:t>
            </a:r>
            <a:r>
              <a:rPr lang="fr-FR" dirty="0"/>
              <a:t>of </a:t>
            </a:r>
            <a:r>
              <a:rPr lang="fr-FR" dirty="0" err="1"/>
              <a:t>heavy</a:t>
            </a:r>
            <a:r>
              <a:rPr lang="fr-FR" dirty="0"/>
              <a:t> </a:t>
            </a:r>
            <a:r>
              <a:rPr lang="fr-FR" dirty="0" err="1"/>
              <a:t>metals</a:t>
            </a:r>
            <a:r>
              <a:rPr lang="fr-FR" dirty="0"/>
              <a:t> </a:t>
            </a:r>
            <a:r>
              <a:rPr lang="fr-FR" dirty="0" smtClean="0"/>
              <a:t>are </a:t>
            </a:r>
            <a:r>
              <a:rPr lang="fr-FR" dirty="0" err="1"/>
              <a:t>limited</a:t>
            </a:r>
            <a:r>
              <a:rPr lang="fr-FR" dirty="0"/>
              <a:t> to 15 mg / </a:t>
            </a:r>
            <a:r>
              <a:rPr lang="fr-FR" dirty="0" smtClean="0"/>
              <a:t>l, </a:t>
            </a:r>
            <a:r>
              <a:rPr lang="fr-FR" dirty="0" err="1" smtClean="0"/>
              <a:t>Domestic</a:t>
            </a:r>
            <a:r>
              <a:rPr lang="fr-FR" dirty="0" smtClean="0"/>
              <a:t> </a:t>
            </a:r>
            <a:r>
              <a:rPr lang="fr-FR" dirty="0" err="1"/>
              <a:t>wastewater</a:t>
            </a:r>
            <a:r>
              <a:rPr lang="fr-FR" dirty="0"/>
              <a:t> </a:t>
            </a:r>
            <a:r>
              <a:rPr lang="fr-FR" dirty="0" err="1"/>
              <a:t>discharges</a:t>
            </a:r>
            <a:r>
              <a:rPr lang="fr-FR" dirty="0"/>
              <a:t> are </a:t>
            </a:r>
            <a:r>
              <a:rPr lang="fr-FR" dirty="0" err="1"/>
              <a:t>limited</a:t>
            </a:r>
            <a:r>
              <a:rPr lang="fr-FR" dirty="0"/>
              <a:t> to 120 mg for </a:t>
            </a:r>
            <a:r>
              <a:rPr lang="fr-FR" dirty="0" err="1"/>
              <a:t>suspended</a:t>
            </a:r>
            <a:r>
              <a:rPr lang="fr-FR" dirty="0"/>
              <a:t> </a:t>
            </a:r>
            <a:r>
              <a:rPr lang="fr-FR" dirty="0" err="1"/>
              <a:t>solids</a:t>
            </a:r>
            <a:r>
              <a:rPr lang="fr-FR" dirty="0"/>
              <a:t>, 250 mg for releases </a:t>
            </a:r>
            <a:r>
              <a:rPr lang="fr-FR" dirty="0" err="1"/>
              <a:t>from</a:t>
            </a:r>
            <a:r>
              <a:rPr lang="fr-FR" dirty="0"/>
              <a:t> </a:t>
            </a:r>
            <a:r>
              <a:rPr lang="fr-FR" dirty="0" err="1"/>
              <a:t>chemical</a:t>
            </a:r>
            <a:r>
              <a:rPr lang="fr-FR" dirty="0"/>
              <a:t> </a:t>
            </a:r>
            <a:r>
              <a:rPr lang="fr-FR" dirty="0" err="1"/>
              <a:t>oxygen</a:t>
            </a:r>
            <a:r>
              <a:rPr lang="fr-FR" dirty="0"/>
              <a:t> </a:t>
            </a:r>
            <a:r>
              <a:rPr lang="fr-FR" dirty="0" err="1" smtClean="0"/>
              <a:t>demand</a:t>
            </a:r>
            <a:r>
              <a:rPr lang="fr-FR" dirty="0" smtClean="0"/>
              <a:t>, </a:t>
            </a:r>
            <a:r>
              <a:rPr lang="fr-FR" dirty="0"/>
              <a:t>and 250 mg for </a:t>
            </a:r>
            <a:r>
              <a:rPr lang="fr-FR" dirty="0" err="1" smtClean="0"/>
              <a:t>biochemical</a:t>
            </a:r>
            <a:r>
              <a:rPr lang="fr-FR" dirty="0" smtClean="0"/>
              <a:t> </a:t>
            </a:r>
            <a:r>
              <a:rPr lang="fr-FR" dirty="0" err="1"/>
              <a:t>oxygen</a:t>
            </a:r>
            <a:r>
              <a:rPr lang="fr-FR" dirty="0"/>
              <a:t> </a:t>
            </a:r>
            <a:r>
              <a:rPr lang="fr-FR" dirty="0" err="1" smtClean="0"/>
              <a:t>demand</a:t>
            </a:r>
            <a:r>
              <a:rPr lang="fr-FR" dirty="0" smtClean="0"/>
              <a:t>.</a:t>
            </a:r>
          </a:p>
          <a:p>
            <a:pPr marL="285750" indent="-285750">
              <a:buFont typeface="Arial"/>
              <a:buChar char="•"/>
            </a:pPr>
            <a:r>
              <a:rPr lang="fr-FR" b="1" dirty="0" err="1" smtClean="0">
                <a:solidFill>
                  <a:srgbClr val="3366FF"/>
                </a:solidFill>
              </a:rPr>
              <a:t>Two</a:t>
            </a:r>
            <a:r>
              <a:rPr lang="fr-FR" b="1" dirty="0" smtClean="0">
                <a:solidFill>
                  <a:srgbClr val="3366FF"/>
                </a:solidFill>
              </a:rPr>
              <a:t> </a:t>
            </a:r>
            <a:r>
              <a:rPr lang="fr-FR" b="1" dirty="0" err="1" smtClean="0">
                <a:solidFill>
                  <a:srgbClr val="3366FF"/>
                </a:solidFill>
              </a:rPr>
              <a:t>other</a:t>
            </a:r>
            <a:r>
              <a:rPr lang="fr-FR" b="1" dirty="0" smtClean="0">
                <a:solidFill>
                  <a:srgbClr val="3366FF"/>
                </a:solidFill>
              </a:rPr>
              <a:t> </a:t>
            </a:r>
            <a:r>
              <a:rPr lang="fr-FR" b="1" dirty="0" err="1" smtClean="0">
                <a:solidFill>
                  <a:srgbClr val="3366FF"/>
                </a:solidFill>
              </a:rPr>
              <a:t>fees</a:t>
            </a:r>
            <a:r>
              <a:rPr lang="fr-FR" b="1" dirty="0" smtClean="0">
                <a:solidFill>
                  <a:srgbClr val="3366FF"/>
                </a:solidFill>
              </a:rPr>
              <a:t> </a:t>
            </a:r>
            <a:r>
              <a:rPr lang="fr-FR" dirty="0"/>
              <a:t>are </a:t>
            </a:r>
            <a:r>
              <a:rPr lang="fr-FR" dirty="0" err="1"/>
              <a:t>provided</a:t>
            </a:r>
            <a:r>
              <a:rPr lang="fr-FR" dirty="0"/>
              <a:t> for </a:t>
            </a:r>
            <a:r>
              <a:rPr lang="fr-FR" dirty="0" err="1"/>
              <a:t>under</a:t>
            </a:r>
            <a:r>
              <a:rPr lang="fr-FR" dirty="0"/>
              <a:t> a </a:t>
            </a:r>
            <a:r>
              <a:rPr lang="fr-FR" dirty="0" err="1"/>
              <a:t>Waste</a:t>
            </a:r>
            <a:r>
              <a:rPr lang="fr-FR" dirty="0"/>
              <a:t> Management and </a:t>
            </a:r>
            <a:r>
              <a:rPr lang="fr-FR" dirty="0" err="1"/>
              <a:t>Disposal</a:t>
            </a:r>
            <a:r>
              <a:rPr lang="fr-FR" dirty="0"/>
              <a:t> </a:t>
            </a:r>
            <a:r>
              <a:rPr lang="fr-FR" dirty="0" err="1"/>
              <a:t>Act</a:t>
            </a:r>
            <a:r>
              <a:rPr lang="fr-FR" dirty="0"/>
              <a:t>:</a:t>
            </a:r>
          </a:p>
          <a:p>
            <a:pPr lvl="0"/>
            <a:r>
              <a:rPr lang="fr-FR" dirty="0"/>
              <a:t>- A </a:t>
            </a:r>
            <a:r>
              <a:rPr lang="fr-FR" dirty="0" err="1"/>
              <a:t>fee</a:t>
            </a:r>
            <a:r>
              <a:rPr lang="fr-FR" dirty="0"/>
              <a:t> </a:t>
            </a:r>
            <a:r>
              <a:rPr lang="fr-FR" dirty="0" err="1"/>
              <a:t>is</a:t>
            </a:r>
            <a:r>
              <a:rPr lang="fr-FR" dirty="0"/>
              <a:t> </a:t>
            </a:r>
            <a:r>
              <a:rPr lang="fr-FR" dirty="0" err="1"/>
              <a:t>levied</a:t>
            </a:r>
            <a:r>
              <a:rPr lang="fr-FR" dirty="0"/>
              <a:t> (rate set </a:t>
            </a:r>
            <a:r>
              <a:rPr lang="fr-FR" dirty="0" err="1"/>
              <a:t>at</a:t>
            </a:r>
            <a:r>
              <a:rPr lang="fr-FR" dirty="0"/>
              <a:t> the municipal </a:t>
            </a:r>
            <a:r>
              <a:rPr lang="fr-FR" dirty="0" err="1"/>
              <a:t>level</a:t>
            </a:r>
            <a:r>
              <a:rPr lang="fr-FR" dirty="0"/>
              <a:t>) for services </a:t>
            </a:r>
            <a:r>
              <a:rPr lang="fr-FR" dirty="0" err="1"/>
              <a:t>rendered</a:t>
            </a:r>
            <a:r>
              <a:rPr lang="fr-FR" dirty="0"/>
              <a:t> by the public service of </a:t>
            </a:r>
            <a:r>
              <a:rPr lang="fr-FR" dirty="0" err="1"/>
              <a:t>household</a:t>
            </a:r>
            <a:r>
              <a:rPr lang="fr-FR" dirty="0"/>
              <a:t> </a:t>
            </a:r>
            <a:r>
              <a:rPr lang="fr-FR" dirty="0" err="1"/>
              <a:t>waste</a:t>
            </a:r>
            <a:r>
              <a:rPr lang="fr-FR" dirty="0"/>
              <a:t>.</a:t>
            </a:r>
          </a:p>
          <a:p>
            <a:pPr marL="285750" lvl="0" indent="-285750">
              <a:buFontTx/>
              <a:buChar char="-"/>
            </a:pPr>
            <a:r>
              <a:rPr lang="fr-FR" dirty="0" smtClean="0"/>
              <a:t>Municipal </a:t>
            </a:r>
            <a:r>
              <a:rPr lang="fr-FR" dirty="0"/>
              <a:t>services </a:t>
            </a:r>
            <a:r>
              <a:rPr lang="fr-FR" dirty="0" err="1"/>
              <a:t>responsible</a:t>
            </a:r>
            <a:r>
              <a:rPr lang="fr-FR" dirty="0"/>
              <a:t> for the management of </a:t>
            </a:r>
            <a:r>
              <a:rPr lang="fr-FR" dirty="0" err="1"/>
              <a:t>household</a:t>
            </a:r>
            <a:r>
              <a:rPr lang="fr-FR" dirty="0"/>
              <a:t> </a:t>
            </a:r>
            <a:r>
              <a:rPr lang="fr-FR" dirty="0" err="1"/>
              <a:t>waste</a:t>
            </a:r>
            <a:r>
              <a:rPr lang="fr-FR" dirty="0"/>
              <a:t> </a:t>
            </a:r>
            <a:r>
              <a:rPr lang="fr-FR" dirty="0" err="1"/>
              <a:t>receive</a:t>
            </a:r>
            <a:r>
              <a:rPr lang="fr-FR" dirty="0"/>
              <a:t> a </a:t>
            </a:r>
            <a:r>
              <a:rPr lang="fr-FR" dirty="0" err="1"/>
              <a:t>fee</a:t>
            </a:r>
            <a:r>
              <a:rPr lang="fr-FR" dirty="0"/>
              <a:t> if </a:t>
            </a:r>
            <a:r>
              <a:rPr lang="fr-FR" dirty="0" err="1"/>
              <a:t>they</a:t>
            </a:r>
            <a:r>
              <a:rPr lang="fr-FR" dirty="0"/>
              <a:t> </a:t>
            </a:r>
            <a:r>
              <a:rPr lang="fr-FR" dirty="0" err="1"/>
              <a:t>receive</a:t>
            </a:r>
            <a:r>
              <a:rPr lang="fr-FR" dirty="0"/>
              <a:t> and manage </a:t>
            </a:r>
            <a:r>
              <a:rPr lang="fr-FR" dirty="0" err="1"/>
              <a:t>inert</a:t>
            </a:r>
            <a:r>
              <a:rPr lang="fr-FR" dirty="0"/>
              <a:t> </a:t>
            </a:r>
            <a:r>
              <a:rPr lang="fr-FR" dirty="0" err="1"/>
              <a:t>waste</a:t>
            </a:r>
            <a:r>
              <a:rPr lang="fr-FR" dirty="0"/>
              <a:t>, agricultural </a:t>
            </a:r>
            <a:r>
              <a:rPr lang="fr-FR" dirty="0" err="1"/>
              <a:t>waste</a:t>
            </a:r>
            <a:r>
              <a:rPr lang="fr-FR" dirty="0"/>
              <a:t>, non-</a:t>
            </a:r>
            <a:r>
              <a:rPr lang="fr-FR" dirty="0" err="1"/>
              <a:t>hazardous</a:t>
            </a:r>
            <a:r>
              <a:rPr lang="fr-FR" dirty="0"/>
              <a:t> </a:t>
            </a:r>
            <a:r>
              <a:rPr lang="fr-FR" dirty="0" err="1" smtClean="0"/>
              <a:t>ind</a:t>
            </a:r>
            <a:r>
              <a:rPr lang="fr-FR" dirty="0" smtClean="0"/>
              <a:t>. </a:t>
            </a:r>
            <a:r>
              <a:rPr lang="fr-FR" dirty="0" err="1" smtClean="0"/>
              <a:t>waste</a:t>
            </a:r>
            <a:r>
              <a:rPr lang="fr-FR" dirty="0"/>
              <a:t>.</a:t>
            </a:r>
          </a:p>
          <a:p>
            <a:pPr marL="285750" lvl="0" indent="-285750">
              <a:buFont typeface="Arial"/>
              <a:buChar char="•"/>
            </a:pPr>
            <a:r>
              <a:rPr lang="fr-FR" b="1" dirty="0" smtClean="0">
                <a:solidFill>
                  <a:srgbClr val="3366FF"/>
                </a:solidFill>
              </a:rPr>
              <a:t>An </a:t>
            </a:r>
            <a:r>
              <a:rPr lang="fr-FR" b="1" dirty="0" err="1">
                <a:solidFill>
                  <a:srgbClr val="3366FF"/>
                </a:solidFill>
              </a:rPr>
              <a:t>eco-tax</a:t>
            </a:r>
            <a:r>
              <a:rPr lang="fr-FR" b="1" dirty="0">
                <a:solidFill>
                  <a:srgbClr val="3366FF"/>
                </a:solidFill>
              </a:rPr>
              <a:t> on plastic </a:t>
            </a:r>
            <a:r>
              <a:rPr lang="fr-FR" dirty="0"/>
              <a:t>(</a:t>
            </a:r>
            <a:r>
              <a:rPr lang="fr-FR" dirty="0" err="1"/>
              <a:t>extended</a:t>
            </a:r>
            <a:r>
              <a:rPr lang="fr-FR" dirty="0"/>
              <a:t> to packaging) has been put in place. This </a:t>
            </a:r>
            <a:r>
              <a:rPr lang="fr-FR" dirty="0" smtClean="0"/>
              <a:t>1.5% </a:t>
            </a:r>
            <a:r>
              <a:rPr lang="fr-FR" dirty="0" err="1" smtClean="0"/>
              <a:t>ecotax</a:t>
            </a:r>
            <a:r>
              <a:rPr lang="fr-FR" dirty="0" smtClean="0"/>
              <a:t> </a:t>
            </a:r>
            <a:r>
              <a:rPr lang="fr-FR" dirty="0" err="1"/>
              <a:t>applies</a:t>
            </a:r>
            <a:r>
              <a:rPr lang="fr-FR" dirty="0"/>
              <a:t> to the sale</a:t>
            </a:r>
            <a:r>
              <a:rPr lang="fr-FR" dirty="0" smtClean="0"/>
              <a:t>, import </a:t>
            </a:r>
            <a:r>
              <a:rPr lang="fr-FR" dirty="0"/>
              <a:t>of </a:t>
            </a:r>
            <a:r>
              <a:rPr lang="fr-FR" dirty="0" smtClean="0"/>
              <a:t>plastics</a:t>
            </a:r>
            <a:r>
              <a:rPr lang="fr-FR" dirty="0"/>
              <a:t>, the </a:t>
            </a:r>
            <a:r>
              <a:rPr lang="fr-FR" dirty="0" err="1"/>
              <a:t>proceeds</a:t>
            </a:r>
            <a:r>
              <a:rPr lang="fr-FR" dirty="0"/>
              <a:t> of </a:t>
            </a:r>
            <a:r>
              <a:rPr lang="fr-FR" dirty="0" err="1"/>
              <a:t>which</a:t>
            </a:r>
            <a:r>
              <a:rPr lang="fr-FR" dirty="0"/>
              <a:t> must </a:t>
            </a:r>
            <a:r>
              <a:rPr lang="fr-FR" dirty="0" err="1"/>
              <a:t>be</a:t>
            </a:r>
            <a:r>
              <a:rPr lang="fr-FR" dirty="0"/>
              <a:t> </a:t>
            </a:r>
            <a:r>
              <a:rPr lang="fr-FR" dirty="0" err="1"/>
              <a:t>allocated</a:t>
            </a:r>
            <a:r>
              <a:rPr lang="fr-FR" dirty="0"/>
              <a:t> to the National </a:t>
            </a:r>
            <a:r>
              <a:rPr lang="fr-FR" dirty="0" err="1"/>
              <a:t>Environment</a:t>
            </a:r>
            <a:r>
              <a:rPr lang="fr-FR" dirty="0"/>
              <a:t> </a:t>
            </a:r>
            <a:r>
              <a:rPr lang="fr-FR" dirty="0" err="1"/>
              <a:t>Fund</a:t>
            </a:r>
            <a:r>
              <a:rPr lang="fr-FR" dirty="0"/>
              <a:t> in </a:t>
            </a:r>
            <a:r>
              <a:rPr lang="fr-FR" dirty="0" err="1"/>
              <a:t>order</a:t>
            </a:r>
            <a:r>
              <a:rPr lang="fr-FR" dirty="0"/>
              <a:t> to </a:t>
            </a:r>
            <a:r>
              <a:rPr lang="fr-FR" dirty="0" err="1"/>
              <a:t>develop</a:t>
            </a:r>
            <a:r>
              <a:rPr lang="fr-FR" dirty="0"/>
              <a:t> the plastic </a:t>
            </a:r>
            <a:r>
              <a:rPr lang="fr-FR" dirty="0" err="1"/>
              <a:t>recycling</a:t>
            </a:r>
            <a:r>
              <a:rPr lang="fr-FR" dirty="0"/>
              <a:t> </a:t>
            </a:r>
            <a:r>
              <a:rPr lang="fr-FR" dirty="0" err="1" smtClean="0"/>
              <a:t>sector</a:t>
            </a:r>
            <a:r>
              <a:rPr lang="fr-FR" dirty="0" smtClean="0"/>
              <a:t>.</a:t>
            </a:r>
            <a:endParaRPr lang="fr-FR" dirty="0"/>
          </a:p>
        </p:txBody>
      </p:sp>
    </p:spTree>
    <p:extLst>
      <p:ext uri="{BB962C8B-B14F-4D97-AF65-F5344CB8AC3E}">
        <p14:creationId xmlns:p14="http://schemas.microsoft.com/office/powerpoint/2010/main" val="3022242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err="1" smtClean="0"/>
              <a:t>SMCs</a:t>
            </a:r>
            <a:r>
              <a:rPr lang="fr-FR" dirty="0" smtClean="0"/>
              <a:t> : State </a:t>
            </a:r>
            <a:r>
              <a:rPr lang="fr-FR" dirty="0"/>
              <a:t>of </a:t>
            </a:r>
            <a:r>
              <a:rPr lang="fr-FR" dirty="0" err="1"/>
              <a:t>play</a:t>
            </a:r>
            <a:r>
              <a:rPr lang="fr-FR" dirty="0"/>
              <a:t> </a:t>
            </a:r>
            <a:r>
              <a:rPr lang="fr-FR" dirty="0" smtClean="0"/>
              <a:t>(</a:t>
            </a:r>
            <a:r>
              <a:rPr lang="fr-FR" dirty="0" err="1" smtClean="0"/>
              <a:t>Tourism</a:t>
            </a:r>
            <a:r>
              <a:rPr lang="fr-FR" dirty="0" smtClean="0"/>
              <a:t> and Transport)</a:t>
            </a:r>
            <a:endParaRPr lang="fr-FR" dirty="0"/>
          </a:p>
        </p:txBody>
      </p:sp>
      <p:sp>
        <p:nvSpPr>
          <p:cNvPr id="2" name="ZoneTexte 1"/>
          <p:cNvSpPr txBox="1"/>
          <p:nvPr/>
        </p:nvSpPr>
        <p:spPr>
          <a:xfrm>
            <a:off x="495300" y="1346200"/>
            <a:ext cx="8648700" cy="369332"/>
          </a:xfrm>
          <a:prstGeom prst="rect">
            <a:avLst/>
          </a:prstGeom>
          <a:noFill/>
        </p:spPr>
        <p:txBody>
          <a:bodyPr wrap="square" rtlCol="0">
            <a:spAutoFit/>
          </a:bodyPr>
          <a:lstStyle/>
          <a:p>
            <a:r>
              <a:rPr lang="fr-FR" b="1" dirty="0" err="1" smtClean="0">
                <a:solidFill>
                  <a:srgbClr val="000090"/>
                </a:solidFill>
              </a:rPr>
              <a:t>Using</a:t>
            </a:r>
            <a:r>
              <a:rPr lang="fr-FR" b="1" dirty="0" smtClean="0">
                <a:solidFill>
                  <a:srgbClr val="000090"/>
                </a:solidFill>
              </a:rPr>
              <a:t> </a:t>
            </a:r>
            <a:r>
              <a:rPr lang="fr-FR" b="1" dirty="0" err="1" smtClean="0">
                <a:solidFill>
                  <a:srgbClr val="000090"/>
                </a:solidFill>
              </a:rPr>
              <a:t>Markets</a:t>
            </a:r>
            <a:r>
              <a:rPr lang="fr-FR" b="1" dirty="0" smtClean="0">
                <a:solidFill>
                  <a:srgbClr val="000090"/>
                </a:solidFill>
              </a:rPr>
              <a:t> : </a:t>
            </a:r>
            <a:r>
              <a:rPr lang="fr-FR" b="1" dirty="0" err="1" smtClean="0">
                <a:solidFill>
                  <a:srgbClr val="000090"/>
                </a:solidFill>
              </a:rPr>
              <a:t>Tunisia’s</a:t>
            </a:r>
            <a:r>
              <a:rPr lang="fr-FR" b="1" dirty="0">
                <a:solidFill>
                  <a:srgbClr val="000090"/>
                </a:solidFill>
              </a:rPr>
              <a:t> </a:t>
            </a:r>
            <a:r>
              <a:rPr lang="fr-FR" b="1" dirty="0" err="1">
                <a:solidFill>
                  <a:srgbClr val="000090"/>
                </a:solidFill>
              </a:rPr>
              <a:t>tax</a:t>
            </a:r>
            <a:r>
              <a:rPr lang="fr-FR" b="1" dirty="0">
                <a:solidFill>
                  <a:srgbClr val="000090"/>
                </a:solidFill>
              </a:rPr>
              <a:t> on the </a:t>
            </a:r>
            <a:r>
              <a:rPr lang="fr-FR" b="1" dirty="0" err="1">
                <a:solidFill>
                  <a:srgbClr val="000090"/>
                </a:solidFill>
              </a:rPr>
              <a:t>re</a:t>
            </a:r>
            <a:r>
              <a:rPr lang="fr-FR" b="1" dirty="0">
                <a:solidFill>
                  <a:srgbClr val="000090"/>
                </a:solidFill>
              </a:rPr>
              <a:t>-registration of </a:t>
            </a:r>
            <a:r>
              <a:rPr lang="fr-FR" b="1" dirty="0" err="1">
                <a:solidFill>
                  <a:srgbClr val="000090"/>
                </a:solidFill>
              </a:rPr>
              <a:t>used</a:t>
            </a:r>
            <a:r>
              <a:rPr lang="fr-FR" b="1" dirty="0">
                <a:solidFill>
                  <a:srgbClr val="000090"/>
                </a:solidFill>
              </a:rPr>
              <a:t> cars (</a:t>
            </a:r>
            <a:r>
              <a:rPr lang="fr-FR" b="1" dirty="0" smtClean="0">
                <a:solidFill>
                  <a:srgbClr val="000090"/>
                </a:solidFill>
              </a:rPr>
              <a:t>T4)</a:t>
            </a:r>
            <a:endParaRPr lang="fr-FR" b="1" dirty="0">
              <a:solidFill>
                <a:srgbClr val="000090"/>
              </a:solidFill>
            </a:endParaRPr>
          </a:p>
        </p:txBody>
      </p:sp>
      <p:sp>
        <p:nvSpPr>
          <p:cNvPr id="7" name="Rectangle 6"/>
          <p:cNvSpPr/>
          <p:nvPr/>
        </p:nvSpPr>
        <p:spPr>
          <a:xfrm>
            <a:off x="114300" y="1793776"/>
            <a:ext cx="9029700" cy="369332"/>
          </a:xfrm>
          <a:prstGeom prst="rect">
            <a:avLst/>
          </a:prstGeom>
          <a:solidFill>
            <a:srgbClr val="FFFFFF"/>
          </a:solidFill>
        </p:spPr>
        <p:txBody>
          <a:bodyPr wrap="square">
            <a:spAutoFit/>
          </a:bodyPr>
          <a:lstStyle/>
          <a:p>
            <a:pPr marL="285750" indent="-285750">
              <a:buFont typeface="Arial"/>
              <a:buChar char="•"/>
            </a:pPr>
            <a:endParaRPr lang="fr-FR" dirty="0"/>
          </a:p>
        </p:txBody>
      </p:sp>
      <p:sp>
        <p:nvSpPr>
          <p:cNvPr id="3" name="Rectangle 2"/>
          <p:cNvSpPr/>
          <p:nvPr/>
        </p:nvSpPr>
        <p:spPr>
          <a:xfrm>
            <a:off x="266700" y="1729939"/>
            <a:ext cx="8724900" cy="1200329"/>
          </a:xfrm>
          <a:prstGeom prst="rect">
            <a:avLst/>
          </a:prstGeom>
        </p:spPr>
        <p:txBody>
          <a:bodyPr wrap="square">
            <a:spAutoFit/>
          </a:bodyPr>
          <a:lstStyle/>
          <a:p>
            <a:pPr marL="285750" indent="-285750">
              <a:buFont typeface="Arial"/>
              <a:buChar char="•"/>
            </a:pPr>
            <a:r>
              <a:rPr lang="fr-FR" dirty="0" smtClean="0"/>
              <a:t>50 </a:t>
            </a:r>
            <a:r>
              <a:rPr lang="fr-FR" dirty="0"/>
              <a:t>DNT for cars </a:t>
            </a:r>
            <a:r>
              <a:rPr lang="fr-FR" dirty="0" err="1"/>
              <a:t>sold</a:t>
            </a:r>
            <a:r>
              <a:rPr lang="fr-FR" dirty="0"/>
              <a:t> 4 </a:t>
            </a:r>
            <a:r>
              <a:rPr lang="fr-FR" dirty="0" err="1"/>
              <a:t>years</a:t>
            </a:r>
            <a:r>
              <a:rPr lang="fr-FR" dirty="0"/>
              <a:t> </a:t>
            </a:r>
            <a:r>
              <a:rPr lang="fr-FR" dirty="0" err="1"/>
              <a:t>after</a:t>
            </a:r>
            <a:r>
              <a:rPr lang="fr-FR" dirty="0"/>
              <a:t> the date of first entry </a:t>
            </a:r>
            <a:r>
              <a:rPr lang="fr-FR" dirty="0" err="1"/>
              <a:t>into</a:t>
            </a:r>
            <a:r>
              <a:rPr lang="fr-FR" dirty="0"/>
              <a:t> service, 100 DNT for cars </a:t>
            </a:r>
            <a:r>
              <a:rPr lang="fr-FR" dirty="0" err="1"/>
              <a:t>sold</a:t>
            </a:r>
            <a:r>
              <a:rPr lang="fr-FR" dirty="0"/>
              <a:t> </a:t>
            </a:r>
            <a:r>
              <a:rPr lang="fr-FR" dirty="0" err="1"/>
              <a:t>after</a:t>
            </a:r>
            <a:r>
              <a:rPr lang="fr-FR" dirty="0"/>
              <a:t> 10 </a:t>
            </a:r>
            <a:r>
              <a:rPr lang="fr-FR" dirty="0" err="1"/>
              <a:t>years</a:t>
            </a:r>
            <a:r>
              <a:rPr lang="fr-FR" dirty="0"/>
              <a:t>; </a:t>
            </a:r>
            <a:r>
              <a:rPr lang="fr-FR" dirty="0" err="1"/>
              <a:t>increase</a:t>
            </a:r>
            <a:r>
              <a:rPr lang="fr-FR" dirty="0"/>
              <a:t> of 50 TSD for cars </a:t>
            </a:r>
            <a:r>
              <a:rPr lang="fr-FR" dirty="0" err="1"/>
              <a:t>with</a:t>
            </a:r>
            <a:r>
              <a:rPr lang="fr-FR" dirty="0"/>
              <a:t> a power </a:t>
            </a:r>
            <a:r>
              <a:rPr lang="fr-FR" dirty="0" err="1"/>
              <a:t>between</a:t>
            </a:r>
            <a:r>
              <a:rPr lang="fr-FR" dirty="0"/>
              <a:t> 6 and 9 </a:t>
            </a:r>
            <a:r>
              <a:rPr lang="fr-FR" dirty="0" err="1"/>
              <a:t>tax</a:t>
            </a:r>
            <a:r>
              <a:rPr lang="fr-FR" dirty="0"/>
              <a:t> </a:t>
            </a:r>
            <a:r>
              <a:rPr lang="fr-FR" dirty="0" err="1"/>
              <a:t>horses</a:t>
            </a:r>
            <a:r>
              <a:rPr lang="fr-FR" dirty="0"/>
              <a:t> and 100 DNT for cars </a:t>
            </a:r>
            <a:r>
              <a:rPr lang="fr-FR" dirty="0" err="1"/>
              <a:t>with</a:t>
            </a:r>
            <a:r>
              <a:rPr lang="fr-FR" dirty="0"/>
              <a:t> a power of more </a:t>
            </a:r>
            <a:r>
              <a:rPr lang="fr-FR" dirty="0" err="1"/>
              <a:t>than</a:t>
            </a:r>
            <a:r>
              <a:rPr lang="fr-FR" dirty="0"/>
              <a:t> 9 </a:t>
            </a:r>
            <a:r>
              <a:rPr lang="fr-FR" dirty="0" err="1"/>
              <a:t>tax</a:t>
            </a:r>
            <a:r>
              <a:rPr lang="fr-FR" dirty="0"/>
              <a:t> </a:t>
            </a:r>
            <a:r>
              <a:rPr lang="fr-FR" dirty="0" err="1"/>
              <a:t>horses</a:t>
            </a:r>
            <a:r>
              <a:rPr lang="fr-FR" dirty="0"/>
              <a:t>. This </a:t>
            </a:r>
            <a:r>
              <a:rPr lang="fr-FR" dirty="0" err="1"/>
              <a:t>tax</a:t>
            </a:r>
            <a:r>
              <a:rPr lang="fr-FR" dirty="0"/>
              <a:t> </a:t>
            </a:r>
            <a:r>
              <a:rPr lang="fr-FR" dirty="0" err="1"/>
              <a:t>is</a:t>
            </a:r>
            <a:r>
              <a:rPr lang="fr-FR" dirty="0"/>
              <a:t> </a:t>
            </a:r>
            <a:r>
              <a:rPr lang="fr-FR" dirty="0" err="1"/>
              <a:t>collected</a:t>
            </a:r>
            <a:r>
              <a:rPr lang="fr-FR" dirty="0"/>
              <a:t> by the </a:t>
            </a:r>
            <a:r>
              <a:rPr lang="fr-FR" dirty="0" err="1"/>
              <a:t>Technical</a:t>
            </a:r>
            <a:r>
              <a:rPr lang="fr-FR" dirty="0"/>
              <a:t> Agency for Land Transport.</a:t>
            </a:r>
          </a:p>
        </p:txBody>
      </p:sp>
      <p:sp>
        <p:nvSpPr>
          <p:cNvPr id="5" name="Rectangle 4"/>
          <p:cNvSpPr/>
          <p:nvPr/>
        </p:nvSpPr>
        <p:spPr>
          <a:xfrm>
            <a:off x="292100" y="3339743"/>
            <a:ext cx="8839200" cy="1754327"/>
          </a:xfrm>
          <a:prstGeom prst="rect">
            <a:avLst/>
          </a:prstGeom>
        </p:spPr>
        <p:txBody>
          <a:bodyPr wrap="square">
            <a:spAutoFit/>
          </a:bodyPr>
          <a:lstStyle/>
          <a:p>
            <a:r>
              <a:rPr lang="fr-FR" dirty="0" smtClean="0"/>
              <a:t>• It </a:t>
            </a:r>
            <a:r>
              <a:rPr lang="fr-FR" dirty="0" err="1" smtClean="0"/>
              <a:t>is</a:t>
            </a:r>
            <a:r>
              <a:rPr lang="fr-FR" dirty="0" smtClean="0"/>
              <a:t> a </a:t>
            </a:r>
            <a:r>
              <a:rPr lang="fr-FR" dirty="0" err="1" smtClean="0"/>
              <a:t>mechanism</a:t>
            </a:r>
            <a:r>
              <a:rPr lang="fr-FR" dirty="0" smtClean="0"/>
              <a:t> for </a:t>
            </a:r>
            <a:r>
              <a:rPr lang="fr-FR" dirty="0" err="1" smtClean="0"/>
              <a:t>SMEs</a:t>
            </a:r>
            <a:r>
              <a:rPr lang="fr-FR" dirty="0" smtClean="0"/>
              <a:t> in the </a:t>
            </a:r>
            <a:r>
              <a:rPr lang="fr-FR" dirty="0" err="1" smtClean="0"/>
              <a:t>sector</a:t>
            </a:r>
            <a:r>
              <a:rPr lang="fr-FR" dirty="0" smtClean="0"/>
              <a:t> (</a:t>
            </a:r>
            <a:r>
              <a:rPr lang="fr-FR" dirty="0" err="1" smtClean="0"/>
              <a:t>tourist</a:t>
            </a:r>
            <a:r>
              <a:rPr lang="fr-FR" dirty="0" smtClean="0"/>
              <a:t> accommodation, </a:t>
            </a:r>
            <a:r>
              <a:rPr lang="fr-FR" dirty="0" err="1" smtClean="0"/>
              <a:t>travel</a:t>
            </a:r>
            <a:r>
              <a:rPr lang="fr-FR" dirty="0" smtClean="0"/>
              <a:t> </a:t>
            </a:r>
            <a:r>
              <a:rPr lang="fr-FR" dirty="0" err="1" smtClean="0"/>
              <a:t>agencies</a:t>
            </a:r>
            <a:r>
              <a:rPr lang="fr-FR" dirty="0" smtClean="0"/>
              <a:t>, </a:t>
            </a:r>
            <a:r>
              <a:rPr lang="fr-FR" dirty="0" err="1" smtClean="0"/>
              <a:t>passenger</a:t>
            </a:r>
            <a:r>
              <a:rPr lang="fr-FR" dirty="0" smtClean="0"/>
              <a:t> transport) </a:t>
            </a:r>
            <a:r>
              <a:rPr lang="fr-FR" dirty="0" err="1" smtClean="0"/>
              <a:t>that</a:t>
            </a:r>
            <a:r>
              <a:rPr lang="fr-FR" dirty="0" smtClean="0"/>
              <a:t> serves as support (in </a:t>
            </a:r>
            <a:r>
              <a:rPr lang="fr-FR" dirty="0" err="1" smtClean="0"/>
              <a:t>terms</a:t>
            </a:r>
            <a:r>
              <a:rPr lang="fr-FR" dirty="0" smtClean="0"/>
              <a:t> of subsidies and </a:t>
            </a:r>
            <a:r>
              <a:rPr lang="fr-FR" dirty="0" err="1" smtClean="0"/>
              <a:t>technical</a:t>
            </a:r>
            <a:r>
              <a:rPr lang="fr-FR" dirty="0" smtClean="0"/>
              <a:t> support) for </a:t>
            </a:r>
            <a:r>
              <a:rPr lang="fr-FR" dirty="0" err="1" smtClean="0"/>
              <a:t>companies</a:t>
            </a:r>
            <a:r>
              <a:rPr lang="fr-FR" dirty="0" smtClean="0"/>
              <a:t> in </a:t>
            </a:r>
            <a:r>
              <a:rPr lang="fr-FR" dirty="0" err="1" smtClean="0"/>
              <a:t>their</a:t>
            </a:r>
            <a:r>
              <a:rPr lang="fr-FR" dirty="0" smtClean="0"/>
              <a:t> certification / </a:t>
            </a:r>
            <a:r>
              <a:rPr lang="fr-FR" dirty="0" err="1" smtClean="0"/>
              <a:t>labeling</a:t>
            </a:r>
            <a:r>
              <a:rPr lang="fr-FR" dirty="0" smtClean="0"/>
              <a:t> in </a:t>
            </a:r>
            <a:r>
              <a:rPr lang="fr-FR" dirty="0" err="1" smtClean="0"/>
              <a:t>sustainable</a:t>
            </a:r>
            <a:r>
              <a:rPr lang="fr-FR" dirty="0" smtClean="0"/>
              <a:t> </a:t>
            </a:r>
            <a:r>
              <a:rPr lang="fr-FR" dirty="0" err="1" smtClean="0"/>
              <a:t>development</a:t>
            </a:r>
            <a:r>
              <a:rPr lang="fr-FR" dirty="0" smtClean="0"/>
              <a:t>, the performance of </a:t>
            </a:r>
            <a:r>
              <a:rPr lang="fr-FR" dirty="0" err="1" smtClean="0"/>
              <a:t>energy</a:t>
            </a:r>
            <a:r>
              <a:rPr lang="fr-FR" dirty="0" smtClean="0"/>
              <a:t> audits or the establishment of an </a:t>
            </a:r>
            <a:r>
              <a:rPr lang="fr-FR" dirty="0" err="1" smtClean="0"/>
              <a:t>environmental</a:t>
            </a:r>
            <a:r>
              <a:rPr lang="fr-FR" dirty="0" smtClean="0"/>
              <a:t> management system. The </a:t>
            </a:r>
            <a:r>
              <a:rPr lang="fr-FR" dirty="0" err="1" smtClean="0"/>
              <a:t>financial</a:t>
            </a:r>
            <a:r>
              <a:rPr lang="fr-FR" dirty="0" smtClean="0"/>
              <a:t> contribution of the </a:t>
            </a:r>
            <a:r>
              <a:rPr lang="fr-FR" dirty="0" err="1" smtClean="0"/>
              <a:t>scheme</a:t>
            </a:r>
            <a:r>
              <a:rPr lang="fr-FR" dirty="0" smtClean="0"/>
              <a:t> </a:t>
            </a:r>
            <a:r>
              <a:rPr lang="fr-FR" dirty="0" err="1" smtClean="0"/>
              <a:t>is</a:t>
            </a:r>
            <a:r>
              <a:rPr lang="fr-FR" dirty="0" smtClean="0"/>
              <a:t> </a:t>
            </a:r>
            <a:r>
              <a:rPr lang="fr-FR" dirty="0" err="1" smtClean="0"/>
              <a:t>capped</a:t>
            </a:r>
            <a:r>
              <a:rPr lang="fr-FR" dirty="0" smtClean="0"/>
              <a:t> </a:t>
            </a:r>
            <a:r>
              <a:rPr lang="fr-FR" dirty="0" err="1" smtClean="0"/>
              <a:t>at</a:t>
            </a:r>
            <a:r>
              <a:rPr lang="fr-FR" dirty="0" smtClean="0"/>
              <a:t> 1 MDH per </a:t>
            </a:r>
            <a:r>
              <a:rPr lang="fr-FR" dirty="0" err="1" smtClean="0"/>
              <a:t>company</a:t>
            </a:r>
            <a:r>
              <a:rPr lang="fr-FR" dirty="0" smtClean="0"/>
              <a:t>, in the </a:t>
            </a:r>
            <a:r>
              <a:rPr lang="fr-FR" dirty="0" err="1" smtClean="0"/>
              <a:t>form</a:t>
            </a:r>
            <a:r>
              <a:rPr lang="fr-FR" dirty="0" smtClean="0"/>
              <a:t> of subsidies </a:t>
            </a:r>
            <a:r>
              <a:rPr lang="fr-FR" dirty="0" err="1" smtClean="0"/>
              <a:t>ranging</a:t>
            </a:r>
            <a:r>
              <a:rPr lang="fr-FR" dirty="0" smtClean="0"/>
              <a:t> </a:t>
            </a:r>
            <a:r>
              <a:rPr lang="fr-FR" dirty="0" err="1" smtClean="0"/>
              <a:t>from</a:t>
            </a:r>
            <a:r>
              <a:rPr lang="fr-FR" dirty="0" smtClean="0"/>
              <a:t> 60% to 80% of the </a:t>
            </a:r>
            <a:r>
              <a:rPr lang="fr-FR" dirty="0" err="1" smtClean="0"/>
              <a:t>cost</a:t>
            </a:r>
            <a:r>
              <a:rPr lang="fr-FR" dirty="0" smtClean="0"/>
              <a:t> of the </a:t>
            </a:r>
            <a:r>
              <a:rPr lang="fr-FR" dirty="0" err="1" smtClean="0"/>
              <a:t>selected</a:t>
            </a:r>
            <a:r>
              <a:rPr lang="fr-FR" dirty="0" smtClean="0"/>
              <a:t> services.</a:t>
            </a:r>
            <a:endParaRPr lang="fr-FR" dirty="0"/>
          </a:p>
        </p:txBody>
      </p:sp>
      <p:sp>
        <p:nvSpPr>
          <p:cNvPr id="8" name="ZoneTexte 7"/>
          <p:cNvSpPr txBox="1"/>
          <p:nvPr/>
        </p:nvSpPr>
        <p:spPr>
          <a:xfrm>
            <a:off x="520700" y="2971800"/>
            <a:ext cx="8648700" cy="369332"/>
          </a:xfrm>
          <a:prstGeom prst="rect">
            <a:avLst/>
          </a:prstGeom>
          <a:noFill/>
        </p:spPr>
        <p:txBody>
          <a:bodyPr wrap="square" rtlCol="0">
            <a:spAutoFit/>
          </a:bodyPr>
          <a:lstStyle/>
          <a:p>
            <a:r>
              <a:rPr lang="fr-FR" b="1" dirty="0" err="1" smtClean="0">
                <a:solidFill>
                  <a:srgbClr val="000090"/>
                </a:solidFill>
              </a:rPr>
              <a:t>Using</a:t>
            </a:r>
            <a:r>
              <a:rPr lang="fr-FR" b="1" dirty="0" smtClean="0">
                <a:solidFill>
                  <a:srgbClr val="000090"/>
                </a:solidFill>
              </a:rPr>
              <a:t> </a:t>
            </a:r>
            <a:r>
              <a:rPr lang="fr-FR" b="1" dirty="0" err="1" smtClean="0">
                <a:solidFill>
                  <a:srgbClr val="000090"/>
                </a:solidFill>
              </a:rPr>
              <a:t>Markets</a:t>
            </a:r>
            <a:r>
              <a:rPr lang="fr-FR" b="1" dirty="0" smtClean="0">
                <a:solidFill>
                  <a:srgbClr val="000090"/>
                </a:solidFill>
              </a:rPr>
              <a:t> : </a:t>
            </a:r>
            <a:r>
              <a:rPr lang="fr-FR" b="1" dirty="0" err="1" smtClean="0">
                <a:solidFill>
                  <a:srgbClr val="000090"/>
                </a:solidFill>
              </a:rPr>
              <a:t>Morocco’s</a:t>
            </a:r>
            <a:r>
              <a:rPr lang="fr-FR" b="1" dirty="0" smtClean="0">
                <a:solidFill>
                  <a:srgbClr val="000090"/>
                </a:solidFill>
              </a:rPr>
              <a:t> </a:t>
            </a:r>
            <a:r>
              <a:rPr lang="fr-FR" b="1" dirty="0" err="1" smtClean="0">
                <a:solidFill>
                  <a:srgbClr val="000090"/>
                </a:solidFill>
              </a:rPr>
              <a:t>subsidy</a:t>
            </a:r>
            <a:r>
              <a:rPr lang="fr-FR" b="1" dirty="0" smtClean="0">
                <a:solidFill>
                  <a:srgbClr val="000090"/>
                </a:solidFill>
              </a:rPr>
              <a:t> </a:t>
            </a:r>
            <a:r>
              <a:rPr lang="fr-FR" b="1" dirty="0" err="1" smtClean="0">
                <a:solidFill>
                  <a:srgbClr val="000090"/>
                </a:solidFill>
              </a:rPr>
              <a:t>Moussanada</a:t>
            </a:r>
            <a:r>
              <a:rPr lang="fr-FR" b="1" dirty="0" smtClean="0">
                <a:solidFill>
                  <a:srgbClr val="000090"/>
                </a:solidFill>
              </a:rPr>
              <a:t> </a:t>
            </a:r>
            <a:r>
              <a:rPr lang="fr-FR" b="1" dirty="0" err="1" smtClean="0">
                <a:solidFill>
                  <a:srgbClr val="000090"/>
                </a:solidFill>
              </a:rPr>
              <a:t>Siyada</a:t>
            </a:r>
            <a:r>
              <a:rPr lang="fr-FR" b="1" dirty="0" smtClean="0">
                <a:solidFill>
                  <a:srgbClr val="000090"/>
                </a:solidFill>
              </a:rPr>
              <a:t> for </a:t>
            </a:r>
            <a:r>
              <a:rPr lang="fr-FR" b="1" dirty="0" err="1" smtClean="0">
                <a:solidFill>
                  <a:srgbClr val="000090"/>
                </a:solidFill>
              </a:rPr>
              <a:t>eco</a:t>
            </a:r>
            <a:r>
              <a:rPr lang="fr-FR" b="1" dirty="0" smtClean="0">
                <a:solidFill>
                  <a:srgbClr val="000090"/>
                </a:solidFill>
              </a:rPr>
              <a:t>-labelling (T4)</a:t>
            </a:r>
            <a:endParaRPr lang="fr-FR" b="1" dirty="0">
              <a:solidFill>
                <a:srgbClr val="000090"/>
              </a:solidFill>
            </a:endParaRPr>
          </a:p>
        </p:txBody>
      </p:sp>
      <p:sp>
        <p:nvSpPr>
          <p:cNvPr id="6" name="Rectangle 5"/>
          <p:cNvSpPr/>
          <p:nvPr/>
        </p:nvSpPr>
        <p:spPr>
          <a:xfrm>
            <a:off x="101600" y="5363170"/>
            <a:ext cx="9042400" cy="1754327"/>
          </a:xfrm>
          <a:prstGeom prst="rect">
            <a:avLst/>
          </a:prstGeom>
          <a:solidFill>
            <a:srgbClr val="FFFFFF"/>
          </a:solidFill>
        </p:spPr>
        <p:txBody>
          <a:bodyPr wrap="square">
            <a:spAutoFit/>
          </a:bodyPr>
          <a:lstStyle/>
          <a:p>
            <a:r>
              <a:rPr lang="fr-FR" dirty="0" smtClean="0"/>
              <a:t>• It </a:t>
            </a:r>
            <a:r>
              <a:rPr lang="fr-FR" dirty="0" err="1"/>
              <a:t>is</a:t>
            </a:r>
            <a:r>
              <a:rPr lang="fr-FR" dirty="0"/>
              <a:t> </a:t>
            </a:r>
            <a:r>
              <a:rPr lang="fr-FR" dirty="0" err="1"/>
              <a:t>dedicated</a:t>
            </a:r>
            <a:r>
              <a:rPr lang="fr-FR" dirty="0"/>
              <a:t> to the </a:t>
            </a:r>
            <a:r>
              <a:rPr lang="fr-FR" dirty="0" err="1"/>
              <a:t>upgrading</a:t>
            </a:r>
            <a:r>
              <a:rPr lang="fr-FR" dirty="0"/>
              <a:t> of </a:t>
            </a:r>
            <a:r>
              <a:rPr lang="fr-FR" dirty="0" err="1"/>
              <a:t>tourist</a:t>
            </a:r>
            <a:r>
              <a:rPr lang="fr-FR" dirty="0"/>
              <a:t> establishments </a:t>
            </a:r>
            <a:r>
              <a:rPr lang="fr-FR" dirty="0" err="1"/>
              <a:t>through</a:t>
            </a:r>
            <a:r>
              <a:rPr lang="fr-FR" dirty="0"/>
              <a:t> the </a:t>
            </a:r>
            <a:r>
              <a:rPr lang="fr-FR" dirty="0" err="1"/>
              <a:t>financing</a:t>
            </a:r>
            <a:r>
              <a:rPr lang="fr-FR" dirty="0"/>
              <a:t> of </a:t>
            </a:r>
            <a:r>
              <a:rPr lang="fr-FR" dirty="0" err="1" smtClean="0"/>
              <a:t>investments</a:t>
            </a:r>
            <a:r>
              <a:rPr lang="fr-FR" dirty="0" smtClean="0"/>
              <a:t>, </a:t>
            </a:r>
            <a:r>
              <a:rPr lang="fr-FR" dirty="0" err="1" smtClean="0"/>
              <a:t>taking</a:t>
            </a:r>
            <a:r>
              <a:rPr lang="fr-FR" dirty="0" smtClean="0"/>
              <a:t> </a:t>
            </a:r>
            <a:r>
              <a:rPr lang="fr-FR" dirty="0" err="1"/>
              <a:t>into</a:t>
            </a:r>
            <a:r>
              <a:rPr lang="fr-FR" dirty="0"/>
              <a:t> </a:t>
            </a:r>
            <a:r>
              <a:rPr lang="fr-FR" dirty="0" err="1"/>
              <a:t>account</a:t>
            </a:r>
            <a:r>
              <a:rPr lang="fr-FR" dirty="0"/>
              <a:t> </a:t>
            </a:r>
            <a:r>
              <a:rPr lang="fr-FR" dirty="0" err="1"/>
              <a:t>environmental</a:t>
            </a:r>
            <a:r>
              <a:rPr lang="fr-FR" dirty="0"/>
              <a:t> issues. I</a:t>
            </a:r>
            <a:r>
              <a:rPr lang="fr-FR" dirty="0" smtClean="0"/>
              <a:t>t </a:t>
            </a:r>
            <a:r>
              <a:rPr lang="fr-FR" dirty="0" err="1"/>
              <a:t>is</a:t>
            </a:r>
            <a:r>
              <a:rPr lang="fr-FR" dirty="0"/>
              <a:t> a joint </a:t>
            </a:r>
            <a:r>
              <a:rPr lang="fr-FR" dirty="0" err="1"/>
              <a:t>financing</a:t>
            </a:r>
            <a:r>
              <a:rPr lang="fr-FR" dirty="0"/>
              <a:t> </a:t>
            </a:r>
            <a:r>
              <a:rPr lang="fr-FR" dirty="0" err="1"/>
              <a:t>fund</a:t>
            </a:r>
            <a:r>
              <a:rPr lang="fr-FR" dirty="0"/>
              <a:t> </a:t>
            </a:r>
            <a:r>
              <a:rPr lang="fr-FR" dirty="0" err="1"/>
              <a:t>with</a:t>
            </a:r>
            <a:r>
              <a:rPr lang="fr-FR" dirty="0"/>
              <a:t> </a:t>
            </a:r>
            <a:r>
              <a:rPr lang="fr-FR" dirty="0" err="1"/>
              <a:t>banks</a:t>
            </a:r>
            <a:r>
              <a:rPr lang="fr-FR" dirty="0"/>
              <a:t>, </a:t>
            </a:r>
            <a:r>
              <a:rPr lang="fr-FR" dirty="0" err="1"/>
              <a:t>dedicated</a:t>
            </a:r>
            <a:r>
              <a:rPr lang="fr-FR" dirty="0"/>
              <a:t> to </a:t>
            </a:r>
            <a:r>
              <a:rPr lang="fr-FR" dirty="0" err="1"/>
              <a:t>upgrading</a:t>
            </a:r>
            <a:r>
              <a:rPr lang="fr-FR" dirty="0"/>
              <a:t> </a:t>
            </a:r>
            <a:r>
              <a:rPr lang="fr-FR" dirty="0" err="1"/>
              <a:t>classified</a:t>
            </a:r>
            <a:r>
              <a:rPr lang="fr-FR" dirty="0"/>
              <a:t> </a:t>
            </a:r>
            <a:r>
              <a:rPr lang="fr-FR" dirty="0" err="1" smtClean="0"/>
              <a:t>EHTs</a:t>
            </a:r>
            <a:r>
              <a:rPr lang="fr-FR" dirty="0" smtClean="0"/>
              <a:t>. </a:t>
            </a:r>
            <a:r>
              <a:rPr lang="fr-FR" dirty="0" err="1"/>
              <a:t>W</a:t>
            </a:r>
            <a:r>
              <a:rPr lang="fr-FR" dirty="0" err="1" smtClean="0"/>
              <a:t>ith</a:t>
            </a:r>
            <a:r>
              <a:rPr lang="fr-FR" dirty="0" smtClean="0"/>
              <a:t> </a:t>
            </a:r>
            <a:r>
              <a:rPr lang="fr-FR" dirty="0"/>
              <a:t>an </a:t>
            </a:r>
            <a:r>
              <a:rPr lang="fr-FR" dirty="0" err="1"/>
              <a:t>envelope</a:t>
            </a:r>
            <a:r>
              <a:rPr lang="fr-FR" dirty="0"/>
              <a:t> of 500 MDH, </a:t>
            </a:r>
            <a:r>
              <a:rPr lang="fr-FR" dirty="0" err="1"/>
              <a:t>capitalizes</a:t>
            </a:r>
            <a:r>
              <a:rPr lang="fr-FR" dirty="0"/>
              <a:t> on </a:t>
            </a:r>
            <a:r>
              <a:rPr lang="fr-FR" dirty="0" err="1"/>
              <a:t>previous</a:t>
            </a:r>
            <a:r>
              <a:rPr lang="fr-FR" dirty="0"/>
              <a:t> </a:t>
            </a:r>
            <a:r>
              <a:rPr lang="fr-FR" dirty="0" err="1"/>
              <a:t>editions</a:t>
            </a:r>
            <a:r>
              <a:rPr lang="fr-FR" dirty="0"/>
              <a:t> </a:t>
            </a:r>
            <a:r>
              <a:rPr lang="fr-FR" dirty="0" err="1" smtClean="0"/>
              <a:t>through</a:t>
            </a:r>
            <a:r>
              <a:rPr lang="fr-FR" dirty="0" smtClean="0"/>
              <a:t> </a:t>
            </a:r>
            <a:r>
              <a:rPr lang="fr-FR" dirty="0" err="1"/>
              <a:t>reduction</a:t>
            </a:r>
            <a:r>
              <a:rPr lang="fr-FR" dirty="0"/>
              <a:t> of administrative </a:t>
            </a:r>
            <a:r>
              <a:rPr lang="fr-FR" dirty="0" err="1"/>
              <a:t>procedures</a:t>
            </a:r>
            <a:r>
              <a:rPr lang="fr-FR" dirty="0" smtClean="0"/>
              <a:t>, </a:t>
            </a:r>
            <a:r>
              <a:rPr lang="fr-FR" dirty="0" err="1"/>
              <a:t>reduction</a:t>
            </a:r>
            <a:r>
              <a:rPr lang="fr-FR" dirty="0"/>
              <a:t> of the contribution in </a:t>
            </a:r>
            <a:r>
              <a:rPr lang="fr-FR" dirty="0" err="1"/>
              <a:t>own</a:t>
            </a:r>
            <a:r>
              <a:rPr lang="fr-FR" dirty="0"/>
              <a:t> </a:t>
            </a:r>
            <a:r>
              <a:rPr lang="fr-FR" dirty="0" err="1"/>
              <a:t>funds</a:t>
            </a:r>
            <a:r>
              <a:rPr lang="fr-FR" dirty="0" smtClean="0"/>
              <a:t>, </a:t>
            </a:r>
            <a:r>
              <a:rPr lang="fr-FR" dirty="0"/>
              <a:t>extension </a:t>
            </a:r>
            <a:r>
              <a:rPr lang="fr-FR" dirty="0" smtClean="0"/>
              <a:t>of </a:t>
            </a:r>
            <a:r>
              <a:rPr lang="fr-FR" dirty="0" err="1"/>
              <a:t>eligibility</a:t>
            </a:r>
            <a:r>
              <a:rPr lang="fr-FR" dirty="0"/>
              <a:t> </a:t>
            </a:r>
            <a:r>
              <a:rPr lang="fr-FR" dirty="0" smtClean="0"/>
              <a:t>to host-</a:t>
            </a:r>
            <a:r>
              <a:rPr lang="fr-FR" dirty="0" err="1" smtClean="0"/>
              <a:t>houses</a:t>
            </a:r>
            <a:r>
              <a:rPr lang="fr-FR" dirty="0" smtClean="0"/>
              <a:t>.</a:t>
            </a:r>
          </a:p>
          <a:p>
            <a:endParaRPr lang="fr-FR" dirty="0"/>
          </a:p>
        </p:txBody>
      </p:sp>
      <p:sp>
        <p:nvSpPr>
          <p:cNvPr id="9" name="ZoneTexte 8"/>
          <p:cNvSpPr txBox="1"/>
          <p:nvPr/>
        </p:nvSpPr>
        <p:spPr>
          <a:xfrm>
            <a:off x="495300" y="5092700"/>
            <a:ext cx="8648700" cy="369332"/>
          </a:xfrm>
          <a:prstGeom prst="rect">
            <a:avLst/>
          </a:prstGeom>
          <a:noFill/>
        </p:spPr>
        <p:txBody>
          <a:bodyPr wrap="square" rtlCol="0">
            <a:spAutoFit/>
          </a:bodyPr>
          <a:lstStyle/>
          <a:p>
            <a:r>
              <a:rPr lang="fr-FR" b="1" dirty="0" err="1" smtClean="0">
                <a:solidFill>
                  <a:srgbClr val="000090"/>
                </a:solidFill>
              </a:rPr>
              <a:t>Other</a:t>
            </a:r>
            <a:r>
              <a:rPr lang="fr-FR" b="1" dirty="0" smtClean="0">
                <a:solidFill>
                  <a:srgbClr val="000090"/>
                </a:solidFill>
              </a:rPr>
              <a:t>: RENOVOTEL 3 </a:t>
            </a:r>
            <a:r>
              <a:rPr lang="fr-FR" b="1" dirty="0" err="1" smtClean="0">
                <a:solidFill>
                  <a:srgbClr val="000090"/>
                </a:solidFill>
              </a:rPr>
              <a:t>Fund</a:t>
            </a:r>
            <a:r>
              <a:rPr lang="fr-FR" b="1" dirty="0" smtClean="0">
                <a:solidFill>
                  <a:srgbClr val="000090"/>
                </a:solidFill>
              </a:rPr>
              <a:t> (T5)</a:t>
            </a:r>
            <a:endParaRPr lang="fr-FR" b="1" dirty="0">
              <a:solidFill>
                <a:srgbClr val="000090"/>
              </a:solidFill>
            </a:endParaRPr>
          </a:p>
        </p:txBody>
      </p:sp>
    </p:spTree>
    <p:extLst>
      <p:ext uri="{BB962C8B-B14F-4D97-AF65-F5344CB8AC3E}">
        <p14:creationId xmlns:p14="http://schemas.microsoft.com/office/powerpoint/2010/main" val="85750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err="1" smtClean="0"/>
              <a:t>SMCs</a:t>
            </a:r>
            <a:r>
              <a:rPr lang="fr-FR" dirty="0" smtClean="0"/>
              <a:t> : State </a:t>
            </a:r>
            <a:r>
              <a:rPr lang="fr-FR" dirty="0"/>
              <a:t>of </a:t>
            </a:r>
            <a:r>
              <a:rPr lang="fr-FR" dirty="0" err="1"/>
              <a:t>play</a:t>
            </a:r>
            <a:r>
              <a:rPr lang="fr-FR" dirty="0"/>
              <a:t> </a:t>
            </a:r>
            <a:r>
              <a:rPr lang="fr-FR" dirty="0" smtClean="0"/>
              <a:t>(</a:t>
            </a:r>
            <a:r>
              <a:rPr lang="fr-FR" dirty="0" err="1" smtClean="0"/>
              <a:t>Tunisia</a:t>
            </a:r>
            <a:r>
              <a:rPr lang="fr-FR" dirty="0" smtClean="0"/>
              <a:t> Revenues)</a:t>
            </a:r>
            <a:endParaRPr lang="fr-FR" dirty="0"/>
          </a:p>
        </p:txBody>
      </p:sp>
      <p:sp>
        <p:nvSpPr>
          <p:cNvPr id="2" name="ZoneTexte 1"/>
          <p:cNvSpPr txBox="1"/>
          <p:nvPr/>
        </p:nvSpPr>
        <p:spPr>
          <a:xfrm>
            <a:off x="495300" y="1663700"/>
            <a:ext cx="8648700" cy="646331"/>
          </a:xfrm>
          <a:prstGeom prst="rect">
            <a:avLst/>
          </a:prstGeom>
          <a:noFill/>
        </p:spPr>
        <p:txBody>
          <a:bodyPr wrap="square" rtlCol="0">
            <a:spAutoFit/>
          </a:bodyPr>
          <a:lstStyle/>
          <a:p>
            <a:r>
              <a:rPr lang="fr-FR" b="1" dirty="0">
                <a:solidFill>
                  <a:srgbClr val="000090"/>
                </a:solidFill>
              </a:rPr>
              <a:t>Revenue </a:t>
            </a:r>
            <a:r>
              <a:rPr lang="fr-FR" b="1" dirty="0" err="1">
                <a:solidFill>
                  <a:srgbClr val="000090"/>
                </a:solidFill>
              </a:rPr>
              <a:t>raised</a:t>
            </a:r>
            <a:r>
              <a:rPr lang="fr-FR" b="1" dirty="0">
                <a:solidFill>
                  <a:srgbClr val="000090"/>
                </a:solidFill>
              </a:rPr>
              <a:t> (in millions USD</a:t>
            </a:r>
            <a:r>
              <a:rPr lang="fr-FR" b="1" dirty="0" smtClean="0">
                <a:solidFill>
                  <a:srgbClr val="000090"/>
                </a:solidFill>
              </a:rPr>
              <a:t>) by </a:t>
            </a:r>
            <a:r>
              <a:rPr lang="fr-FR" b="1" dirty="0" err="1" smtClean="0">
                <a:solidFill>
                  <a:srgbClr val="000090"/>
                </a:solidFill>
              </a:rPr>
              <a:t>Tax</a:t>
            </a:r>
            <a:r>
              <a:rPr lang="fr-FR" b="1" dirty="0" smtClean="0">
                <a:solidFill>
                  <a:srgbClr val="000090"/>
                </a:solidFill>
              </a:rPr>
              <a:t> </a:t>
            </a:r>
            <a:r>
              <a:rPr lang="fr-FR" b="1" dirty="0" err="1" smtClean="0">
                <a:solidFill>
                  <a:srgbClr val="000090"/>
                </a:solidFill>
              </a:rPr>
              <a:t>Schemes</a:t>
            </a:r>
            <a:r>
              <a:rPr lang="fr-FR" b="1" dirty="0">
                <a:solidFill>
                  <a:srgbClr val="000090"/>
                </a:solidFill>
              </a:rPr>
              <a:t> </a:t>
            </a:r>
            <a:r>
              <a:rPr lang="fr-FR" b="1" dirty="0" smtClean="0">
                <a:solidFill>
                  <a:srgbClr val="000090"/>
                </a:solidFill>
              </a:rPr>
              <a:t>(Source: </a:t>
            </a:r>
            <a:r>
              <a:rPr lang="fr-FR" b="1" dirty="0" err="1" smtClean="0">
                <a:solidFill>
                  <a:srgbClr val="000090"/>
                </a:solidFill>
              </a:rPr>
              <a:t>OECD.stat</a:t>
            </a:r>
            <a:r>
              <a:rPr lang="fr-FR" b="1" dirty="0" smtClean="0">
                <a:solidFill>
                  <a:srgbClr val="000090"/>
                </a:solidFill>
              </a:rPr>
              <a:t>, FODEP, IM </a:t>
            </a:r>
            <a:r>
              <a:rPr lang="fr-FR" b="1" dirty="0" err="1" smtClean="0">
                <a:solidFill>
                  <a:srgbClr val="000090"/>
                </a:solidFill>
              </a:rPr>
              <a:t>calculations</a:t>
            </a:r>
            <a:r>
              <a:rPr lang="fr-FR" b="1" dirty="0" smtClean="0">
                <a:solidFill>
                  <a:srgbClr val="000090"/>
                </a:solidFill>
              </a:rPr>
              <a:t>)</a:t>
            </a:r>
            <a:r>
              <a:rPr lang="fr-FR" b="1" dirty="0">
                <a:solidFill>
                  <a:srgbClr val="000090"/>
                </a:solidFill>
              </a:rPr>
              <a:t>					</a:t>
            </a:r>
          </a:p>
        </p:txBody>
      </p:sp>
      <p:pic>
        <p:nvPicPr>
          <p:cNvPr id="11" name="Image 10"/>
          <p:cNvPicPr>
            <a:picLocks noChangeAspect="1"/>
          </p:cNvPicPr>
          <p:nvPr/>
        </p:nvPicPr>
        <p:blipFill>
          <a:blip r:embed="rId3"/>
          <a:stretch>
            <a:fillRect/>
          </a:stretch>
        </p:blipFill>
        <p:spPr>
          <a:xfrm>
            <a:off x="0" y="2583586"/>
            <a:ext cx="9144000" cy="4274414"/>
          </a:xfrm>
          <a:prstGeom prst="rect">
            <a:avLst/>
          </a:prstGeom>
        </p:spPr>
      </p:pic>
      <p:sp>
        <p:nvSpPr>
          <p:cNvPr id="13" name="ZoneTexte 12"/>
          <p:cNvSpPr txBox="1"/>
          <p:nvPr/>
        </p:nvSpPr>
        <p:spPr>
          <a:xfrm>
            <a:off x="533400" y="4051300"/>
            <a:ext cx="1655997" cy="369332"/>
          </a:xfrm>
          <a:prstGeom prst="rect">
            <a:avLst/>
          </a:prstGeom>
          <a:noFill/>
        </p:spPr>
        <p:txBody>
          <a:bodyPr wrap="none" rtlCol="0">
            <a:spAutoFit/>
          </a:bodyPr>
          <a:lstStyle/>
          <a:p>
            <a:r>
              <a:rPr lang="fr-FR" dirty="0" smtClean="0"/>
              <a:t>1,72% of GDP</a:t>
            </a:r>
            <a:endParaRPr lang="fr-FR" dirty="0"/>
          </a:p>
        </p:txBody>
      </p:sp>
      <p:sp>
        <p:nvSpPr>
          <p:cNvPr id="14" name="ZoneTexte 13"/>
          <p:cNvSpPr txBox="1"/>
          <p:nvPr/>
        </p:nvSpPr>
        <p:spPr>
          <a:xfrm>
            <a:off x="2578100" y="3594100"/>
            <a:ext cx="1655997" cy="369332"/>
          </a:xfrm>
          <a:prstGeom prst="rect">
            <a:avLst/>
          </a:prstGeom>
          <a:noFill/>
        </p:spPr>
        <p:txBody>
          <a:bodyPr wrap="none" rtlCol="0">
            <a:spAutoFit/>
          </a:bodyPr>
          <a:lstStyle/>
          <a:p>
            <a:r>
              <a:rPr lang="fr-FR" dirty="0" smtClean="0"/>
              <a:t>1,43% of GDP</a:t>
            </a:r>
            <a:endParaRPr lang="fr-FR" dirty="0"/>
          </a:p>
        </p:txBody>
      </p:sp>
      <p:sp>
        <p:nvSpPr>
          <p:cNvPr id="15" name="ZoneTexte 14"/>
          <p:cNvSpPr txBox="1"/>
          <p:nvPr/>
        </p:nvSpPr>
        <p:spPr>
          <a:xfrm>
            <a:off x="4991100" y="3098800"/>
            <a:ext cx="1655997" cy="369332"/>
          </a:xfrm>
          <a:prstGeom prst="rect">
            <a:avLst/>
          </a:prstGeom>
          <a:noFill/>
        </p:spPr>
        <p:txBody>
          <a:bodyPr wrap="none" rtlCol="0">
            <a:spAutoFit/>
          </a:bodyPr>
          <a:lstStyle/>
          <a:p>
            <a:r>
              <a:rPr lang="fr-FR" dirty="0" smtClean="0"/>
              <a:t>1,35% of GDP</a:t>
            </a:r>
            <a:endParaRPr lang="fr-FR" dirty="0"/>
          </a:p>
        </p:txBody>
      </p:sp>
      <p:sp>
        <p:nvSpPr>
          <p:cNvPr id="16" name="ZoneTexte 15"/>
          <p:cNvSpPr txBox="1"/>
          <p:nvPr/>
        </p:nvSpPr>
        <p:spPr>
          <a:xfrm>
            <a:off x="6972300" y="3086100"/>
            <a:ext cx="1655997" cy="369332"/>
          </a:xfrm>
          <a:prstGeom prst="rect">
            <a:avLst/>
          </a:prstGeom>
          <a:noFill/>
        </p:spPr>
        <p:txBody>
          <a:bodyPr wrap="none" rtlCol="0">
            <a:spAutoFit/>
          </a:bodyPr>
          <a:lstStyle/>
          <a:p>
            <a:r>
              <a:rPr lang="fr-FR" dirty="0" smtClean="0"/>
              <a:t>1,16% of GDP</a:t>
            </a:r>
            <a:endParaRPr lang="fr-FR" dirty="0"/>
          </a:p>
        </p:txBody>
      </p:sp>
    </p:spTree>
    <p:extLst>
      <p:ext uri="{BB962C8B-B14F-4D97-AF65-F5344CB8AC3E}">
        <p14:creationId xmlns:p14="http://schemas.microsoft.com/office/powerpoint/2010/main" val="4091612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err="1" smtClean="0"/>
              <a:t>SMCs</a:t>
            </a:r>
            <a:r>
              <a:rPr lang="fr-FR" dirty="0" smtClean="0"/>
              <a:t> : State </a:t>
            </a:r>
            <a:r>
              <a:rPr lang="fr-FR" dirty="0"/>
              <a:t>of </a:t>
            </a:r>
            <a:r>
              <a:rPr lang="fr-FR" dirty="0" err="1"/>
              <a:t>play</a:t>
            </a:r>
            <a:r>
              <a:rPr lang="fr-FR" dirty="0"/>
              <a:t> </a:t>
            </a:r>
            <a:r>
              <a:rPr lang="fr-FR" dirty="0" smtClean="0"/>
              <a:t>(</a:t>
            </a:r>
            <a:r>
              <a:rPr lang="fr-FR" dirty="0" err="1" smtClean="0"/>
              <a:t>Morocco</a:t>
            </a:r>
            <a:r>
              <a:rPr lang="fr-FR" dirty="0" smtClean="0"/>
              <a:t> Revenues)</a:t>
            </a:r>
            <a:endParaRPr lang="fr-FR" dirty="0"/>
          </a:p>
        </p:txBody>
      </p:sp>
      <p:sp>
        <p:nvSpPr>
          <p:cNvPr id="2" name="ZoneTexte 1"/>
          <p:cNvSpPr txBox="1"/>
          <p:nvPr/>
        </p:nvSpPr>
        <p:spPr>
          <a:xfrm>
            <a:off x="495300" y="1384300"/>
            <a:ext cx="8648700" cy="646331"/>
          </a:xfrm>
          <a:prstGeom prst="rect">
            <a:avLst/>
          </a:prstGeom>
          <a:noFill/>
        </p:spPr>
        <p:txBody>
          <a:bodyPr wrap="square" rtlCol="0">
            <a:spAutoFit/>
          </a:bodyPr>
          <a:lstStyle/>
          <a:p>
            <a:r>
              <a:rPr lang="fr-FR" b="1" dirty="0">
                <a:solidFill>
                  <a:srgbClr val="000090"/>
                </a:solidFill>
              </a:rPr>
              <a:t>Revenue </a:t>
            </a:r>
            <a:r>
              <a:rPr lang="fr-FR" b="1" dirty="0" err="1">
                <a:solidFill>
                  <a:srgbClr val="000090"/>
                </a:solidFill>
              </a:rPr>
              <a:t>raised</a:t>
            </a:r>
            <a:r>
              <a:rPr lang="fr-FR" b="1" dirty="0">
                <a:solidFill>
                  <a:srgbClr val="000090"/>
                </a:solidFill>
              </a:rPr>
              <a:t> (in millions USD</a:t>
            </a:r>
            <a:r>
              <a:rPr lang="fr-FR" b="1" dirty="0" smtClean="0">
                <a:solidFill>
                  <a:srgbClr val="000090"/>
                </a:solidFill>
              </a:rPr>
              <a:t>) by </a:t>
            </a:r>
            <a:r>
              <a:rPr lang="fr-FR" b="1" dirty="0" err="1" smtClean="0">
                <a:solidFill>
                  <a:srgbClr val="000090"/>
                </a:solidFill>
              </a:rPr>
              <a:t>Tax</a:t>
            </a:r>
            <a:r>
              <a:rPr lang="fr-FR" b="1" dirty="0" smtClean="0">
                <a:solidFill>
                  <a:srgbClr val="000090"/>
                </a:solidFill>
              </a:rPr>
              <a:t> </a:t>
            </a:r>
            <a:r>
              <a:rPr lang="fr-FR" b="1" dirty="0" err="1" smtClean="0">
                <a:solidFill>
                  <a:srgbClr val="000090"/>
                </a:solidFill>
              </a:rPr>
              <a:t>Schemes</a:t>
            </a:r>
            <a:r>
              <a:rPr lang="fr-FR" b="1" dirty="0">
                <a:solidFill>
                  <a:srgbClr val="000090"/>
                </a:solidFill>
              </a:rPr>
              <a:t> </a:t>
            </a:r>
            <a:r>
              <a:rPr lang="fr-FR" b="1" dirty="0" smtClean="0">
                <a:solidFill>
                  <a:srgbClr val="000090"/>
                </a:solidFill>
              </a:rPr>
              <a:t>(Source: </a:t>
            </a:r>
            <a:r>
              <a:rPr lang="fr-FR" b="1" dirty="0">
                <a:solidFill>
                  <a:srgbClr val="000090"/>
                </a:solidFill>
              </a:rPr>
              <a:t>IM </a:t>
            </a:r>
            <a:r>
              <a:rPr lang="fr-FR" b="1" dirty="0" err="1" smtClean="0">
                <a:solidFill>
                  <a:srgbClr val="000090"/>
                </a:solidFill>
              </a:rPr>
              <a:t>calculations</a:t>
            </a:r>
            <a:r>
              <a:rPr lang="fr-FR" b="1" dirty="0" smtClean="0">
                <a:solidFill>
                  <a:srgbClr val="000090"/>
                </a:solidFill>
              </a:rPr>
              <a:t> </a:t>
            </a:r>
            <a:r>
              <a:rPr lang="fr-FR" b="1" dirty="0" err="1" smtClean="0">
                <a:solidFill>
                  <a:srgbClr val="000090"/>
                </a:solidFill>
              </a:rPr>
              <a:t>based</a:t>
            </a:r>
            <a:r>
              <a:rPr lang="fr-FR" b="1" dirty="0" smtClean="0">
                <a:solidFill>
                  <a:srgbClr val="000090"/>
                </a:solidFill>
              </a:rPr>
              <a:t> on WDI Online, </a:t>
            </a:r>
            <a:r>
              <a:rPr lang="fr-FR" b="1" dirty="0" err="1" smtClean="0">
                <a:solidFill>
                  <a:srgbClr val="000090"/>
                </a:solidFill>
              </a:rPr>
              <a:t>OECD.stat</a:t>
            </a:r>
            <a:r>
              <a:rPr lang="fr-FR" b="1" dirty="0" smtClean="0">
                <a:solidFill>
                  <a:srgbClr val="000090"/>
                </a:solidFill>
              </a:rPr>
              <a:t>)</a:t>
            </a:r>
            <a:r>
              <a:rPr lang="fr-FR" b="1" dirty="0">
                <a:solidFill>
                  <a:srgbClr val="000090"/>
                </a:solidFill>
              </a:rPr>
              <a:t>					</a:t>
            </a:r>
          </a:p>
        </p:txBody>
      </p:sp>
      <p:sp>
        <p:nvSpPr>
          <p:cNvPr id="13" name="ZoneTexte 12"/>
          <p:cNvSpPr txBox="1"/>
          <p:nvPr/>
        </p:nvSpPr>
        <p:spPr>
          <a:xfrm>
            <a:off x="533400" y="4051300"/>
            <a:ext cx="1655997" cy="369332"/>
          </a:xfrm>
          <a:prstGeom prst="rect">
            <a:avLst/>
          </a:prstGeom>
          <a:noFill/>
        </p:spPr>
        <p:txBody>
          <a:bodyPr wrap="none" rtlCol="0">
            <a:spAutoFit/>
          </a:bodyPr>
          <a:lstStyle/>
          <a:p>
            <a:r>
              <a:rPr lang="fr-FR" dirty="0" smtClean="0"/>
              <a:t>1,72% of GDP</a:t>
            </a:r>
            <a:endParaRPr lang="fr-FR" dirty="0"/>
          </a:p>
        </p:txBody>
      </p:sp>
      <p:sp>
        <p:nvSpPr>
          <p:cNvPr id="14" name="ZoneTexte 13"/>
          <p:cNvSpPr txBox="1"/>
          <p:nvPr/>
        </p:nvSpPr>
        <p:spPr>
          <a:xfrm>
            <a:off x="2578100" y="3594100"/>
            <a:ext cx="1655997" cy="369332"/>
          </a:xfrm>
          <a:prstGeom prst="rect">
            <a:avLst/>
          </a:prstGeom>
          <a:noFill/>
        </p:spPr>
        <p:txBody>
          <a:bodyPr wrap="none" rtlCol="0">
            <a:spAutoFit/>
          </a:bodyPr>
          <a:lstStyle/>
          <a:p>
            <a:r>
              <a:rPr lang="fr-FR" dirty="0" smtClean="0"/>
              <a:t>1,43% of GDP</a:t>
            </a:r>
            <a:endParaRPr lang="fr-FR" dirty="0"/>
          </a:p>
        </p:txBody>
      </p:sp>
      <p:sp>
        <p:nvSpPr>
          <p:cNvPr id="15" name="ZoneTexte 14"/>
          <p:cNvSpPr txBox="1"/>
          <p:nvPr/>
        </p:nvSpPr>
        <p:spPr>
          <a:xfrm>
            <a:off x="4991100" y="3098800"/>
            <a:ext cx="1655997" cy="369332"/>
          </a:xfrm>
          <a:prstGeom prst="rect">
            <a:avLst/>
          </a:prstGeom>
          <a:noFill/>
        </p:spPr>
        <p:txBody>
          <a:bodyPr wrap="none" rtlCol="0">
            <a:spAutoFit/>
          </a:bodyPr>
          <a:lstStyle/>
          <a:p>
            <a:r>
              <a:rPr lang="fr-FR" dirty="0" smtClean="0"/>
              <a:t>1,35% of GDP</a:t>
            </a:r>
            <a:endParaRPr lang="fr-FR" dirty="0"/>
          </a:p>
        </p:txBody>
      </p:sp>
      <p:sp>
        <p:nvSpPr>
          <p:cNvPr id="16" name="ZoneTexte 15"/>
          <p:cNvSpPr txBox="1"/>
          <p:nvPr/>
        </p:nvSpPr>
        <p:spPr>
          <a:xfrm>
            <a:off x="6972300" y="3086100"/>
            <a:ext cx="1655997" cy="369332"/>
          </a:xfrm>
          <a:prstGeom prst="rect">
            <a:avLst/>
          </a:prstGeom>
          <a:noFill/>
        </p:spPr>
        <p:txBody>
          <a:bodyPr wrap="none" rtlCol="0">
            <a:spAutoFit/>
          </a:bodyPr>
          <a:lstStyle/>
          <a:p>
            <a:r>
              <a:rPr lang="fr-FR" dirty="0" smtClean="0"/>
              <a:t>1,16% of GDP</a:t>
            </a:r>
            <a:endParaRPr lang="fr-FR" dirty="0"/>
          </a:p>
        </p:txBody>
      </p:sp>
      <p:pic>
        <p:nvPicPr>
          <p:cNvPr id="3" name="Image 2"/>
          <p:cNvPicPr>
            <a:picLocks noChangeAspect="1"/>
          </p:cNvPicPr>
          <p:nvPr/>
        </p:nvPicPr>
        <p:blipFill>
          <a:blip r:embed="rId3"/>
          <a:stretch>
            <a:fillRect/>
          </a:stretch>
        </p:blipFill>
        <p:spPr>
          <a:xfrm>
            <a:off x="-1" y="2794000"/>
            <a:ext cx="9198187" cy="4064000"/>
          </a:xfrm>
          <a:prstGeom prst="rect">
            <a:avLst/>
          </a:prstGeom>
        </p:spPr>
      </p:pic>
      <p:sp>
        <p:nvSpPr>
          <p:cNvPr id="12" name="ZoneTexte 11"/>
          <p:cNvSpPr txBox="1"/>
          <p:nvPr/>
        </p:nvSpPr>
        <p:spPr>
          <a:xfrm>
            <a:off x="457200" y="4457700"/>
            <a:ext cx="1655997" cy="369332"/>
          </a:xfrm>
          <a:prstGeom prst="rect">
            <a:avLst/>
          </a:prstGeom>
          <a:noFill/>
        </p:spPr>
        <p:txBody>
          <a:bodyPr wrap="none" rtlCol="0">
            <a:spAutoFit/>
          </a:bodyPr>
          <a:lstStyle/>
          <a:p>
            <a:r>
              <a:rPr lang="fr-FR" dirty="0" smtClean="0"/>
              <a:t>2,36% of GDP</a:t>
            </a:r>
            <a:endParaRPr lang="fr-FR" dirty="0"/>
          </a:p>
        </p:txBody>
      </p:sp>
      <p:sp>
        <p:nvSpPr>
          <p:cNvPr id="17" name="ZoneTexte 16"/>
          <p:cNvSpPr txBox="1"/>
          <p:nvPr/>
        </p:nvSpPr>
        <p:spPr>
          <a:xfrm>
            <a:off x="2654300" y="4127500"/>
            <a:ext cx="1655997" cy="369332"/>
          </a:xfrm>
          <a:prstGeom prst="rect">
            <a:avLst/>
          </a:prstGeom>
          <a:noFill/>
        </p:spPr>
        <p:txBody>
          <a:bodyPr wrap="none" rtlCol="0">
            <a:spAutoFit/>
          </a:bodyPr>
          <a:lstStyle/>
          <a:p>
            <a:r>
              <a:rPr lang="fr-FR" dirty="0" smtClean="0"/>
              <a:t>1,83% of GDP</a:t>
            </a:r>
            <a:endParaRPr lang="fr-FR" dirty="0"/>
          </a:p>
        </p:txBody>
      </p:sp>
      <p:sp>
        <p:nvSpPr>
          <p:cNvPr id="18" name="ZoneTexte 17"/>
          <p:cNvSpPr txBox="1"/>
          <p:nvPr/>
        </p:nvSpPr>
        <p:spPr>
          <a:xfrm>
            <a:off x="4864100" y="3632200"/>
            <a:ext cx="1655997" cy="369332"/>
          </a:xfrm>
          <a:prstGeom prst="rect">
            <a:avLst/>
          </a:prstGeom>
          <a:noFill/>
        </p:spPr>
        <p:txBody>
          <a:bodyPr wrap="none" rtlCol="0">
            <a:spAutoFit/>
          </a:bodyPr>
          <a:lstStyle/>
          <a:p>
            <a:r>
              <a:rPr lang="fr-FR" dirty="0" smtClean="0"/>
              <a:t>1,75% of GDP</a:t>
            </a:r>
            <a:endParaRPr lang="fr-FR" dirty="0"/>
          </a:p>
        </p:txBody>
      </p:sp>
      <p:sp>
        <p:nvSpPr>
          <p:cNvPr id="19" name="ZoneTexte 18"/>
          <p:cNvSpPr txBox="1"/>
          <p:nvPr/>
        </p:nvSpPr>
        <p:spPr>
          <a:xfrm>
            <a:off x="7366000" y="2921000"/>
            <a:ext cx="1655997" cy="369332"/>
          </a:xfrm>
          <a:prstGeom prst="rect">
            <a:avLst/>
          </a:prstGeom>
          <a:noFill/>
        </p:spPr>
        <p:txBody>
          <a:bodyPr wrap="none" rtlCol="0">
            <a:spAutoFit/>
          </a:bodyPr>
          <a:lstStyle/>
          <a:p>
            <a:r>
              <a:rPr lang="fr-FR" dirty="0" smtClean="0"/>
              <a:t>1,72% of GDP</a:t>
            </a:r>
            <a:endParaRPr lang="fr-FR" dirty="0"/>
          </a:p>
        </p:txBody>
      </p:sp>
    </p:spTree>
    <p:extLst>
      <p:ext uri="{BB962C8B-B14F-4D97-AF65-F5344CB8AC3E}">
        <p14:creationId xmlns:p14="http://schemas.microsoft.com/office/powerpoint/2010/main" val="4217687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err="1" smtClean="0"/>
              <a:t>SMCs</a:t>
            </a:r>
            <a:r>
              <a:rPr lang="fr-FR" dirty="0" smtClean="0"/>
              <a:t> : State </a:t>
            </a:r>
            <a:r>
              <a:rPr lang="fr-FR" dirty="0"/>
              <a:t>of </a:t>
            </a:r>
            <a:r>
              <a:rPr lang="fr-FR" dirty="0" err="1"/>
              <a:t>play</a:t>
            </a:r>
            <a:r>
              <a:rPr lang="fr-FR" dirty="0"/>
              <a:t> </a:t>
            </a:r>
            <a:r>
              <a:rPr lang="fr-FR" dirty="0" smtClean="0"/>
              <a:t>(</a:t>
            </a:r>
            <a:r>
              <a:rPr lang="fr-FR" dirty="0" err="1" smtClean="0"/>
              <a:t>Turkey’s</a:t>
            </a:r>
            <a:r>
              <a:rPr lang="fr-FR" dirty="0" smtClean="0"/>
              <a:t> Revenues)</a:t>
            </a:r>
            <a:endParaRPr lang="fr-FR" dirty="0"/>
          </a:p>
        </p:txBody>
      </p:sp>
      <p:sp>
        <p:nvSpPr>
          <p:cNvPr id="2" name="ZoneTexte 1"/>
          <p:cNvSpPr txBox="1"/>
          <p:nvPr/>
        </p:nvSpPr>
        <p:spPr>
          <a:xfrm>
            <a:off x="495300" y="1308100"/>
            <a:ext cx="8648700" cy="646331"/>
          </a:xfrm>
          <a:prstGeom prst="rect">
            <a:avLst/>
          </a:prstGeom>
          <a:noFill/>
        </p:spPr>
        <p:txBody>
          <a:bodyPr wrap="square" rtlCol="0">
            <a:spAutoFit/>
          </a:bodyPr>
          <a:lstStyle/>
          <a:p>
            <a:r>
              <a:rPr lang="fr-FR" b="1" dirty="0">
                <a:solidFill>
                  <a:srgbClr val="000090"/>
                </a:solidFill>
              </a:rPr>
              <a:t>Revenue </a:t>
            </a:r>
            <a:r>
              <a:rPr lang="fr-FR" b="1" dirty="0" err="1">
                <a:solidFill>
                  <a:srgbClr val="000090"/>
                </a:solidFill>
              </a:rPr>
              <a:t>raised</a:t>
            </a:r>
            <a:r>
              <a:rPr lang="fr-FR" b="1" dirty="0">
                <a:solidFill>
                  <a:srgbClr val="000090"/>
                </a:solidFill>
              </a:rPr>
              <a:t> (in millions USD</a:t>
            </a:r>
            <a:r>
              <a:rPr lang="fr-FR" b="1" dirty="0" smtClean="0">
                <a:solidFill>
                  <a:srgbClr val="000090"/>
                </a:solidFill>
              </a:rPr>
              <a:t>) by </a:t>
            </a:r>
            <a:r>
              <a:rPr lang="fr-FR" b="1" dirty="0" err="1" smtClean="0">
                <a:solidFill>
                  <a:srgbClr val="000090"/>
                </a:solidFill>
              </a:rPr>
              <a:t>Tax</a:t>
            </a:r>
            <a:r>
              <a:rPr lang="fr-FR" b="1" dirty="0" smtClean="0">
                <a:solidFill>
                  <a:srgbClr val="000090"/>
                </a:solidFill>
              </a:rPr>
              <a:t> </a:t>
            </a:r>
            <a:r>
              <a:rPr lang="fr-FR" b="1" dirty="0" err="1" smtClean="0">
                <a:solidFill>
                  <a:srgbClr val="000090"/>
                </a:solidFill>
              </a:rPr>
              <a:t>Schemes</a:t>
            </a:r>
            <a:r>
              <a:rPr lang="fr-FR" b="1" dirty="0">
                <a:solidFill>
                  <a:srgbClr val="000090"/>
                </a:solidFill>
              </a:rPr>
              <a:t> </a:t>
            </a:r>
            <a:r>
              <a:rPr lang="fr-FR" b="1" dirty="0" smtClean="0">
                <a:solidFill>
                  <a:srgbClr val="000090"/>
                </a:solidFill>
              </a:rPr>
              <a:t>(Source: </a:t>
            </a:r>
            <a:r>
              <a:rPr lang="fr-FR" b="1" dirty="0" err="1" smtClean="0">
                <a:solidFill>
                  <a:srgbClr val="000090"/>
                </a:solidFill>
              </a:rPr>
              <a:t>OECD.stat</a:t>
            </a:r>
            <a:r>
              <a:rPr lang="fr-FR" b="1" dirty="0" smtClean="0">
                <a:solidFill>
                  <a:srgbClr val="000090"/>
                </a:solidFill>
              </a:rPr>
              <a:t>, IM </a:t>
            </a:r>
            <a:r>
              <a:rPr lang="fr-FR" b="1" dirty="0" err="1" smtClean="0">
                <a:solidFill>
                  <a:srgbClr val="000090"/>
                </a:solidFill>
              </a:rPr>
              <a:t>calculations</a:t>
            </a:r>
            <a:r>
              <a:rPr lang="fr-FR" b="1" dirty="0" smtClean="0">
                <a:solidFill>
                  <a:srgbClr val="000090"/>
                </a:solidFill>
              </a:rPr>
              <a:t>)</a:t>
            </a:r>
            <a:r>
              <a:rPr lang="fr-FR" b="1" dirty="0">
                <a:solidFill>
                  <a:srgbClr val="000090"/>
                </a:solidFill>
              </a:rPr>
              <a:t>					</a:t>
            </a:r>
          </a:p>
        </p:txBody>
      </p:sp>
      <p:pic>
        <p:nvPicPr>
          <p:cNvPr id="3" name="Image 2"/>
          <p:cNvPicPr>
            <a:picLocks noChangeAspect="1"/>
          </p:cNvPicPr>
          <p:nvPr/>
        </p:nvPicPr>
        <p:blipFill>
          <a:blip r:embed="rId3"/>
          <a:stretch>
            <a:fillRect/>
          </a:stretch>
        </p:blipFill>
        <p:spPr>
          <a:xfrm>
            <a:off x="0" y="1962891"/>
            <a:ext cx="9144000" cy="3993409"/>
          </a:xfrm>
          <a:prstGeom prst="rect">
            <a:avLst/>
          </a:prstGeom>
        </p:spPr>
      </p:pic>
      <p:sp>
        <p:nvSpPr>
          <p:cNvPr id="12" name="ZoneTexte 11"/>
          <p:cNvSpPr txBox="1"/>
          <p:nvPr/>
        </p:nvSpPr>
        <p:spPr>
          <a:xfrm>
            <a:off x="406400" y="4394200"/>
            <a:ext cx="1655997" cy="369332"/>
          </a:xfrm>
          <a:prstGeom prst="rect">
            <a:avLst/>
          </a:prstGeom>
          <a:noFill/>
        </p:spPr>
        <p:txBody>
          <a:bodyPr wrap="none" rtlCol="0">
            <a:spAutoFit/>
          </a:bodyPr>
          <a:lstStyle/>
          <a:p>
            <a:r>
              <a:rPr lang="fr-FR" dirty="0" smtClean="0"/>
              <a:t>2,77% of GDP</a:t>
            </a:r>
            <a:endParaRPr lang="fr-FR" dirty="0"/>
          </a:p>
        </p:txBody>
      </p:sp>
      <p:sp>
        <p:nvSpPr>
          <p:cNvPr id="17" name="ZoneTexte 16"/>
          <p:cNvSpPr txBox="1"/>
          <p:nvPr/>
        </p:nvSpPr>
        <p:spPr>
          <a:xfrm>
            <a:off x="2641600" y="3149600"/>
            <a:ext cx="1655997" cy="369332"/>
          </a:xfrm>
          <a:prstGeom prst="rect">
            <a:avLst/>
          </a:prstGeom>
          <a:noFill/>
        </p:spPr>
        <p:txBody>
          <a:bodyPr wrap="none" rtlCol="0">
            <a:spAutoFit/>
          </a:bodyPr>
          <a:lstStyle/>
          <a:p>
            <a:r>
              <a:rPr lang="fr-FR" dirty="0" smtClean="0"/>
              <a:t>4,12% of GDP</a:t>
            </a:r>
            <a:endParaRPr lang="fr-FR" dirty="0"/>
          </a:p>
        </p:txBody>
      </p:sp>
      <p:sp>
        <p:nvSpPr>
          <p:cNvPr id="18" name="ZoneTexte 17"/>
          <p:cNvSpPr txBox="1"/>
          <p:nvPr/>
        </p:nvSpPr>
        <p:spPr>
          <a:xfrm>
            <a:off x="4826000" y="2552700"/>
            <a:ext cx="1655997" cy="369332"/>
          </a:xfrm>
          <a:prstGeom prst="rect">
            <a:avLst/>
          </a:prstGeom>
          <a:noFill/>
        </p:spPr>
        <p:txBody>
          <a:bodyPr wrap="none" rtlCol="0">
            <a:spAutoFit/>
          </a:bodyPr>
          <a:lstStyle/>
          <a:p>
            <a:r>
              <a:rPr lang="fr-FR" dirty="0" smtClean="0"/>
              <a:t>3,94% of GDP</a:t>
            </a:r>
            <a:endParaRPr lang="fr-FR" dirty="0"/>
          </a:p>
        </p:txBody>
      </p:sp>
      <p:sp>
        <p:nvSpPr>
          <p:cNvPr id="19" name="ZoneTexte 18"/>
          <p:cNvSpPr txBox="1"/>
          <p:nvPr/>
        </p:nvSpPr>
        <p:spPr>
          <a:xfrm>
            <a:off x="7048500" y="2374900"/>
            <a:ext cx="1655997" cy="369332"/>
          </a:xfrm>
          <a:prstGeom prst="rect">
            <a:avLst/>
          </a:prstGeom>
          <a:noFill/>
        </p:spPr>
        <p:txBody>
          <a:bodyPr wrap="none" rtlCol="0">
            <a:spAutoFit/>
          </a:bodyPr>
          <a:lstStyle/>
          <a:p>
            <a:r>
              <a:rPr lang="fr-FR" dirty="0" smtClean="0"/>
              <a:t>3,83% of GDP</a:t>
            </a:r>
            <a:endParaRPr lang="fr-FR" dirty="0"/>
          </a:p>
        </p:txBody>
      </p:sp>
      <p:sp>
        <p:nvSpPr>
          <p:cNvPr id="5" name="Rectangle 4"/>
          <p:cNvSpPr/>
          <p:nvPr/>
        </p:nvSpPr>
        <p:spPr>
          <a:xfrm>
            <a:off x="0" y="5874891"/>
            <a:ext cx="9144000" cy="1077218"/>
          </a:xfrm>
          <a:prstGeom prst="rect">
            <a:avLst/>
          </a:prstGeom>
          <a:solidFill>
            <a:srgbClr val="FFFFFF"/>
          </a:solidFill>
        </p:spPr>
        <p:txBody>
          <a:bodyPr wrap="square">
            <a:spAutoFit/>
          </a:bodyPr>
          <a:lstStyle/>
          <a:p>
            <a:r>
              <a:rPr lang="fr-FR" dirty="0" err="1" smtClean="0"/>
              <a:t>Decree</a:t>
            </a:r>
            <a:r>
              <a:rPr lang="fr-FR" dirty="0" smtClean="0"/>
              <a:t> </a:t>
            </a:r>
            <a:r>
              <a:rPr lang="fr-FR" dirty="0"/>
              <a:t>No. 2016/</a:t>
            </a:r>
            <a:r>
              <a:rPr lang="fr-FR" dirty="0" smtClean="0"/>
              <a:t>9153, </a:t>
            </a:r>
            <a:r>
              <a:rPr lang="fr-FR" dirty="0" err="1" smtClean="0"/>
              <a:t>increased</a:t>
            </a:r>
            <a:r>
              <a:rPr lang="fr-FR" dirty="0" smtClean="0"/>
              <a:t> </a:t>
            </a:r>
            <a:r>
              <a:rPr lang="fr-FR" dirty="0" err="1" smtClean="0"/>
              <a:t>special</a:t>
            </a:r>
            <a:r>
              <a:rPr lang="fr-FR" dirty="0" smtClean="0"/>
              <a:t> </a:t>
            </a:r>
            <a:r>
              <a:rPr lang="fr-FR" dirty="0" err="1"/>
              <a:t>consumption</a:t>
            </a:r>
            <a:r>
              <a:rPr lang="fr-FR" dirty="0"/>
              <a:t> </a:t>
            </a:r>
            <a:r>
              <a:rPr lang="fr-FR" dirty="0" err="1"/>
              <a:t>tax</a:t>
            </a:r>
            <a:r>
              <a:rPr lang="fr-FR" dirty="0"/>
              <a:t> (SCT) rates on </a:t>
            </a:r>
            <a:r>
              <a:rPr lang="fr-FR" dirty="0" err="1" smtClean="0"/>
              <a:t>petroleum</a:t>
            </a:r>
            <a:r>
              <a:rPr lang="fr-FR" dirty="0" smtClean="0"/>
              <a:t>. </a:t>
            </a:r>
            <a:endParaRPr lang="fr-FR" dirty="0"/>
          </a:p>
          <a:p>
            <a:r>
              <a:rPr lang="fr-FR" dirty="0"/>
              <a:t>On </a:t>
            </a:r>
            <a:r>
              <a:rPr lang="fr-FR" dirty="0" err="1" smtClean="0"/>
              <a:t>petrol</a:t>
            </a:r>
            <a:r>
              <a:rPr lang="fr-FR" dirty="0" smtClean="0"/>
              <a:t> : </a:t>
            </a:r>
            <a:r>
              <a:rPr lang="fr-FR" dirty="0" err="1"/>
              <a:t>Between</a:t>
            </a:r>
            <a:r>
              <a:rPr lang="fr-FR" dirty="0"/>
              <a:t> </a:t>
            </a:r>
            <a:r>
              <a:rPr lang="fr-FR" dirty="0" smtClean="0"/>
              <a:t>TRL2.37-TRL2.49 </a:t>
            </a:r>
            <a:r>
              <a:rPr lang="fr-FR" dirty="0"/>
              <a:t>per liter (</a:t>
            </a:r>
            <a:r>
              <a:rPr lang="fr-FR" dirty="0" err="1" smtClean="0"/>
              <a:t>previously</a:t>
            </a:r>
            <a:r>
              <a:rPr lang="fr-FR" dirty="0" smtClean="0"/>
              <a:t> TRL2.15-TRL2.39 </a:t>
            </a:r>
            <a:r>
              <a:rPr lang="fr-FR" dirty="0"/>
              <a:t>per liter)</a:t>
            </a:r>
          </a:p>
          <a:p>
            <a:r>
              <a:rPr lang="fr-FR" dirty="0"/>
              <a:t>On diesel </a:t>
            </a:r>
            <a:r>
              <a:rPr lang="fr-FR" dirty="0" smtClean="0"/>
              <a:t>: </a:t>
            </a:r>
            <a:r>
              <a:rPr lang="fr-FR" dirty="0" err="1"/>
              <a:t>Between</a:t>
            </a:r>
            <a:r>
              <a:rPr lang="fr-FR" dirty="0"/>
              <a:t> TRL1.72 -</a:t>
            </a:r>
            <a:r>
              <a:rPr lang="fr-FR" dirty="0" smtClean="0"/>
              <a:t>TRL1.79 </a:t>
            </a:r>
            <a:r>
              <a:rPr lang="fr-FR" dirty="0"/>
              <a:t>per liter (previously</a:t>
            </a:r>
            <a:r>
              <a:rPr lang="fr-FR" dirty="0" smtClean="0"/>
              <a:t>,TRL1.51-TRL1.59 </a:t>
            </a:r>
            <a:r>
              <a:rPr lang="fr-FR" dirty="0"/>
              <a:t>per liter</a:t>
            </a:r>
            <a:r>
              <a:rPr lang="fr-FR" dirty="0" smtClean="0"/>
              <a:t>)</a:t>
            </a:r>
          </a:p>
          <a:p>
            <a:r>
              <a:rPr lang="fr-FR" sz="1000" i="1" dirty="0"/>
              <a:t>Source: </a:t>
            </a:r>
            <a:r>
              <a:rPr lang="fr-FR" sz="1000" i="1" dirty="0">
                <a:hlinkClick r:id="rId4"/>
              </a:rPr>
              <a:t>http://taxinsights.ey.com</a:t>
            </a:r>
            <a:r>
              <a:rPr lang="fr-FR" sz="1000" i="1" dirty="0" smtClean="0">
                <a:hlinkClick r:id="rId4"/>
              </a:rPr>
              <a:t>/</a:t>
            </a:r>
            <a:endParaRPr lang="fr-FR" sz="1000" i="1" dirty="0" smtClean="0"/>
          </a:p>
        </p:txBody>
      </p:sp>
    </p:spTree>
    <p:extLst>
      <p:ext uri="{BB962C8B-B14F-4D97-AF65-F5344CB8AC3E}">
        <p14:creationId xmlns:p14="http://schemas.microsoft.com/office/powerpoint/2010/main" val="216131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err="1" smtClean="0"/>
              <a:t>SMCs</a:t>
            </a:r>
            <a:r>
              <a:rPr lang="fr-FR" dirty="0" smtClean="0"/>
              <a:t> : State </a:t>
            </a:r>
            <a:r>
              <a:rPr lang="fr-FR" dirty="0"/>
              <a:t>of </a:t>
            </a:r>
            <a:r>
              <a:rPr lang="fr-FR" dirty="0" err="1"/>
              <a:t>play</a:t>
            </a:r>
            <a:r>
              <a:rPr lang="fr-FR" dirty="0"/>
              <a:t> </a:t>
            </a:r>
            <a:r>
              <a:rPr lang="fr-FR" dirty="0" smtClean="0"/>
              <a:t>(Revenues OECD)</a:t>
            </a:r>
            <a:endParaRPr lang="fr-FR" dirty="0"/>
          </a:p>
        </p:txBody>
      </p:sp>
      <p:sp>
        <p:nvSpPr>
          <p:cNvPr id="2" name="ZoneTexte 1"/>
          <p:cNvSpPr txBox="1"/>
          <p:nvPr/>
        </p:nvSpPr>
        <p:spPr>
          <a:xfrm>
            <a:off x="495300" y="1219200"/>
            <a:ext cx="8648700" cy="646331"/>
          </a:xfrm>
          <a:prstGeom prst="rect">
            <a:avLst/>
          </a:prstGeom>
          <a:noFill/>
        </p:spPr>
        <p:txBody>
          <a:bodyPr wrap="square" rtlCol="0">
            <a:spAutoFit/>
          </a:bodyPr>
          <a:lstStyle/>
          <a:p>
            <a:r>
              <a:rPr lang="fr-FR" b="1" dirty="0" err="1" smtClean="0">
                <a:solidFill>
                  <a:srgbClr val="000090"/>
                </a:solidFill>
              </a:rPr>
              <a:t>Environmental</a:t>
            </a:r>
            <a:r>
              <a:rPr lang="fr-FR" b="1" dirty="0" smtClean="0">
                <a:solidFill>
                  <a:srgbClr val="000090"/>
                </a:solidFill>
              </a:rPr>
              <a:t> Taxes, Total revenue, % of GDP 2014 (Source: </a:t>
            </a:r>
            <a:r>
              <a:rPr lang="fr-FR" b="1" dirty="0" err="1" smtClean="0">
                <a:solidFill>
                  <a:srgbClr val="000090"/>
                </a:solidFill>
              </a:rPr>
              <a:t>OECD.stat</a:t>
            </a:r>
            <a:r>
              <a:rPr lang="fr-FR" b="1" dirty="0" smtClean="0">
                <a:solidFill>
                  <a:srgbClr val="000090"/>
                </a:solidFill>
              </a:rPr>
              <a:t>)</a:t>
            </a:r>
            <a:r>
              <a:rPr lang="fr-FR" b="1" dirty="0">
                <a:solidFill>
                  <a:srgbClr val="000090"/>
                </a:solidFill>
              </a:rPr>
              <a:t>					</a:t>
            </a:r>
          </a:p>
        </p:txBody>
      </p:sp>
      <p:pic>
        <p:nvPicPr>
          <p:cNvPr id="6" name="Image 5"/>
          <p:cNvPicPr>
            <a:picLocks noChangeAspect="1"/>
          </p:cNvPicPr>
          <p:nvPr/>
        </p:nvPicPr>
        <p:blipFill>
          <a:blip r:embed="rId3"/>
          <a:stretch>
            <a:fillRect/>
          </a:stretch>
        </p:blipFill>
        <p:spPr>
          <a:xfrm>
            <a:off x="0" y="1562100"/>
            <a:ext cx="9144000" cy="3528508"/>
          </a:xfrm>
          <a:prstGeom prst="rect">
            <a:avLst/>
          </a:prstGeom>
        </p:spPr>
      </p:pic>
      <p:sp>
        <p:nvSpPr>
          <p:cNvPr id="7" name="ZoneTexte 6"/>
          <p:cNvSpPr txBox="1"/>
          <p:nvPr/>
        </p:nvSpPr>
        <p:spPr>
          <a:xfrm>
            <a:off x="609600" y="5245100"/>
            <a:ext cx="8443688" cy="646331"/>
          </a:xfrm>
          <a:prstGeom prst="rect">
            <a:avLst/>
          </a:prstGeom>
          <a:noFill/>
        </p:spPr>
        <p:txBody>
          <a:bodyPr wrap="none" rtlCol="0">
            <a:spAutoFit/>
          </a:bodyPr>
          <a:lstStyle/>
          <a:p>
            <a:pPr algn="r"/>
            <a:r>
              <a:rPr lang="fr-FR" dirty="0" err="1" smtClean="0"/>
              <a:t>Slovenia</a:t>
            </a:r>
            <a:r>
              <a:rPr lang="fr-FR" dirty="0" smtClean="0"/>
              <a:t> and </a:t>
            </a:r>
            <a:r>
              <a:rPr lang="fr-FR" dirty="0" err="1" smtClean="0"/>
              <a:t>Tunisia</a:t>
            </a:r>
            <a:r>
              <a:rPr lang="fr-FR" dirty="0" smtClean="0"/>
              <a:t> have </a:t>
            </a:r>
            <a:r>
              <a:rPr lang="fr-FR" dirty="0" err="1" smtClean="0"/>
              <a:t>practically</a:t>
            </a:r>
            <a:r>
              <a:rPr lang="fr-FR" dirty="0" smtClean="0"/>
              <a:t> the </a:t>
            </a:r>
            <a:r>
              <a:rPr lang="fr-FR" dirty="0" err="1" smtClean="0"/>
              <a:t>same</a:t>
            </a:r>
            <a:r>
              <a:rPr lang="fr-FR" dirty="0" smtClean="0"/>
              <a:t> GDP (42.1bn US$ VS 44bn US$)</a:t>
            </a:r>
          </a:p>
          <a:p>
            <a:pPr algn="r"/>
            <a:r>
              <a:rPr lang="fr-FR" dirty="0" err="1" smtClean="0"/>
              <a:t>What</a:t>
            </a:r>
            <a:r>
              <a:rPr lang="fr-FR" dirty="0" smtClean="0"/>
              <a:t> </a:t>
            </a:r>
            <a:r>
              <a:rPr lang="fr-FR" dirty="0" err="1" smtClean="0"/>
              <a:t>is</a:t>
            </a:r>
            <a:r>
              <a:rPr lang="fr-FR" dirty="0" smtClean="0"/>
              <a:t> </a:t>
            </a:r>
            <a:r>
              <a:rPr lang="fr-FR" dirty="0" err="1" smtClean="0"/>
              <a:t>Slovenia</a:t>
            </a:r>
            <a:r>
              <a:rPr lang="fr-FR" dirty="0" smtClean="0"/>
              <a:t> </a:t>
            </a:r>
            <a:r>
              <a:rPr lang="fr-FR" dirty="0" err="1" smtClean="0"/>
              <a:t>doing</a:t>
            </a:r>
            <a:r>
              <a:rPr lang="fr-FR" dirty="0" smtClean="0"/>
              <a:t> « </a:t>
            </a:r>
            <a:r>
              <a:rPr lang="fr-FR" dirty="0" err="1" smtClean="0"/>
              <a:t>better</a:t>
            </a:r>
            <a:r>
              <a:rPr lang="fr-FR" dirty="0" smtClean="0"/>
              <a:t> » to </a:t>
            </a:r>
            <a:r>
              <a:rPr lang="fr-FR" dirty="0" err="1" smtClean="0"/>
              <a:t>earn</a:t>
            </a:r>
            <a:r>
              <a:rPr lang="fr-FR" dirty="0" smtClean="0"/>
              <a:t> </a:t>
            </a:r>
            <a:r>
              <a:rPr lang="fr-FR" dirty="0" err="1" smtClean="0"/>
              <a:t>so</a:t>
            </a:r>
            <a:r>
              <a:rPr lang="fr-FR" dirty="0" smtClean="0"/>
              <a:t> </a:t>
            </a:r>
            <a:r>
              <a:rPr lang="fr-FR" dirty="0" err="1" smtClean="0"/>
              <a:t>much</a:t>
            </a:r>
            <a:r>
              <a:rPr lang="fr-FR" dirty="0" smtClean="0"/>
              <a:t> </a:t>
            </a:r>
            <a:r>
              <a:rPr lang="fr-FR" dirty="0" err="1" smtClean="0"/>
              <a:t>Environmental</a:t>
            </a:r>
            <a:r>
              <a:rPr lang="fr-FR" dirty="0" smtClean="0"/>
              <a:t> Revenue?</a:t>
            </a:r>
            <a:endParaRPr lang="fr-FR" dirty="0"/>
          </a:p>
        </p:txBody>
      </p:sp>
    </p:spTree>
    <p:extLst>
      <p:ext uri="{BB962C8B-B14F-4D97-AF65-F5344CB8AC3E}">
        <p14:creationId xmlns:p14="http://schemas.microsoft.com/office/powerpoint/2010/main" val="1876277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The Case of </a:t>
            </a:r>
            <a:r>
              <a:rPr lang="fr-FR" dirty="0" err="1" smtClean="0"/>
              <a:t>Slovenia</a:t>
            </a:r>
            <a:r>
              <a:rPr lang="fr-FR" dirty="0" smtClean="0"/>
              <a:t> : a case to </a:t>
            </a:r>
            <a:r>
              <a:rPr lang="fr-FR" dirty="0" err="1" smtClean="0"/>
              <a:t>be</a:t>
            </a:r>
            <a:r>
              <a:rPr lang="fr-FR" dirty="0" smtClean="0"/>
              <a:t> </a:t>
            </a:r>
            <a:r>
              <a:rPr lang="fr-FR" dirty="0" err="1" smtClean="0"/>
              <a:t>studied</a:t>
            </a:r>
            <a:endParaRPr lang="fr-FR" dirty="0"/>
          </a:p>
        </p:txBody>
      </p:sp>
      <p:sp>
        <p:nvSpPr>
          <p:cNvPr id="3" name="Rectangle 2"/>
          <p:cNvSpPr/>
          <p:nvPr/>
        </p:nvSpPr>
        <p:spPr>
          <a:xfrm>
            <a:off x="88900" y="1222444"/>
            <a:ext cx="8966200" cy="4555093"/>
          </a:xfrm>
          <a:prstGeom prst="rect">
            <a:avLst/>
          </a:prstGeom>
          <a:solidFill>
            <a:srgbClr val="FFFFFF"/>
          </a:solidFill>
        </p:spPr>
        <p:txBody>
          <a:bodyPr wrap="square">
            <a:spAutoFit/>
          </a:bodyPr>
          <a:lstStyle/>
          <a:p>
            <a:pPr marL="285750" indent="-285750">
              <a:buFont typeface="Arial"/>
              <a:buChar char="•"/>
            </a:pPr>
            <a:r>
              <a:rPr lang="fr-FR" dirty="0" err="1"/>
              <a:t>E</a:t>
            </a:r>
            <a:r>
              <a:rPr lang="fr-FR" dirty="0" err="1" smtClean="0"/>
              <a:t>stablished</a:t>
            </a:r>
            <a:r>
              <a:rPr lang="fr-FR" dirty="0" smtClean="0"/>
              <a:t> </a:t>
            </a:r>
            <a:r>
              <a:rPr lang="fr-FR" dirty="0"/>
              <a:t>a </a:t>
            </a:r>
            <a:r>
              <a:rPr lang="fr-FR" b="1" dirty="0" err="1"/>
              <a:t>comprehensive</a:t>
            </a:r>
            <a:r>
              <a:rPr lang="fr-FR" b="1" dirty="0"/>
              <a:t> </a:t>
            </a:r>
            <a:r>
              <a:rPr lang="fr-FR" b="1" dirty="0" err="1"/>
              <a:t>environmental</a:t>
            </a:r>
            <a:r>
              <a:rPr lang="fr-FR" b="1" dirty="0"/>
              <a:t> </a:t>
            </a:r>
            <a:r>
              <a:rPr lang="fr-FR" b="1" dirty="0" err="1"/>
              <a:t>legislative</a:t>
            </a:r>
            <a:r>
              <a:rPr lang="fr-FR" b="1" dirty="0"/>
              <a:t> </a:t>
            </a:r>
            <a:r>
              <a:rPr lang="fr-FR" b="1" dirty="0" err="1"/>
              <a:t>framework</a:t>
            </a:r>
            <a:r>
              <a:rPr lang="fr-FR" b="1" dirty="0"/>
              <a:t> </a:t>
            </a:r>
            <a:r>
              <a:rPr lang="fr-FR" dirty="0"/>
              <a:t>in the last </a:t>
            </a:r>
            <a:r>
              <a:rPr lang="fr-FR" dirty="0" err="1"/>
              <a:t>decade</a:t>
            </a:r>
            <a:r>
              <a:rPr lang="fr-FR" dirty="0"/>
              <a:t>, </a:t>
            </a:r>
            <a:r>
              <a:rPr lang="fr-FR" dirty="0" err="1"/>
              <a:t>introducing</a:t>
            </a:r>
            <a:r>
              <a:rPr lang="fr-FR" dirty="0"/>
              <a:t> </a:t>
            </a:r>
            <a:r>
              <a:rPr lang="fr-FR" dirty="0" err="1"/>
              <a:t>risk-based</a:t>
            </a:r>
            <a:r>
              <a:rPr lang="fr-FR" dirty="0"/>
              <a:t> inspections and </a:t>
            </a:r>
            <a:r>
              <a:rPr lang="fr-FR" dirty="0" err="1"/>
              <a:t>improving</a:t>
            </a:r>
            <a:r>
              <a:rPr lang="fr-FR" dirty="0"/>
              <a:t> </a:t>
            </a:r>
            <a:r>
              <a:rPr lang="fr-FR" dirty="0" err="1"/>
              <a:t>compliance</a:t>
            </a:r>
            <a:r>
              <a:rPr lang="fr-FR" dirty="0"/>
              <a:t> monitoring. Emissions-</a:t>
            </a:r>
            <a:r>
              <a:rPr lang="fr-FR" dirty="0" err="1"/>
              <a:t>reduction</a:t>
            </a:r>
            <a:r>
              <a:rPr lang="fr-FR" dirty="0"/>
              <a:t>, </a:t>
            </a:r>
            <a:r>
              <a:rPr lang="fr-FR" dirty="0" err="1"/>
              <a:t>disaster-assessment</a:t>
            </a:r>
            <a:r>
              <a:rPr lang="fr-FR" dirty="0"/>
              <a:t>, </a:t>
            </a:r>
            <a:r>
              <a:rPr lang="fr-FR" dirty="0" err="1"/>
              <a:t>drinking</a:t>
            </a:r>
            <a:r>
              <a:rPr lang="fr-FR" dirty="0"/>
              <a:t>-water and </a:t>
            </a:r>
            <a:r>
              <a:rPr lang="fr-FR" dirty="0" err="1"/>
              <a:t>waste</a:t>
            </a:r>
            <a:r>
              <a:rPr lang="fr-FR" dirty="0"/>
              <a:t>-management plans are </a:t>
            </a:r>
            <a:r>
              <a:rPr lang="fr-FR" dirty="0" err="1"/>
              <a:t>under</a:t>
            </a:r>
            <a:r>
              <a:rPr lang="fr-FR" dirty="0"/>
              <a:t> </a:t>
            </a:r>
            <a:r>
              <a:rPr lang="fr-FR" dirty="0" err="1"/>
              <a:t>development</a:t>
            </a:r>
            <a:r>
              <a:rPr lang="fr-FR" dirty="0"/>
              <a:t>. </a:t>
            </a:r>
            <a:endParaRPr lang="fr-FR" dirty="0" smtClean="0"/>
          </a:p>
          <a:p>
            <a:pPr marL="285750" indent="-285750">
              <a:buFont typeface="Arial"/>
              <a:buChar char="•"/>
            </a:pPr>
            <a:r>
              <a:rPr lang="fr-FR" b="1" dirty="0" err="1" smtClean="0"/>
              <a:t>Took</a:t>
            </a:r>
            <a:r>
              <a:rPr lang="fr-FR" b="1" dirty="0" smtClean="0"/>
              <a:t> </a:t>
            </a:r>
            <a:r>
              <a:rPr lang="fr-FR" b="1" dirty="0" err="1"/>
              <a:t>e</a:t>
            </a:r>
            <a:r>
              <a:rPr lang="fr-FR" b="1" dirty="0" err="1" smtClean="0"/>
              <a:t>conomic</a:t>
            </a:r>
            <a:r>
              <a:rPr lang="fr-FR" b="1" dirty="0" smtClean="0"/>
              <a:t> </a:t>
            </a:r>
            <a:r>
              <a:rPr lang="fr-FR" b="1" dirty="0" err="1" smtClean="0"/>
              <a:t>tools</a:t>
            </a:r>
            <a:r>
              <a:rPr lang="fr-FR" b="1" dirty="0" smtClean="0"/>
              <a:t> </a:t>
            </a:r>
            <a:r>
              <a:rPr lang="fr-FR" b="1" dirty="0" err="1" smtClean="0"/>
              <a:t>taken</a:t>
            </a:r>
            <a:r>
              <a:rPr lang="fr-FR" b="1" dirty="0" smtClean="0"/>
              <a:t> to the « </a:t>
            </a:r>
            <a:r>
              <a:rPr lang="fr-FR" b="1" dirty="0" err="1" smtClean="0"/>
              <a:t>next</a:t>
            </a:r>
            <a:r>
              <a:rPr lang="fr-FR" b="1" dirty="0" smtClean="0"/>
              <a:t> </a:t>
            </a:r>
            <a:r>
              <a:rPr lang="fr-FR" b="1" dirty="0" err="1" smtClean="0"/>
              <a:t>level</a:t>
            </a:r>
            <a:r>
              <a:rPr lang="fr-FR" b="1" dirty="0"/>
              <a:t> » </a:t>
            </a:r>
            <a:r>
              <a:rPr lang="fr-FR" sz="1600" dirty="0"/>
              <a:t>(CO2 </a:t>
            </a:r>
            <a:r>
              <a:rPr lang="fr-FR" sz="1600" dirty="0" err="1"/>
              <a:t>tax</a:t>
            </a:r>
            <a:r>
              <a:rPr lang="fr-FR" sz="1600" dirty="0"/>
              <a:t> , </a:t>
            </a:r>
            <a:r>
              <a:rPr lang="fr-FR" sz="1600" dirty="0" err="1"/>
              <a:t>Additional</a:t>
            </a:r>
            <a:r>
              <a:rPr lang="fr-FR" sz="1600" dirty="0"/>
              <a:t> </a:t>
            </a:r>
            <a:r>
              <a:rPr lang="fr-FR" sz="1600" dirty="0" err="1"/>
              <a:t>tax</a:t>
            </a:r>
            <a:r>
              <a:rPr lang="fr-FR" sz="1600" dirty="0"/>
              <a:t> on </a:t>
            </a:r>
            <a:r>
              <a:rPr lang="fr-FR" sz="1600" dirty="0" err="1"/>
              <a:t>motor</a:t>
            </a:r>
            <a:r>
              <a:rPr lang="fr-FR" sz="1600" dirty="0"/>
              <a:t> </a:t>
            </a:r>
            <a:r>
              <a:rPr lang="fr-FR" sz="1600" dirty="0" err="1"/>
              <a:t>vehicles</a:t>
            </a:r>
            <a:r>
              <a:rPr lang="fr-FR" sz="1600" dirty="0"/>
              <a:t>, Contribution of </a:t>
            </a:r>
            <a:r>
              <a:rPr lang="fr-FR" sz="1600" dirty="0" err="1"/>
              <a:t>Nuclear</a:t>
            </a:r>
            <a:r>
              <a:rPr lang="fr-FR" sz="1600" dirty="0"/>
              <a:t> power plant to </a:t>
            </a:r>
            <a:r>
              <a:rPr lang="fr-FR" sz="1600" dirty="0" smtClean="0"/>
              <a:t>finance </a:t>
            </a:r>
            <a:r>
              <a:rPr lang="fr-FR" sz="1600" dirty="0" err="1"/>
              <a:t>de-composition</a:t>
            </a:r>
            <a:r>
              <a:rPr lang="fr-FR" sz="1600" dirty="0" smtClean="0"/>
              <a:t>, Electric </a:t>
            </a:r>
            <a:r>
              <a:rPr lang="fr-FR" sz="1600" dirty="0"/>
              <a:t>power and </a:t>
            </a:r>
            <a:r>
              <a:rPr lang="fr-FR" sz="1600" dirty="0" err="1"/>
              <a:t>coal</a:t>
            </a:r>
            <a:r>
              <a:rPr lang="fr-FR" sz="1600" dirty="0"/>
              <a:t>, End-of-life </a:t>
            </a:r>
            <a:r>
              <a:rPr lang="fr-FR" sz="1600" dirty="0" err="1"/>
              <a:t>vehicles</a:t>
            </a:r>
            <a:r>
              <a:rPr lang="fr-FR" sz="1600" dirty="0"/>
              <a:t> </a:t>
            </a:r>
            <a:r>
              <a:rPr lang="fr-FR" sz="1600" dirty="0" err="1"/>
              <a:t>tax</a:t>
            </a:r>
            <a:r>
              <a:rPr lang="fr-FR" sz="1600" dirty="0"/>
              <a:t>, </a:t>
            </a:r>
            <a:r>
              <a:rPr lang="fr-FR" sz="1600" dirty="0" smtClean="0"/>
              <a:t>EE </a:t>
            </a:r>
            <a:r>
              <a:rPr lang="fr-FR" sz="1600" dirty="0" err="1" smtClean="0"/>
              <a:t>tax</a:t>
            </a:r>
            <a:r>
              <a:rPr lang="fr-FR" sz="1600" dirty="0" smtClean="0"/>
              <a:t>, Fuel </a:t>
            </a:r>
            <a:r>
              <a:rPr lang="fr-FR" sz="1600" dirty="0"/>
              <a:t>excise </a:t>
            </a:r>
            <a:r>
              <a:rPr lang="fr-FR" sz="1600" dirty="0" err="1"/>
              <a:t>tax</a:t>
            </a:r>
            <a:r>
              <a:rPr lang="fr-FR" sz="1600" dirty="0"/>
              <a:t>, </a:t>
            </a:r>
            <a:r>
              <a:rPr lang="fr-FR" sz="1600" dirty="0" err="1"/>
              <a:t>Indemnity</a:t>
            </a:r>
            <a:r>
              <a:rPr lang="fr-FR" sz="1600" dirty="0"/>
              <a:t> for the </a:t>
            </a:r>
            <a:r>
              <a:rPr lang="fr-FR" sz="1600" dirty="0" err="1"/>
              <a:t>restricted</a:t>
            </a:r>
            <a:r>
              <a:rPr lang="fr-FR" sz="1600" dirty="0"/>
              <a:t> use of area on the </a:t>
            </a:r>
            <a:r>
              <a:rPr lang="fr-FR" sz="1600" dirty="0" err="1"/>
              <a:t>territory</a:t>
            </a:r>
            <a:r>
              <a:rPr lang="fr-FR" sz="1600" dirty="0"/>
              <a:t> of </a:t>
            </a:r>
            <a:r>
              <a:rPr lang="fr-FR" sz="1600" dirty="0" err="1"/>
              <a:t>Nuclear</a:t>
            </a:r>
            <a:r>
              <a:rPr lang="fr-FR" sz="1600" dirty="0"/>
              <a:t> power </a:t>
            </a:r>
            <a:r>
              <a:rPr lang="fr-FR" sz="1600" dirty="0" smtClean="0"/>
              <a:t>plant, </a:t>
            </a:r>
            <a:r>
              <a:rPr lang="fr-FR" sz="1600" dirty="0" err="1"/>
              <a:t>Landfill</a:t>
            </a:r>
            <a:r>
              <a:rPr lang="fr-FR" sz="1600" dirty="0"/>
              <a:t> </a:t>
            </a:r>
            <a:r>
              <a:rPr lang="fr-FR" sz="1600" dirty="0" err="1"/>
              <a:t>tax</a:t>
            </a:r>
            <a:r>
              <a:rPr lang="fr-FR" sz="1600" dirty="0"/>
              <a:t>, </a:t>
            </a:r>
            <a:r>
              <a:rPr lang="fr-FR" sz="1600" dirty="0" err="1"/>
              <a:t>Motor</a:t>
            </a:r>
            <a:r>
              <a:rPr lang="fr-FR" sz="1600" dirty="0"/>
              <a:t> </a:t>
            </a:r>
            <a:r>
              <a:rPr lang="fr-FR" sz="1600" dirty="0" err="1"/>
              <a:t>Vehicle</a:t>
            </a:r>
            <a:r>
              <a:rPr lang="fr-FR" sz="1600" dirty="0"/>
              <a:t> </a:t>
            </a:r>
            <a:r>
              <a:rPr lang="fr-FR" sz="1600" dirty="0" err="1"/>
              <a:t>Tax</a:t>
            </a:r>
            <a:r>
              <a:rPr lang="fr-FR" sz="1600" dirty="0"/>
              <a:t>, Registration </a:t>
            </a:r>
            <a:r>
              <a:rPr lang="fr-FR" sz="1600" dirty="0" err="1"/>
              <a:t>fees</a:t>
            </a:r>
            <a:r>
              <a:rPr lang="fr-FR" sz="1600" dirty="0"/>
              <a:t> on </a:t>
            </a:r>
            <a:r>
              <a:rPr lang="fr-FR" sz="1600" dirty="0" err="1"/>
              <a:t>motor</a:t>
            </a:r>
            <a:r>
              <a:rPr lang="fr-FR" sz="1600" dirty="0"/>
              <a:t> </a:t>
            </a:r>
            <a:r>
              <a:rPr lang="fr-FR" sz="1600" dirty="0" err="1"/>
              <a:t>vehicles</a:t>
            </a:r>
            <a:r>
              <a:rPr lang="fr-FR" sz="1600" dirty="0"/>
              <a:t>, </a:t>
            </a:r>
            <a:r>
              <a:rPr lang="fr-FR" sz="1600" dirty="0" err="1"/>
              <a:t>boats</a:t>
            </a:r>
            <a:r>
              <a:rPr lang="fr-FR" sz="1600" dirty="0"/>
              <a:t> and </a:t>
            </a:r>
            <a:r>
              <a:rPr lang="fr-FR" sz="1600" dirty="0" err="1"/>
              <a:t>airplanes</a:t>
            </a:r>
            <a:r>
              <a:rPr lang="fr-FR" sz="1600" dirty="0"/>
              <a:t> </a:t>
            </a:r>
            <a:r>
              <a:rPr lang="fr-FR" sz="1600" dirty="0" err="1"/>
              <a:t>paid</a:t>
            </a:r>
            <a:r>
              <a:rPr lang="fr-FR" sz="1600" dirty="0"/>
              <a:t> by </a:t>
            </a:r>
            <a:r>
              <a:rPr lang="fr-FR" sz="1600" dirty="0" err="1" smtClean="0"/>
              <a:t>individuals</a:t>
            </a:r>
            <a:r>
              <a:rPr lang="fr-FR" sz="1600" dirty="0" smtClean="0"/>
              <a:t> AND </a:t>
            </a:r>
            <a:r>
              <a:rPr lang="fr-FR" sz="1600" dirty="0"/>
              <a:t>by </a:t>
            </a:r>
            <a:r>
              <a:rPr lang="fr-FR" sz="1600" dirty="0" err="1"/>
              <a:t>legal</a:t>
            </a:r>
            <a:r>
              <a:rPr lang="fr-FR" sz="1600" dirty="0"/>
              <a:t> </a:t>
            </a:r>
            <a:r>
              <a:rPr lang="fr-FR" sz="1600" dirty="0" err="1"/>
              <a:t>entities</a:t>
            </a:r>
            <a:r>
              <a:rPr lang="fr-FR" sz="1600" dirty="0" smtClean="0"/>
              <a:t>, </a:t>
            </a:r>
            <a:r>
              <a:rPr lang="fr-FR" sz="1600" dirty="0" err="1" smtClean="0"/>
              <a:t>Tax</a:t>
            </a:r>
            <a:r>
              <a:rPr lang="fr-FR" sz="1600" dirty="0" smtClean="0"/>
              <a:t> </a:t>
            </a:r>
            <a:r>
              <a:rPr lang="fr-FR" sz="1600" dirty="0"/>
              <a:t>on </a:t>
            </a:r>
            <a:r>
              <a:rPr lang="fr-FR" sz="1600" dirty="0" err="1"/>
              <a:t>lubricating</a:t>
            </a:r>
            <a:r>
              <a:rPr lang="fr-FR" sz="1600" dirty="0"/>
              <a:t> </a:t>
            </a:r>
            <a:r>
              <a:rPr lang="fr-FR" sz="1600" dirty="0" err="1"/>
              <a:t>oils</a:t>
            </a:r>
            <a:r>
              <a:rPr lang="fr-FR" sz="1600" dirty="0"/>
              <a:t>, </a:t>
            </a:r>
            <a:r>
              <a:rPr lang="fr-FR" sz="1600" dirty="0" err="1"/>
              <a:t>Tax</a:t>
            </a:r>
            <a:r>
              <a:rPr lang="fr-FR" sz="1600" dirty="0"/>
              <a:t> on packaging </a:t>
            </a:r>
            <a:r>
              <a:rPr lang="fr-FR" sz="1600" dirty="0" err="1"/>
              <a:t>waste</a:t>
            </a:r>
            <a:r>
              <a:rPr lang="fr-FR" sz="1600" dirty="0"/>
              <a:t>, </a:t>
            </a:r>
            <a:r>
              <a:rPr lang="fr-FR" sz="1600" dirty="0" err="1"/>
              <a:t>Tax</a:t>
            </a:r>
            <a:r>
              <a:rPr lang="fr-FR" sz="1600" dirty="0"/>
              <a:t> on </a:t>
            </a:r>
            <a:r>
              <a:rPr lang="fr-FR" sz="1600" dirty="0" err="1"/>
              <a:t>waste</a:t>
            </a:r>
            <a:r>
              <a:rPr lang="fr-FR" sz="1600" dirty="0"/>
              <a:t> </a:t>
            </a:r>
            <a:r>
              <a:rPr lang="fr-FR" sz="1600" dirty="0" err="1"/>
              <a:t>electrical</a:t>
            </a:r>
            <a:r>
              <a:rPr lang="fr-FR" sz="1600" dirty="0"/>
              <a:t> and </a:t>
            </a:r>
            <a:r>
              <a:rPr lang="fr-FR" sz="1600" dirty="0" err="1"/>
              <a:t>electronic</a:t>
            </a:r>
            <a:r>
              <a:rPr lang="fr-FR" sz="1600" dirty="0"/>
              <a:t> </a:t>
            </a:r>
            <a:r>
              <a:rPr lang="fr-FR" sz="1600" dirty="0" err="1"/>
              <a:t>equipment</a:t>
            </a:r>
            <a:r>
              <a:rPr lang="fr-FR" sz="1600" dirty="0"/>
              <a:t>, </a:t>
            </a:r>
            <a:r>
              <a:rPr lang="fr-FR" sz="1600" dirty="0" err="1"/>
              <a:t>Tax</a:t>
            </a:r>
            <a:r>
              <a:rPr lang="fr-FR" sz="1600" dirty="0"/>
              <a:t> on </a:t>
            </a:r>
            <a:r>
              <a:rPr lang="fr-FR" sz="1600" dirty="0" err="1"/>
              <a:t>waste</a:t>
            </a:r>
            <a:r>
              <a:rPr lang="fr-FR" sz="1600" dirty="0"/>
              <a:t> </a:t>
            </a:r>
            <a:r>
              <a:rPr lang="fr-FR" sz="1600" dirty="0" err="1"/>
              <a:t>pneumatic</a:t>
            </a:r>
            <a:r>
              <a:rPr lang="fr-FR" sz="1600" dirty="0"/>
              <a:t> </a:t>
            </a:r>
            <a:r>
              <a:rPr lang="fr-FR" sz="1600" dirty="0" err="1"/>
              <a:t>tyres</a:t>
            </a:r>
            <a:r>
              <a:rPr lang="fr-FR" sz="1600" dirty="0"/>
              <a:t>, Taxes on air pollution, Taxes on </a:t>
            </a:r>
            <a:r>
              <a:rPr lang="fr-FR" sz="1600" dirty="0" err="1"/>
              <a:t>waste</a:t>
            </a:r>
            <a:r>
              <a:rPr lang="fr-FR" sz="1600" dirty="0"/>
              <a:t> pollution, Volatile </a:t>
            </a:r>
            <a:r>
              <a:rPr lang="fr-FR" sz="1600" dirty="0" err="1"/>
              <a:t>Organic</a:t>
            </a:r>
            <a:r>
              <a:rPr lang="fr-FR" sz="1600" dirty="0"/>
              <a:t> Compounds </a:t>
            </a:r>
            <a:r>
              <a:rPr lang="fr-FR" sz="1600" dirty="0" err="1"/>
              <a:t>tax</a:t>
            </a:r>
            <a:r>
              <a:rPr lang="fr-FR" sz="1600" dirty="0"/>
              <a:t>, </a:t>
            </a:r>
            <a:r>
              <a:rPr lang="fr-FR" sz="1600" dirty="0" err="1"/>
              <a:t>Wastewater</a:t>
            </a:r>
            <a:r>
              <a:rPr lang="fr-FR" sz="1600" dirty="0"/>
              <a:t> pollution </a:t>
            </a:r>
            <a:r>
              <a:rPr lang="fr-FR" sz="1600" dirty="0" err="1"/>
              <a:t>tax</a:t>
            </a:r>
            <a:r>
              <a:rPr lang="fr-FR" sz="1600" dirty="0"/>
              <a:t>, </a:t>
            </a:r>
            <a:r>
              <a:rPr lang="fr-FR" sz="1600" dirty="0" err="1"/>
              <a:t>Payment</a:t>
            </a:r>
            <a:r>
              <a:rPr lang="fr-FR" sz="1600" dirty="0"/>
              <a:t> for water </a:t>
            </a:r>
            <a:r>
              <a:rPr lang="fr-FR" sz="1600" dirty="0" err="1"/>
              <a:t>rights</a:t>
            </a:r>
            <a:r>
              <a:rPr lang="fr-FR" sz="1600" dirty="0"/>
              <a:t>, Water abstraction charge, Water </a:t>
            </a:r>
            <a:r>
              <a:rPr lang="fr-FR" sz="1600" dirty="0" err="1"/>
              <a:t>consumption</a:t>
            </a:r>
            <a:r>
              <a:rPr lang="fr-FR" sz="1600" dirty="0"/>
              <a:t> </a:t>
            </a:r>
            <a:r>
              <a:rPr lang="fr-FR" sz="1600" dirty="0" smtClean="0"/>
              <a:t>charge)</a:t>
            </a:r>
          </a:p>
          <a:p>
            <a:pPr marL="285750" indent="-285750">
              <a:buFont typeface="Arial"/>
              <a:buChar char="•"/>
            </a:pPr>
            <a:r>
              <a:rPr lang="fr-FR" b="1" dirty="0" smtClean="0"/>
              <a:t>Financial </a:t>
            </a:r>
            <a:r>
              <a:rPr lang="fr-FR" b="1" dirty="0"/>
              <a:t>support </a:t>
            </a:r>
            <a:r>
              <a:rPr lang="fr-FR" b="1" dirty="0" err="1" smtClean="0"/>
              <a:t>given</a:t>
            </a:r>
            <a:r>
              <a:rPr lang="fr-FR" b="1" dirty="0" smtClean="0"/>
              <a:t> </a:t>
            </a:r>
            <a:r>
              <a:rPr lang="fr-FR" b="1" dirty="0"/>
              <a:t>to </a:t>
            </a:r>
            <a:r>
              <a:rPr lang="fr-FR" b="1" dirty="0" err="1"/>
              <a:t>individuals</a:t>
            </a:r>
            <a:r>
              <a:rPr lang="fr-FR" b="1" dirty="0"/>
              <a:t> </a:t>
            </a:r>
            <a:r>
              <a:rPr lang="fr-FR" dirty="0"/>
              <a:t>for </a:t>
            </a:r>
            <a:r>
              <a:rPr lang="fr-FR" dirty="0" err="1"/>
              <a:t>energy</a:t>
            </a:r>
            <a:r>
              <a:rPr lang="fr-FR" dirty="0"/>
              <a:t> </a:t>
            </a:r>
            <a:r>
              <a:rPr lang="fr-FR" dirty="0" err="1"/>
              <a:t>efficiency</a:t>
            </a:r>
            <a:r>
              <a:rPr lang="fr-FR" dirty="0"/>
              <a:t> and </a:t>
            </a:r>
            <a:r>
              <a:rPr lang="fr-FR" dirty="0" smtClean="0"/>
              <a:t>RE use</a:t>
            </a:r>
            <a:r>
              <a:rPr lang="fr-FR" dirty="0"/>
              <a:t>. </a:t>
            </a:r>
            <a:endParaRPr lang="fr-FR" dirty="0" smtClean="0"/>
          </a:p>
          <a:p>
            <a:pPr marL="285750" indent="-285750">
              <a:buFont typeface="Arial"/>
              <a:buChar char="•"/>
            </a:pPr>
            <a:r>
              <a:rPr lang="fr-FR" b="1" dirty="0" err="1" smtClean="0"/>
              <a:t>Slovenia</a:t>
            </a:r>
            <a:r>
              <a:rPr lang="fr-FR" b="1" dirty="0" smtClean="0"/>
              <a:t> </a:t>
            </a:r>
            <a:r>
              <a:rPr lang="fr-FR" b="1" dirty="0" err="1"/>
              <a:t>works</a:t>
            </a:r>
            <a:r>
              <a:rPr lang="fr-FR" b="1" dirty="0"/>
              <a:t> </a:t>
            </a:r>
            <a:r>
              <a:rPr lang="fr-FR" b="1" dirty="0" err="1"/>
              <a:t>closely</a:t>
            </a:r>
            <a:r>
              <a:rPr lang="fr-FR" b="1" dirty="0"/>
              <a:t> </a:t>
            </a:r>
            <a:r>
              <a:rPr lang="fr-FR" b="1" dirty="0" err="1" smtClean="0"/>
              <a:t>with</a:t>
            </a:r>
            <a:r>
              <a:rPr lang="fr-FR" b="1" dirty="0" smtClean="0"/>
              <a:t> </a:t>
            </a:r>
            <a:r>
              <a:rPr lang="fr-FR" b="1" dirty="0" err="1"/>
              <a:t>immediate</a:t>
            </a:r>
            <a:r>
              <a:rPr lang="fr-FR" b="1" dirty="0"/>
              <a:t> </a:t>
            </a:r>
            <a:r>
              <a:rPr lang="fr-FR" b="1" dirty="0" err="1"/>
              <a:t>neighbors</a:t>
            </a:r>
            <a:r>
              <a:rPr lang="fr-FR" b="1" dirty="0"/>
              <a:t> </a:t>
            </a:r>
            <a:r>
              <a:rPr lang="fr-FR" dirty="0"/>
              <a:t>on water management and </a:t>
            </a:r>
            <a:r>
              <a:rPr lang="fr-FR" dirty="0" err="1"/>
              <a:t>biodiversity</a:t>
            </a:r>
            <a:r>
              <a:rPr lang="fr-FR" dirty="0"/>
              <a:t> issues, and </a:t>
            </a:r>
            <a:r>
              <a:rPr lang="fr-FR" dirty="0" err="1"/>
              <a:t>maintains</a:t>
            </a:r>
            <a:r>
              <a:rPr lang="fr-FR" dirty="0"/>
              <a:t> </a:t>
            </a:r>
            <a:r>
              <a:rPr lang="fr-FR" dirty="0" err="1"/>
              <a:t>informal</a:t>
            </a:r>
            <a:r>
              <a:rPr lang="fr-FR" dirty="0"/>
              <a:t> </a:t>
            </a:r>
            <a:r>
              <a:rPr lang="fr-FR" dirty="0" err="1"/>
              <a:t>professional</a:t>
            </a:r>
            <a:r>
              <a:rPr lang="fr-FR" dirty="0"/>
              <a:t> contacts </a:t>
            </a:r>
            <a:r>
              <a:rPr lang="fr-FR" dirty="0" err="1"/>
              <a:t>with</a:t>
            </a:r>
            <a:r>
              <a:rPr lang="fr-FR" dirty="0"/>
              <a:t> countries of the western Balkans. </a:t>
            </a:r>
            <a:r>
              <a:rPr lang="fr-FR" dirty="0" err="1"/>
              <a:t>Environmental</a:t>
            </a:r>
            <a:r>
              <a:rPr lang="fr-FR" dirty="0"/>
              <a:t> </a:t>
            </a:r>
            <a:r>
              <a:rPr lang="fr-FR" dirty="0" err="1"/>
              <a:t>NGOs</a:t>
            </a:r>
            <a:r>
              <a:rPr lang="fr-FR" dirty="0"/>
              <a:t> </a:t>
            </a:r>
            <a:r>
              <a:rPr lang="fr-FR" dirty="0" err="1" smtClean="0"/>
              <a:t>play</a:t>
            </a:r>
            <a:r>
              <a:rPr lang="fr-FR" dirty="0" smtClean="0"/>
              <a:t> </a:t>
            </a:r>
            <a:r>
              <a:rPr lang="fr-FR" dirty="0" err="1"/>
              <a:t>domestic</a:t>
            </a:r>
            <a:r>
              <a:rPr lang="fr-FR" dirty="0"/>
              <a:t> </a:t>
            </a:r>
            <a:r>
              <a:rPr lang="fr-FR" dirty="0" err="1"/>
              <a:t>watchdog</a:t>
            </a:r>
            <a:r>
              <a:rPr lang="fr-FR" dirty="0"/>
              <a:t> </a:t>
            </a:r>
            <a:r>
              <a:rPr lang="fr-FR" dirty="0" err="1"/>
              <a:t>role</a:t>
            </a:r>
            <a:r>
              <a:rPr lang="fr-FR" dirty="0"/>
              <a:t>.</a:t>
            </a:r>
          </a:p>
        </p:txBody>
      </p:sp>
    </p:spTree>
    <p:extLst>
      <p:ext uri="{BB962C8B-B14F-4D97-AF65-F5344CB8AC3E}">
        <p14:creationId xmlns:p14="http://schemas.microsoft.com/office/powerpoint/2010/main" val="1435189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292100" y="1582737"/>
            <a:ext cx="8851900" cy="4312717"/>
          </a:xfrm>
        </p:spPr>
        <p:txBody>
          <a:bodyPr>
            <a:normAutofit fontScale="92500" lnSpcReduction="20000"/>
          </a:bodyPr>
          <a:lstStyle/>
          <a:p>
            <a:r>
              <a:rPr lang="fr-FR" dirty="0" smtClean="0">
                <a:solidFill>
                  <a:srgbClr val="000090"/>
                </a:solidFill>
              </a:rPr>
              <a:t>In </a:t>
            </a:r>
            <a:r>
              <a:rPr lang="fr-FR" dirty="0" err="1" smtClean="0">
                <a:solidFill>
                  <a:srgbClr val="000090"/>
                </a:solidFill>
              </a:rPr>
              <a:t>Algeria</a:t>
            </a:r>
            <a:r>
              <a:rPr lang="fr-FR" b="0" dirty="0" smtClean="0"/>
              <a:t>, a first </a:t>
            </a:r>
            <a:r>
              <a:rPr lang="fr-FR" b="0" dirty="0" err="1"/>
              <a:t>decree</a:t>
            </a:r>
            <a:r>
              <a:rPr lang="fr-FR" b="0" dirty="0"/>
              <a:t> dates back to April 15th 2006 and </a:t>
            </a:r>
            <a:r>
              <a:rPr lang="fr-FR" b="0" dirty="0" err="1"/>
              <a:t>regulates</a:t>
            </a:r>
            <a:r>
              <a:rPr lang="fr-FR" b="0" dirty="0"/>
              <a:t> and </a:t>
            </a:r>
            <a:r>
              <a:rPr lang="fr-FR" b="0" dirty="0" err="1"/>
              <a:t>controls</a:t>
            </a:r>
            <a:r>
              <a:rPr lang="fr-FR" b="0" dirty="0"/>
              <a:t> the </a:t>
            </a:r>
            <a:r>
              <a:rPr lang="fr-FR" b="0" dirty="0" err="1"/>
              <a:t>emission</a:t>
            </a:r>
            <a:r>
              <a:rPr lang="fr-FR" b="0" dirty="0"/>
              <a:t> of </a:t>
            </a:r>
            <a:r>
              <a:rPr lang="fr-FR" b="0" dirty="0" err="1"/>
              <a:t>gases</a:t>
            </a:r>
            <a:r>
              <a:rPr lang="fr-FR" b="0" dirty="0"/>
              <a:t>, </a:t>
            </a:r>
            <a:r>
              <a:rPr lang="fr-FR" b="0" dirty="0" err="1"/>
              <a:t>smoke</a:t>
            </a:r>
            <a:r>
              <a:rPr lang="fr-FR" b="0" dirty="0"/>
              <a:t>, </a:t>
            </a:r>
            <a:r>
              <a:rPr lang="fr-FR" b="0" dirty="0" err="1"/>
              <a:t>stream</a:t>
            </a:r>
            <a:r>
              <a:rPr lang="fr-FR" b="0" dirty="0"/>
              <a:t>, </a:t>
            </a:r>
            <a:r>
              <a:rPr lang="fr-FR" b="0" dirty="0" err="1"/>
              <a:t>liquid</a:t>
            </a:r>
            <a:r>
              <a:rPr lang="fr-FR" b="0" dirty="0"/>
              <a:t> or </a:t>
            </a:r>
            <a:r>
              <a:rPr lang="fr-FR" b="0" dirty="0" err="1"/>
              <a:t>solid</a:t>
            </a:r>
            <a:r>
              <a:rPr lang="fr-FR" b="0" dirty="0"/>
              <a:t> </a:t>
            </a:r>
            <a:r>
              <a:rPr lang="fr-FR" b="0" dirty="0" err="1"/>
              <a:t>particles</a:t>
            </a:r>
            <a:r>
              <a:rPr lang="fr-FR" b="0" dirty="0"/>
              <a:t> in the </a:t>
            </a:r>
            <a:r>
              <a:rPr lang="fr-FR" b="0" dirty="0" err="1"/>
              <a:t>atmosphere</a:t>
            </a:r>
            <a:r>
              <a:rPr lang="fr-FR" b="0" dirty="0"/>
              <a:t>. The second </a:t>
            </a:r>
            <a:r>
              <a:rPr lang="fr-FR" b="0" dirty="0" err="1"/>
              <a:t>decree</a:t>
            </a:r>
            <a:r>
              <a:rPr lang="fr-FR" b="0" dirty="0"/>
              <a:t> (13/110) of March 17th 2013 </a:t>
            </a:r>
            <a:r>
              <a:rPr lang="fr-FR" b="0" dirty="0" err="1"/>
              <a:t>regulates</a:t>
            </a:r>
            <a:r>
              <a:rPr lang="fr-FR" b="0" dirty="0"/>
              <a:t> the use of ozone </a:t>
            </a:r>
            <a:r>
              <a:rPr lang="fr-FR" b="0" dirty="0" err="1"/>
              <a:t>depleting</a:t>
            </a:r>
            <a:r>
              <a:rPr lang="fr-FR" b="0" dirty="0"/>
              <a:t> substances. </a:t>
            </a:r>
          </a:p>
          <a:p>
            <a:r>
              <a:rPr lang="fr-FR" dirty="0" smtClean="0">
                <a:solidFill>
                  <a:srgbClr val="000090"/>
                </a:solidFill>
              </a:rPr>
              <a:t>In </a:t>
            </a:r>
            <a:r>
              <a:rPr lang="fr-FR" dirty="0" err="1" smtClean="0">
                <a:solidFill>
                  <a:srgbClr val="000090"/>
                </a:solidFill>
              </a:rPr>
              <a:t>Morocco</a:t>
            </a:r>
            <a:r>
              <a:rPr lang="fr-FR" b="0" dirty="0" smtClean="0"/>
              <a:t>, </a:t>
            </a:r>
            <a:r>
              <a:rPr lang="fr-FR" b="0" dirty="0" err="1" smtClean="0"/>
              <a:t>environmental</a:t>
            </a:r>
            <a:r>
              <a:rPr lang="fr-FR" b="0" dirty="0" smtClean="0"/>
              <a:t> </a:t>
            </a:r>
            <a:r>
              <a:rPr lang="fr-FR" b="0" dirty="0" err="1"/>
              <a:t>laws</a:t>
            </a:r>
            <a:r>
              <a:rPr lang="fr-FR" b="0" dirty="0"/>
              <a:t> </a:t>
            </a:r>
            <a:r>
              <a:rPr lang="fr-FR" b="0" dirty="0" err="1"/>
              <a:t>were</a:t>
            </a:r>
            <a:r>
              <a:rPr lang="fr-FR" b="0" dirty="0"/>
              <a:t> </a:t>
            </a:r>
            <a:r>
              <a:rPr lang="fr-FR" b="0" dirty="0" err="1"/>
              <a:t>approved</a:t>
            </a:r>
            <a:r>
              <a:rPr lang="fr-FR" b="0" dirty="0"/>
              <a:t> in 2003 on the protection and conservation of the </a:t>
            </a:r>
            <a:r>
              <a:rPr lang="fr-FR" b="0" dirty="0" err="1"/>
              <a:t>environment</a:t>
            </a:r>
            <a:r>
              <a:rPr lang="fr-FR" b="0" dirty="0"/>
              <a:t>, </a:t>
            </a:r>
            <a:r>
              <a:rPr lang="fr-FR" b="0" dirty="0" err="1"/>
              <a:t>combating</a:t>
            </a:r>
            <a:r>
              <a:rPr lang="fr-FR" b="0" dirty="0"/>
              <a:t> air pollution and on </a:t>
            </a:r>
            <a:r>
              <a:rPr lang="fr-FR" b="0" dirty="0" err="1"/>
              <a:t>environmental</a:t>
            </a:r>
            <a:r>
              <a:rPr lang="fr-FR" b="0" dirty="0"/>
              <a:t> impact </a:t>
            </a:r>
            <a:r>
              <a:rPr lang="fr-FR" b="0" dirty="0" err="1"/>
              <a:t>assessment</a:t>
            </a:r>
            <a:r>
              <a:rPr lang="fr-FR" b="0" dirty="0"/>
              <a:t>. On </a:t>
            </a:r>
            <a:r>
              <a:rPr lang="fr-FR" b="0" dirty="0" smtClean="0"/>
              <a:t>2008</a:t>
            </a:r>
            <a:r>
              <a:rPr lang="fr-FR" b="0" dirty="0"/>
              <a:t>, </a:t>
            </a:r>
            <a:r>
              <a:rPr lang="fr-FR" b="0" dirty="0" err="1" smtClean="0"/>
              <a:t>it</a:t>
            </a:r>
            <a:r>
              <a:rPr lang="fr-FR" b="0" dirty="0" smtClean="0"/>
              <a:t> </a:t>
            </a:r>
            <a:r>
              <a:rPr lang="fr-FR" b="0" dirty="0" err="1" smtClean="0"/>
              <a:t>implemented</a:t>
            </a:r>
            <a:r>
              <a:rPr lang="fr-FR" b="0" dirty="0" smtClean="0"/>
              <a:t> </a:t>
            </a:r>
            <a:r>
              <a:rPr lang="fr-FR" b="0" dirty="0"/>
              <a:t>the “Plan Vert pour le Maroc</a:t>
            </a:r>
            <a:r>
              <a:rPr lang="fr-FR" b="0" dirty="0" smtClean="0"/>
              <a:t>” </a:t>
            </a:r>
            <a:r>
              <a:rPr lang="fr-FR" b="0" dirty="0" err="1" smtClean="0"/>
              <a:t>with</a:t>
            </a:r>
            <a:r>
              <a:rPr lang="fr-FR" b="0" dirty="0" smtClean="0"/>
              <a:t> </a:t>
            </a:r>
            <a:r>
              <a:rPr lang="fr-FR" b="0" dirty="0" err="1"/>
              <a:t>heavy</a:t>
            </a:r>
            <a:r>
              <a:rPr lang="fr-FR" b="0" dirty="0"/>
              <a:t> focus on </a:t>
            </a:r>
            <a:r>
              <a:rPr lang="fr-FR" b="0" dirty="0" err="1"/>
              <a:t>sustainability</a:t>
            </a:r>
            <a:r>
              <a:rPr lang="fr-FR" b="0" dirty="0"/>
              <a:t> of the agricultural </a:t>
            </a:r>
            <a:r>
              <a:rPr lang="fr-FR" b="0" dirty="0" err="1" smtClean="0"/>
              <a:t>sector</a:t>
            </a:r>
            <a:r>
              <a:rPr lang="fr-FR" b="0" dirty="0" smtClean="0"/>
              <a:t>. A </a:t>
            </a:r>
            <a:r>
              <a:rPr lang="fr-FR" b="0" dirty="0" err="1"/>
              <a:t>year</a:t>
            </a:r>
            <a:r>
              <a:rPr lang="fr-FR" b="0" dirty="0"/>
              <a:t> </a:t>
            </a:r>
            <a:r>
              <a:rPr lang="fr-FR" b="0" dirty="0" err="1"/>
              <a:t>later</a:t>
            </a:r>
            <a:r>
              <a:rPr lang="fr-FR" b="0" dirty="0"/>
              <a:t> </a:t>
            </a:r>
            <a:r>
              <a:rPr lang="fr-FR" b="0" dirty="0" err="1" smtClean="0"/>
              <a:t>it</a:t>
            </a:r>
            <a:r>
              <a:rPr lang="fr-FR" b="0" dirty="0" smtClean="0"/>
              <a:t> </a:t>
            </a:r>
            <a:r>
              <a:rPr lang="fr-FR" b="0" dirty="0" err="1"/>
              <a:t>adopted</a:t>
            </a:r>
            <a:r>
              <a:rPr lang="fr-FR" b="0" dirty="0"/>
              <a:t> </a:t>
            </a:r>
            <a:r>
              <a:rPr lang="fr-FR" b="0" dirty="0" err="1"/>
              <a:t>its</a:t>
            </a:r>
            <a:r>
              <a:rPr lang="fr-FR" b="0" dirty="0"/>
              <a:t> “Plan Bleu pour le Maroc” </a:t>
            </a:r>
            <a:r>
              <a:rPr lang="fr-FR" b="0" dirty="0" err="1" smtClean="0"/>
              <a:t>applied</a:t>
            </a:r>
            <a:r>
              <a:rPr lang="fr-FR" b="0" dirty="0" smtClean="0"/>
              <a:t> </a:t>
            </a:r>
            <a:r>
              <a:rPr lang="fr-FR" b="0" dirty="0"/>
              <a:t>on the </a:t>
            </a:r>
            <a:r>
              <a:rPr lang="fr-FR" b="0" dirty="0" err="1"/>
              <a:t>fisheries</a:t>
            </a:r>
            <a:r>
              <a:rPr lang="fr-FR" b="0" dirty="0"/>
              <a:t> </a:t>
            </a:r>
            <a:r>
              <a:rPr lang="fr-FR" b="0" dirty="0" err="1" smtClean="0"/>
              <a:t>sector</a:t>
            </a:r>
            <a:r>
              <a:rPr lang="fr-FR" b="0" dirty="0" smtClean="0"/>
              <a:t>. </a:t>
            </a:r>
            <a:r>
              <a:rPr lang="fr-FR" b="0" dirty="0" err="1"/>
              <a:t>After</a:t>
            </a:r>
            <a:r>
              <a:rPr lang="fr-FR" b="0" dirty="0"/>
              <a:t> </a:t>
            </a:r>
            <a:r>
              <a:rPr lang="fr-FR" b="0" dirty="0" err="1" smtClean="0"/>
              <a:t>adopting</a:t>
            </a:r>
            <a:r>
              <a:rPr lang="fr-FR" b="0" dirty="0" smtClean="0"/>
              <a:t> </a:t>
            </a:r>
            <a:r>
              <a:rPr lang="fr-FR" b="0" dirty="0" err="1"/>
              <a:t>constitutional</a:t>
            </a:r>
            <a:r>
              <a:rPr lang="fr-FR" b="0" dirty="0"/>
              <a:t> </a:t>
            </a:r>
            <a:r>
              <a:rPr lang="fr-FR" b="0" dirty="0" err="1"/>
              <a:t>reforms</a:t>
            </a:r>
            <a:r>
              <a:rPr lang="fr-FR" b="0" dirty="0"/>
              <a:t> (</a:t>
            </a:r>
            <a:r>
              <a:rPr lang="fr-FR" b="0" dirty="0" err="1"/>
              <a:t>especially</a:t>
            </a:r>
            <a:r>
              <a:rPr lang="fr-FR" b="0" dirty="0"/>
              <a:t> </a:t>
            </a:r>
            <a:r>
              <a:rPr lang="fr-FR" b="0" dirty="0" err="1" smtClean="0"/>
              <a:t>during</a:t>
            </a:r>
            <a:r>
              <a:rPr lang="fr-FR" b="0" dirty="0"/>
              <a:t> </a:t>
            </a:r>
            <a:r>
              <a:rPr lang="fr-FR" b="0" dirty="0" err="1" smtClean="0"/>
              <a:t>Arab</a:t>
            </a:r>
            <a:r>
              <a:rPr lang="fr-FR" b="0" dirty="0" smtClean="0"/>
              <a:t> </a:t>
            </a:r>
            <a:r>
              <a:rPr lang="fr-FR" b="0" dirty="0" err="1"/>
              <a:t>Spring</a:t>
            </a:r>
            <a:r>
              <a:rPr lang="fr-FR" b="0" dirty="0"/>
              <a:t>) </a:t>
            </a:r>
            <a:r>
              <a:rPr lang="fr-FR" b="0" dirty="0" err="1"/>
              <a:t>stipulating</a:t>
            </a:r>
            <a:r>
              <a:rPr lang="fr-FR" b="0" dirty="0"/>
              <a:t> </a:t>
            </a:r>
            <a:r>
              <a:rPr lang="fr-FR" b="0" dirty="0" err="1"/>
              <a:t>that</a:t>
            </a:r>
            <a:r>
              <a:rPr lang="fr-FR" b="0" dirty="0"/>
              <a:t> </a:t>
            </a:r>
            <a:r>
              <a:rPr lang="fr-FR" b="0" dirty="0" err="1"/>
              <a:t>sustainable</a:t>
            </a:r>
            <a:r>
              <a:rPr lang="fr-FR" b="0" dirty="0"/>
              <a:t> </a:t>
            </a:r>
            <a:r>
              <a:rPr lang="fr-FR" b="0" dirty="0" err="1"/>
              <a:t>development</a:t>
            </a:r>
            <a:r>
              <a:rPr lang="fr-FR" b="0" dirty="0"/>
              <a:t> </a:t>
            </a:r>
            <a:r>
              <a:rPr lang="fr-FR" b="0" dirty="0" err="1"/>
              <a:t>is</a:t>
            </a:r>
            <a:r>
              <a:rPr lang="fr-FR" b="0" dirty="0"/>
              <a:t> a right of </a:t>
            </a:r>
            <a:r>
              <a:rPr lang="fr-FR" b="0" dirty="0" err="1"/>
              <a:t>every</a:t>
            </a:r>
            <a:r>
              <a:rPr lang="fr-FR" b="0" dirty="0"/>
              <a:t> </a:t>
            </a:r>
            <a:r>
              <a:rPr lang="fr-FR" b="0" dirty="0" err="1"/>
              <a:t>citizen</a:t>
            </a:r>
            <a:r>
              <a:rPr lang="fr-FR" b="0" dirty="0"/>
              <a:t>, the </a:t>
            </a:r>
            <a:r>
              <a:rPr lang="fr-FR" b="0" dirty="0" err="1" smtClean="0"/>
              <a:t>Morocco</a:t>
            </a:r>
            <a:r>
              <a:rPr lang="fr-FR" b="0" dirty="0" smtClean="0"/>
              <a:t> </a:t>
            </a:r>
            <a:r>
              <a:rPr lang="fr-FR" b="0" dirty="0" err="1" smtClean="0"/>
              <a:t>drew</a:t>
            </a:r>
            <a:r>
              <a:rPr lang="fr-FR" b="0" dirty="0" smtClean="0"/>
              <a:t> </a:t>
            </a:r>
            <a:r>
              <a:rPr lang="fr-FR" b="0" dirty="0"/>
              <a:t>a “</a:t>
            </a:r>
            <a:r>
              <a:rPr lang="fr-FR" b="0" dirty="0" err="1"/>
              <a:t>Climate</a:t>
            </a:r>
            <a:r>
              <a:rPr lang="fr-FR" b="0" dirty="0"/>
              <a:t> Change Policy of </a:t>
            </a:r>
            <a:r>
              <a:rPr lang="fr-FR" b="0" dirty="0" err="1"/>
              <a:t>Morocco</a:t>
            </a:r>
            <a:r>
              <a:rPr lang="fr-FR" b="0" dirty="0"/>
              <a:t>” on March </a:t>
            </a:r>
            <a:r>
              <a:rPr lang="fr-FR" b="0" dirty="0" smtClean="0"/>
              <a:t>2014.</a:t>
            </a:r>
          </a:p>
          <a:p>
            <a:r>
              <a:rPr lang="fr-FR" dirty="0" err="1" smtClean="0">
                <a:solidFill>
                  <a:srgbClr val="000090"/>
                </a:solidFill>
              </a:rPr>
              <a:t>Tunisia</a:t>
            </a:r>
            <a:r>
              <a:rPr lang="fr-FR" b="0" dirty="0" smtClean="0"/>
              <a:t> </a:t>
            </a:r>
            <a:r>
              <a:rPr lang="fr-FR" b="0" dirty="0" err="1" smtClean="0"/>
              <a:t>is</a:t>
            </a:r>
            <a:r>
              <a:rPr lang="fr-FR" b="0" dirty="0" smtClean="0"/>
              <a:t> one </a:t>
            </a:r>
            <a:r>
              <a:rPr lang="fr-FR" b="0" dirty="0"/>
              <a:t>of the few countries to </a:t>
            </a:r>
            <a:r>
              <a:rPr lang="fr-FR" b="0" dirty="0" err="1"/>
              <a:t>recognize</a:t>
            </a:r>
            <a:r>
              <a:rPr lang="fr-FR" b="0" dirty="0"/>
              <a:t> </a:t>
            </a:r>
            <a:r>
              <a:rPr lang="fr-FR" b="0" dirty="0" err="1"/>
              <a:t>climate</a:t>
            </a:r>
            <a:r>
              <a:rPr lang="fr-FR" b="0" dirty="0"/>
              <a:t> change in </a:t>
            </a:r>
            <a:r>
              <a:rPr lang="fr-FR" b="0" dirty="0" err="1"/>
              <a:t>its</a:t>
            </a:r>
            <a:r>
              <a:rPr lang="fr-FR" b="0" dirty="0"/>
              <a:t> Constitution (on </a:t>
            </a:r>
            <a:r>
              <a:rPr lang="fr-FR" b="0" dirty="0" err="1"/>
              <a:t>January</a:t>
            </a:r>
            <a:r>
              <a:rPr lang="fr-FR" b="0" dirty="0"/>
              <a:t> 2014). </a:t>
            </a:r>
            <a:r>
              <a:rPr lang="fr-FR" b="0" dirty="0" err="1" smtClean="0"/>
              <a:t>Recently</a:t>
            </a:r>
            <a:r>
              <a:rPr lang="fr-FR" b="0" dirty="0"/>
              <a:t>, the </a:t>
            </a:r>
            <a:r>
              <a:rPr lang="fr-FR" b="0" dirty="0" err="1"/>
              <a:t>government</a:t>
            </a:r>
            <a:r>
              <a:rPr lang="fr-FR" b="0" dirty="0"/>
              <a:t> </a:t>
            </a:r>
            <a:r>
              <a:rPr lang="fr-FR" b="0" dirty="0" err="1"/>
              <a:t>established</a:t>
            </a:r>
            <a:r>
              <a:rPr lang="fr-FR" b="0" dirty="0"/>
              <a:t> a National </a:t>
            </a:r>
            <a:r>
              <a:rPr lang="fr-FR" b="0" dirty="0" err="1"/>
              <a:t>Strategy</a:t>
            </a:r>
            <a:r>
              <a:rPr lang="fr-FR" b="0" dirty="0"/>
              <a:t> on </a:t>
            </a:r>
            <a:r>
              <a:rPr lang="fr-FR" b="0" dirty="0" err="1"/>
              <a:t>Climate</a:t>
            </a:r>
            <a:r>
              <a:rPr lang="fr-FR" b="0" dirty="0"/>
              <a:t> Change (NSCC), </a:t>
            </a:r>
            <a:r>
              <a:rPr lang="fr-FR" b="0" dirty="0" err="1"/>
              <a:t>which</a:t>
            </a:r>
            <a:r>
              <a:rPr lang="fr-FR" b="0" dirty="0"/>
              <a:t> </a:t>
            </a:r>
            <a:r>
              <a:rPr lang="fr-FR" b="0" dirty="0" err="1"/>
              <a:t>takes</a:t>
            </a:r>
            <a:r>
              <a:rPr lang="fr-FR" b="0" dirty="0"/>
              <a:t> </a:t>
            </a:r>
            <a:r>
              <a:rPr lang="fr-FR" b="0" dirty="0" err="1"/>
              <a:t>into</a:t>
            </a:r>
            <a:r>
              <a:rPr lang="fr-FR" b="0" dirty="0"/>
              <a:t> </a:t>
            </a:r>
            <a:r>
              <a:rPr lang="fr-FR" b="0" dirty="0" err="1"/>
              <a:t>account</a:t>
            </a:r>
            <a:r>
              <a:rPr lang="fr-FR" b="0" dirty="0"/>
              <a:t> the new challenges and directions of the post-</a:t>
            </a:r>
            <a:r>
              <a:rPr lang="fr-FR" b="0" dirty="0" err="1"/>
              <a:t>revolutionary</a:t>
            </a:r>
            <a:r>
              <a:rPr lang="fr-FR" b="0" dirty="0"/>
              <a:t> </a:t>
            </a:r>
            <a:r>
              <a:rPr lang="fr-FR" b="0" dirty="0" err="1"/>
              <a:t>Tunisia</a:t>
            </a:r>
            <a:r>
              <a:rPr lang="fr-FR" b="0" dirty="0"/>
              <a:t>. </a:t>
            </a:r>
            <a:r>
              <a:rPr lang="fr-FR" b="0" dirty="0" err="1" smtClean="0"/>
              <a:t>Tunisia</a:t>
            </a:r>
            <a:r>
              <a:rPr lang="fr-FR" b="0" dirty="0" smtClean="0"/>
              <a:t> </a:t>
            </a:r>
            <a:r>
              <a:rPr lang="fr-FR" b="0" dirty="0" err="1"/>
              <a:t>adopted</a:t>
            </a:r>
            <a:r>
              <a:rPr lang="fr-FR" b="0" dirty="0"/>
              <a:t> the “</a:t>
            </a:r>
            <a:r>
              <a:rPr lang="fr-FR" b="0" dirty="0" err="1"/>
              <a:t>Renewable</a:t>
            </a:r>
            <a:r>
              <a:rPr lang="fr-FR" b="0" dirty="0"/>
              <a:t> </a:t>
            </a:r>
            <a:r>
              <a:rPr lang="fr-FR" b="0" dirty="0" err="1"/>
              <a:t>Energy</a:t>
            </a:r>
            <a:r>
              <a:rPr lang="fr-FR" b="0" dirty="0"/>
              <a:t> Action Plan 2030” by the </a:t>
            </a:r>
            <a:r>
              <a:rPr lang="fr-FR" b="0" dirty="0" err="1"/>
              <a:t>Ministry</a:t>
            </a:r>
            <a:r>
              <a:rPr lang="fr-FR" b="0" dirty="0"/>
              <a:t> of </a:t>
            </a:r>
            <a:r>
              <a:rPr lang="fr-FR" b="0" dirty="0" err="1"/>
              <a:t>Energy</a:t>
            </a:r>
            <a:r>
              <a:rPr lang="fr-FR" b="0" dirty="0"/>
              <a:t>, Mines and </a:t>
            </a:r>
            <a:r>
              <a:rPr lang="fr-FR" b="0" dirty="0" err="1"/>
              <a:t>Renewable</a:t>
            </a:r>
            <a:r>
              <a:rPr lang="fr-FR" b="0" dirty="0"/>
              <a:t> </a:t>
            </a:r>
            <a:r>
              <a:rPr lang="fr-FR" b="0" dirty="0" err="1"/>
              <a:t>Energy</a:t>
            </a:r>
            <a:r>
              <a:rPr lang="fr-FR" b="0" dirty="0"/>
              <a:t> on </a:t>
            </a:r>
            <a:r>
              <a:rPr lang="fr-FR" b="0" dirty="0" err="1"/>
              <a:t>November</a:t>
            </a:r>
            <a:r>
              <a:rPr lang="fr-FR" b="0" dirty="0"/>
              <a:t> 22, 2016. </a:t>
            </a:r>
            <a:r>
              <a:rPr lang="fr-FR" b="0" dirty="0" err="1"/>
              <a:t>Its</a:t>
            </a:r>
            <a:r>
              <a:rPr lang="fr-FR" b="0" dirty="0"/>
              <a:t> </a:t>
            </a:r>
            <a:r>
              <a:rPr lang="fr-FR" b="0" dirty="0" err="1"/>
              <a:t>aim</a:t>
            </a:r>
            <a:r>
              <a:rPr lang="fr-FR" b="0" dirty="0"/>
              <a:t> </a:t>
            </a:r>
            <a:r>
              <a:rPr lang="fr-FR" b="0" dirty="0" err="1"/>
              <a:t>is</a:t>
            </a:r>
            <a:r>
              <a:rPr lang="fr-FR" b="0" dirty="0"/>
              <a:t> to </a:t>
            </a:r>
            <a:r>
              <a:rPr lang="fr-FR" b="0" dirty="0" err="1"/>
              <a:t>strengthen</a:t>
            </a:r>
            <a:r>
              <a:rPr lang="fr-FR" b="0" dirty="0"/>
              <a:t> </a:t>
            </a:r>
            <a:r>
              <a:rPr lang="fr-FR" b="0" dirty="0" err="1"/>
              <a:t>both</a:t>
            </a:r>
            <a:r>
              <a:rPr lang="fr-FR" b="0" dirty="0"/>
              <a:t> the national </a:t>
            </a:r>
            <a:r>
              <a:rPr lang="fr-FR" b="0" dirty="0" err="1"/>
              <a:t>fossil</a:t>
            </a:r>
            <a:r>
              <a:rPr lang="fr-FR" b="0" dirty="0"/>
              <a:t> and </a:t>
            </a:r>
            <a:r>
              <a:rPr lang="fr-FR" b="0" dirty="0" err="1"/>
              <a:t>renewable</a:t>
            </a:r>
            <a:r>
              <a:rPr lang="fr-FR" b="0" dirty="0"/>
              <a:t> </a:t>
            </a:r>
            <a:r>
              <a:rPr lang="fr-FR" b="0" dirty="0" err="1"/>
              <a:t>energy</a:t>
            </a:r>
            <a:r>
              <a:rPr lang="fr-FR" b="0" dirty="0"/>
              <a:t> </a:t>
            </a:r>
            <a:r>
              <a:rPr lang="fr-FR" b="0" dirty="0" err="1"/>
              <a:t>resources</a:t>
            </a:r>
            <a:r>
              <a:rPr lang="fr-FR" b="0" dirty="0"/>
              <a:t> by </a:t>
            </a:r>
            <a:r>
              <a:rPr lang="fr-FR" b="0" dirty="0" err="1"/>
              <a:t>improving</a:t>
            </a:r>
            <a:r>
              <a:rPr lang="fr-FR" b="0" dirty="0"/>
              <a:t> </a:t>
            </a:r>
            <a:r>
              <a:rPr lang="fr-FR" b="0" dirty="0" err="1"/>
              <a:t>energy</a:t>
            </a:r>
            <a:r>
              <a:rPr lang="fr-FR" b="0" dirty="0"/>
              <a:t> </a:t>
            </a:r>
            <a:r>
              <a:rPr lang="fr-FR" b="0" dirty="0" err="1"/>
              <a:t>intensity</a:t>
            </a:r>
            <a:r>
              <a:rPr lang="fr-FR" b="0" dirty="0"/>
              <a:t> by 3% per </a:t>
            </a:r>
            <a:r>
              <a:rPr lang="fr-FR" b="0" dirty="0" err="1"/>
              <a:t>year</a:t>
            </a:r>
            <a:r>
              <a:rPr lang="fr-FR" b="0" dirty="0"/>
              <a:t> </a:t>
            </a:r>
            <a:r>
              <a:rPr lang="fr-FR" b="0" dirty="0" err="1"/>
              <a:t>during</a:t>
            </a:r>
            <a:r>
              <a:rPr lang="fr-FR" b="0" dirty="0"/>
              <a:t> 2016-2030 and </a:t>
            </a:r>
            <a:r>
              <a:rPr lang="fr-FR" b="0" dirty="0" err="1"/>
              <a:t>save</a:t>
            </a:r>
            <a:r>
              <a:rPr lang="fr-FR" b="0" dirty="0"/>
              <a:t> </a:t>
            </a:r>
            <a:r>
              <a:rPr lang="fr-FR" b="0" dirty="0" err="1"/>
              <a:t>energy</a:t>
            </a:r>
            <a:r>
              <a:rPr lang="fr-FR" b="0" dirty="0"/>
              <a:t> by 17% </a:t>
            </a:r>
            <a:r>
              <a:rPr lang="fr-FR" b="0" dirty="0" err="1"/>
              <a:t>between</a:t>
            </a:r>
            <a:r>
              <a:rPr lang="fr-FR" b="0" dirty="0"/>
              <a:t> 2016-2020. </a:t>
            </a:r>
          </a:p>
          <a:p>
            <a:endParaRPr lang="fr-FR" b="0" dirty="0"/>
          </a:p>
        </p:txBody>
      </p:sp>
      <p:sp>
        <p:nvSpPr>
          <p:cNvPr id="4" name="Titre 3"/>
          <p:cNvSpPr>
            <a:spLocks noGrp="1"/>
          </p:cNvSpPr>
          <p:nvPr>
            <p:ph type="title"/>
          </p:nvPr>
        </p:nvSpPr>
        <p:spPr/>
        <p:txBody>
          <a:bodyPr/>
          <a:lstStyle/>
          <a:p>
            <a:r>
              <a:rPr lang="fr-FR" dirty="0" err="1" smtClean="0"/>
              <a:t>Strategic</a:t>
            </a:r>
            <a:r>
              <a:rPr lang="fr-FR" dirty="0" smtClean="0"/>
              <a:t> and </a:t>
            </a:r>
            <a:r>
              <a:rPr lang="fr-FR" dirty="0" err="1" smtClean="0"/>
              <a:t>Institutional</a:t>
            </a:r>
            <a:r>
              <a:rPr lang="fr-FR" dirty="0" smtClean="0"/>
              <a:t> </a:t>
            </a:r>
            <a:r>
              <a:rPr lang="fr-FR" dirty="0" err="1" smtClean="0"/>
              <a:t>Context</a:t>
            </a:r>
            <a:endParaRPr lang="fr-FR" dirty="0"/>
          </a:p>
        </p:txBody>
      </p:sp>
    </p:spTree>
    <p:extLst>
      <p:ext uri="{BB962C8B-B14F-4D97-AF65-F5344CB8AC3E}">
        <p14:creationId xmlns:p14="http://schemas.microsoft.com/office/powerpoint/2010/main" val="136548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2336800" y="1596247"/>
            <a:ext cx="6386549" cy="4312717"/>
          </a:xfrm>
        </p:spPr>
        <p:txBody>
          <a:bodyPr>
            <a:normAutofit lnSpcReduction="10000"/>
          </a:bodyPr>
          <a:lstStyle/>
          <a:p>
            <a:pPr algn="just"/>
            <a:r>
              <a:rPr lang="en-GB" dirty="0" smtClean="0">
                <a:solidFill>
                  <a:srgbClr val="3366FF"/>
                </a:solidFill>
              </a:rPr>
              <a:t>About </a:t>
            </a:r>
            <a:r>
              <a:rPr lang="en-GB" dirty="0" err="1">
                <a:solidFill>
                  <a:srgbClr val="3366FF"/>
                </a:solidFill>
              </a:rPr>
              <a:t>Institut</a:t>
            </a:r>
            <a:r>
              <a:rPr lang="en-GB" dirty="0">
                <a:solidFill>
                  <a:srgbClr val="3366FF"/>
                </a:solidFill>
              </a:rPr>
              <a:t> de la </a:t>
            </a:r>
            <a:r>
              <a:rPr lang="en-GB" dirty="0" err="1">
                <a:solidFill>
                  <a:srgbClr val="3366FF"/>
                </a:solidFill>
              </a:rPr>
              <a:t>Méditérranée</a:t>
            </a:r>
            <a:r>
              <a:rPr lang="fr-FR" dirty="0">
                <a:solidFill>
                  <a:srgbClr val="3366FF"/>
                </a:solidFill>
              </a:rPr>
              <a:t> : </a:t>
            </a:r>
            <a:r>
              <a:rPr lang="en-GB" dirty="0" err="1"/>
              <a:t>Institut</a:t>
            </a:r>
            <a:r>
              <a:rPr lang="en-GB" dirty="0"/>
              <a:t> de la </a:t>
            </a:r>
            <a:r>
              <a:rPr lang="en-GB" dirty="0" err="1"/>
              <a:t>Méditérranée</a:t>
            </a:r>
            <a:r>
              <a:rPr lang="en-GB" dirty="0"/>
              <a:t> (IM, Marseille, France) </a:t>
            </a:r>
            <a:r>
              <a:rPr lang="en-GB" dirty="0" smtClean="0"/>
              <a:t>was </a:t>
            </a:r>
            <a:r>
              <a:rPr lang="en-GB" dirty="0"/>
              <a:t>founded in 1994 by the PACA Region, the General Council of </a:t>
            </a:r>
            <a:r>
              <a:rPr lang="en-GB" dirty="0" err="1"/>
              <a:t>Bouches</a:t>
            </a:r>
            <a:r>
              <a:rPr lang="en-GB" dirty="0"/>
              <a:t>-du-Rhône, the City of </a:t>
            </a:r>
            <a:r>
              <a:rPr lang="en-GB" dirty="0" smtClean="0"/>
              <a:t>Marseille </a:t>
            </a:r>
            <a:r>
              <a:rPr lang="en-GB" dirty="0"/>
              <a:t>and the Marseille Provence Chamber of Commerce and Industry and develops socio-economic expertise and projects related to the wider Euro-Mediterranean region. </a:t>
            </a:r>
            <a:r>
              <a:rPr lang="en-GB" dirty="0" smtClean="0"/>
              <a:t>It is </a:t>
            </a:r>
            <a:r>
              <a:rPr lang="en-GB" dirty="0"/>
              <a:t>one of the founders and coordinators of </a:t>
            </a:r>
            <a:r>
              <a:rPr lang="en-GB" dirty="0" smtClean="0"/>
              <a:t>the FEMISE network, the first research network in the Euro-Med region. </a:t>
            </a:r>
          </a:p>
          <a:p>
            <a:pPr algn="just"/>
            <a:r>
              <a:rPr lang="en-GB" dirty="0">
                <a:solidFill>
                  <a:srgbClr val="3366FF"/>
                </a:solidFill>
              </a:rPr>
              <a:t>About FEMISE</a:t>
            </a:r>
            <a:r>
              <a:rPr lang="fr-FR" dirty="0">
                <a:solidFill>
                  <a:srgbClr val="3366FF"/>
                </a:solidFill>
              </a:rPr>
              <a:t> : </a:t>
            </a:r>
            <a:r>
              <a:rPr lang="en-GB" dirty="0"/>
              <a:t>FEMISE is a network of research institutes from the North and South of the Mediterranean, which promotes dialogue and research on socio-economic issues and advises Mediterranean Partner Countries on reform. It is coordinated by the </a:t>
            </a:r>
            <a:r>
              <a:rPr lang="en-GB" dirty="0">
                <a:solidFill>
                  <a:schemeClr val="accent2">
                    <a:lumMod val="75000"/>
                  </a:schemeClr>
                </a:solidFill>
              </a:rPr>
              <a:t>Economic Research Forum (Egypt) </a:t>
            </a:r>
            <a:r>
              <a:rPr lang="en-GB" dirty="0"/>
              <a:t>and </a:t>
            </a:r>
            <a:r>
              <a:rPr lang="en-GB" dirty="0" err="1">
                <a:solidFill>
                  <a:srgbClr val="0000FF"/>
                </a:solidFill>
              </a:rPr>
              <a:t>Institut</a:t>
            </a:r>
            <a:r>
              <a:rPr lang="en-GB" dirty="0">
                <a:solidFill>
                  <a:srgbClr val="0000FF"/>
                </a:solidFill>
              </a:rPr>
              <a:t> de la </a:t>
            </a:r>
            <a:r>
              <a:rPr lang="en-GB" dirty="0" err="1">
                <a:solidFill>
                  <a:srgbClr val="0000FF"/>
                </a:solidFill>
              </a:rPr>
              <a:t>Méditerranée</a:t>
            </a:r>
            <a:r>
              <a:rPr lang="en-GB" dirty="0">
                <a:solidFill>
                  <a:srgbClr val="0000FF"/>
                </a:solidFill>
              </a:rPr>
              <a:t> (France)</a:t>
            </a:r>
            <a:r>
              <a:rPr lang="en-GB" dirty="0" smtClean="0"/>
              <a:t>.</a:t>
            </a:r>
            <a:endParaRPr lang="fr-FR" dirty="0">
              <a:solidFill>
                <a:srgbClr val="3366FF"/>
              </a:solidFill>
            </a:endParaRPr>
          </a:p>
        </p:txBody>
      </p:sp>
      <p:sp>
        <p:nvSpPr>
          <p:cNvPr id="4" name="Titre 3"/>
          <p:cNvSpPr>
            <a:spLocks noGrp="1"/>
          </p:cNvSpPr>
          <p:nvPr>
            <p:ph type="title"/>
          </p:nvPr>
        </p:nvSpPr>
        <p:spPr/>
        <p:txBody>
          <a:bodyPr/>
          <a:lstStyle/>
          <a:p>
            <a:r>
              <a:rPr lang="fr-FR" dirty="0" err="1" smtClean="0"/>
              <a:t>Who</a:t>
            </a:r>
            <a:r>
              <a:rPr lang="fr-FR" dirty="0" smtClean="0"/>
              <a:t> are </a:t>
            </a:r>
            <a:r>
              <a:rPr lang="fr-FR" dirty="0" err="1" smtClean="0"/>
              <a:t>we</a:t>
            </a:r>
            <a:r>
              <a:rPr lang="fr-FR" dirty="0" smtClean="0"/>
              <a:t> ?</a:t>
            </a:r>
            <a:endParaRPr lang="fr-FR" dirty="0"/>
          </a:p>
        </p:txBody>
      </p:sp>
      <p:pic>
        <p:nvPicPr>
          <p:cNvPr id="3" name="Image 2"/>
          <p:cNvPicPr>
            <a:picLocks noChangeAspect="1"/>
          </p:cNvPicPr>
          <p:nvPr/>
        </p:nvPicPr>
        <p:blipFill>
          <a:blip r:embed="rId2"/>
          <a:stretch>
            <a:fillRect/>
          </a:stretch>
        </p:blipFill>
        <p:spPr>
          <a:xfrm>
            <a:off x="409889" y="4046234"/>
            <a:ext cx="1545911" cy="881366"/>
          </a:xfrm>
          <a:prstGeom prst="rect">
            <a:avLst/>
          </a:prstGeom>
        </p:spPr>
      </p:pic>
      <p:pic>
        <p:nvPicPr>
          <p:cNvPr id="5" name="Image 4"/>
          <p:cNvPicPr>
            <a:picLocks noChangeAspect="1"/>
          </p:cNvPicPr>
          <p:nvPr/>
        </p:nvPicPr>
        <p:blipFill>
          <a:blip r:embed="rId3"/>
          <a:stretch>
            <a:fillRect/>
          </a:stretch>
        </p:blipFill>
        <p:spPr>
          <a:xfrm>
            <a:off x="228600" y="2023099"/>
            <a:ext cx="1976105" cy="567701"/>
          </a:xfrm>
          <a:prstGeom prst="rect">
            <a:avLst/>
          </a:prstGeom>
        </p:spPr>
      </p:pic>
      <p:sp>
        <p:nvSpPr>
          <p:cNvPr id="6" name="ZoneTexte 5"/>
          <p:cNvSpPr txBox="1"/>
          <p:nvPr/>
        </p:nvSpPr>
        <p:spPr>
          <a:xfrm>
            <a:off x="0" y="5967393"/>
            <a:ext cx="9005615" cy="954107"/>
          </a:xfrm>
          <a:prstGeom prst="rect">
            <a:avLst/>
          </a:prstGeom>
          <a:solidFill>
            <a:srgbClr val="FFFFFF"/>
          </a:solidFill>
        </p:spPr>
        <p:txBody>
          <a:bodyPr wrap="square" rtlCol="0">
            <a:spAutoFit/>
          </a:bodyPr>
          <a:lstStyle/>
          <a:p>
            <a:pPr algn="ctr"/>
            <a:r>
              <a:rPr lang="fr-FR" sz="1400" i="1" dirty="0" smtClean="0">
                <a:solidFill>
                  <a:srgbClr val="000090"/>
                </a:solidFill>
              </a:rPr>
              <a:t>The content of </a:t>
            </a:r>
            <a:r>
              <a:rPr lang="fr-FR" sz="1400" i="1" dirty="0" err="1" smtClean="0">
                <a:solidFill>
                  <a:srgbClr val="000090"/>
                </a:solidFill>
              </a:rPr>
              <a:t>this</a:t>
            </a:r>
            <a:r>
              <a:rPr lang="fr-FR" sz="1400" i="1" dirty="0" smtClean="0">
                <a:solidFill>
                  <a:srgbClr val="000090"/>
                </a:solidFill>
              </a:rPr>
              <a:t> </a:t>
            </a:r>
            <a:r>
              <a:rPr lang="fr-FR" sz="1400" i="1" dirty="0" err="1" smtClean="0">
                <a:solidFill>
                  <a:srgbClr val="000090"/>
                </a:solidFill>
              </a:rPr>
              <a:t>presentation</a:t>
            </a:r>
            <a:r>
              <a:rPr lang="fr-FR" sz="1400" i="1" dirty="0" smtClean="0">
                <a:solidFill>
                  <a:srgbClr val="000090"/>
                </a:solidFill>
              </a:rPr>
              <a:t> </a:t>
            </a:r>
            <a:r>
              <a:rPr lang="fr-FR" sz="1400" i="1" dirty="0" err="1" smtClean="0">
                <a:solidFill>
                  <a:srgbClr val="000090"/>
                </a:solidFill>
              </a:rPr>
              <a:t>borrows</a:t>
            </a:r>
            <a:r>
              <a:rPr lang="fr-FR" sz="1400" i="1" dirty="0" smtClean="0">
                <a:solidFill>
                  <a:srgbClr val="000090"/>
                </a:solidFill>
              </a:rPr>
              <a:t> </a:t>
            </a:r>
            <a:r>
              <a:rPr lang="fr-FR" sz="1400" i="1" dirty="0" err="1" smtClean="0">
                <a:solidFill>
                  <a:srgbClr val="000090"/>
                </a:solidFill>
              </a:rPr>
              <a:t>elements</a:t>
            </a:r>
            <a:r>
              <a:rPr lang="fr-FR" sz="1400" i="1" dirty="0" smtClean="0">
                <a:solidFill>
                  <a:srgbClr val="000090"/>
                </a:solidFill>
              </a:rPr>
              <a:t> </a:t>
            </a:r>
            <a:r>
              <a:rPr lang="fr-FR" sz="1400" i="1" dirty="0" err="1" smtClean="0">
                <a:solidFill>
                  <a:srgbClr val="000090"/>
                </a:solidFill>
              </a:rPr>
              <a:t>from</a:t>
            </a:r>
            <a:r>
              <a:rPr lang="fr-FR" sz="1400" i="1" dirty="0" smtClean="0">
                <a:solidFill>
                  <a:srgbClr val="000090"/>
                </a:solidFill>
              </a:rPr>
              <a:t> the ENERGIES2050, Institut de la Méditerranée, FEMISE joint </a:t>
            </a:r>
            <a:r>
              <a:rPr lang="fr-FR" sz="1400" i="1" dirty="0">
                <a:solidFill>
                  <a:srgbClr val="000090"/>
                </a:solidFill>
              </a:rPr>
              <a:t>publication on « </a:t>
            </a:r>
            <a:r>
              <a:rPr lang="fr-FR" sz="1400" i="1" dirty="0" smtClean="0">
                <a:solidFill>
                  <a:srgbClr val="000090"/>
                </a:solidFill>
              </a:rPr>
              <a:t>The </a:t>
            </a:r>
            <a:r>
              <a:rPr lang="fr-FR" sz="1400" i="1" dirty="0">
                <a:solidFill>
                  <a:srgbClr val="000090"/>
                </a:solidFill>
              </a:rPr>
              <a:t>Challenges of  </a:t>
            </a:r>
            <a:r>
              <a:rPr lang="fr-FR" sz="1400" i="1" dirty="0" err="1" smtClean="0">
                <a:solidFill>
                  <a:srgbClr val="000090"/>
                </a:solidFill>
              </a:rPr>
              <a:t>Climate</a:t>
            </a:r>
            <a:r>
              <a:rPr lang="fr-FR" sz="1400" i="1" dirty="0" smtClean="0">
                <a:solidFill>
                  <a:srgbClr val="000090"/>
                </a:solidFill>
              </a:rPr>
              <a:t> </a:t>
            </a:r>
            <a:r>
              <a:rPr lang="fr-FR" sz="1400" i="1" dirty="0">
                <a:solidFill>
                  <a:srgbClr val="000090"/>
                </a:solidFill>
              </a:rPr>
              <a:t>Change in a </a:t>
            </a:r>
            <a:r>
              <a:rPr lang="fr-FR" sz="1400" i="1" dirty="0" err="1">
                <a:solidFill>
                  <a:srgbClr val="000090"/>
                </a:solidFill>
              </a:rPr>
              <a:t>Mediterranean</a:t>
            </a:r>
            <a:r>
              <a:rPr lang="fr-FR" sz="1400" i="1" dirty="0">
                <a:solidFill>
                  <a:srgbClr val="000090"/>
                </a:solidFill>
              </a:rPr>
              <a:t> in Transition </a:t>
            </a:r>
            <a:r>
              <a:rPr lang="fr-FR" sz="1400" i="1" dirty="0" smtClean="0">
                <a:solidFill>
                  <a:srgbClr val="000090"/>
                </a:solidFill>
              </a:rPr>
              <a:t>– </a:t>
            </a:r>
            <a:r>
              <a:rPr lang="fr-FR" sz="1400" i="1" dirty="0" err="1" smtClean="0">
                <a:solidFill>
                  <a:srgbClr val="000090"/>
                </a:solidFill>
              </a:rPr>
              <a:t>from</a:t>
            </a:r>
            <a:r>
              <a:rPr lang="fr-FR" sz="1400" i="1" dirty="0" smtClean="0">
                <a:solidFill>
                  <a:srgbClr val="000090"/>
                </a:solidFill>
              </a:rPr>
              <a:t> </a:t>
            </a:r>
            <a:r>
              <a:rPr lang="fr-FR" sz="1400" i="1" dirty="0">
                <a:solidFill>
                  <a:srgbClr val="000090"/>
                </a:solidFill>
              </a:rPr>
              <a:t>the Paris Agreement to </a:t>
            </a:r>
            <a:r>
              <a:rPr lang="fr-FR" sz="1400" i="1" dirty="0" err="1" smtClean="0">
                <a:solidFill>
                  <a:srgbClr val="000090"/>
                </a:solidFill>
              </a:rPr>
              <a:t>Implementation</a:t>
            </a:r>
            <a:r>
              <a:rPr lang="fr-FR" sz="1400" i="1" dirty="0" smtClean="0">
                <a:solidFill>
                  <a:srgbClr val="000090"/>
                </a:solidFill>
              </a:rPr>
              <a:t> » (</a:t>
            </a:r>
            <a:r>
              <a:rPr lang="fr-FR" sz="1400" i="1" dirty="0" err="1" smtClean="0">
                <a:solidFill>
                  <a:srgbClr val="000090"/>
                </a:solidFill>
              </a:rPr>
              <a:t>forthcoming</a:t>
            </a:r>
            <a:r>
              <a:rPr lang="fr-FR" sz="1400" i="1" dirty="0" smtClean="0">
                <a:solidFill>
                  <a:srgbClr val="000090"/>
                </a:solidFill>
              </a:rPr>
              <a:t> 2018)</a:t>
            </a:r>
          </a:p>
          <a:p>
            <a:endParaRPr lang="fr-FR" sz="1400" dirty="0"/>
          </a:p>
        </p:txBody>
      </p:sp>
    </p:spTree>
    <p:extLst>
      <p:ext uri="{BB962C8B-B14F-4D97-AF65-F5344CB8AC3E}">
        <p14:creationId xmlns:p14="http://schemas.microsoft.com/office/powerpoint/2010/main" val="2903302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smtClean="0"/>
              <a:t>Strategic</a:t>
            </a:r>
            <a:r>
              <a:rPr lang="fr-FR" dirty="0" smtClean="0"/>
              <a:t> and </a:t>
            </a:r>
            <a:r>
              <a:rPr lang="fr-FR" dirty="0" err="1" smtClean="0"/>
              <a:t>Institutional</a:t>
            </a:r>
            <a:r>
              <a:rPr lang="fr-FR" dirty="0" smtClean="0"/>
              <a:t> </a:t>
            </a:r>
            <a:r>
              <a:rPr lang="fr-FR" dirty="0" err="1" smtClean="0"/>
              <a:t>Context</a:t>
            </a:r>
            <a:endParaRPr lang="fr-FR" dirty="0"/>
          </a:p>
        </p:txBody>
      </p:sp>
      <p:pic>
        <p:nvPicPr>
          <p:cNvPr id="6" name="Image 5"/>
          <p:cNvPicPr>
            <a:picLocks noChangeAspect="1"/>
          </p:cNvPicPr>
          <p:nvPr/>
        </p:nvPicPr>
        <p:blipFill>
          <a:blip r:embed="rId2"/>
          <a:stretch>
            <a:fillRect/>
          </a:stretch>
        </p:blipFill>
        <p:spPr>
          <a:xfrm>
            <a:off x="0" y="2267976"/>
            <a:ext cx="9144000" cy="4590024"/>
          </a:xfrm>
          <a:prstGeom prst="rect">
            <a:avLst/>
          </a:prstGeom>
        </p:spPr>
      </p:pic>
      <p:pic>
        <p:nvPicPr>
          <p:cNvPr id="7" name="Image 6"/>
          <p:cNvPicPr>
            <a:picLocks noChangeAspect="1"/>
          </p:cNvPicPr>
          <p:nvPr/>
        </p:nvPicPr>
        <p:blipFill>
          <a:blip r:embed="rId3"/>
          <a:stretch>
            <a:fillRect/>
          </a:stretch>
        </p:blipFill>
        <p:spPr>
          <a:xfrm>
            <a:off x="0" y="6083300"/>
            <a:ext cx="7416800" cy="774700"/>
          </a:xfrm>
          <a:prstGeom prst="rect">
            <a:avLst/>
          </a:prstGeom>
        </p:spPr>
      </p:pic>
      <p:sp>
        <p:nvSpPr>
          <p:cNvPr id="8" name="ZoneTexte 7"/>
          <p:cNvSpPr txBox="1"/>
          <p:nvPr/>
        </p:nvSpPr>
        <p:spPr>
          <a:xfrm>
            <a:off x="444500" y="1473200"/>
            <a:ext cx="8035110" cy="646331"/>
          </a:xfrm>
          <a:prstGeom prst="rect">
            <a:avLst/>
          </a:prstGeom>
          <a:noFill/>
        </p:spPr>
        <p:txBody>
          <a:bodyPr wrap="none" rtlCol="0">
            <a:spAutoFit/>
          </a:bodyPr>
          <a:lstStyle/>
          <a:p>
            <a:r>
              <a:rPr lang="fr-FR" b="1" dirty="0" smtClean="0">
                <a:solidFill>
                  <a:srgbClr val="000090"/>
                </a:solidFill>
              </a:rPr>
              <a:t>No </a:t>
            </a:r>
            <a:r>
              <a:rPr lang="fr-FR" b="1" dirty="0" err="1" smtClean="0">
                <a:solidFill>
                  <a:srgbClr val="000090"/>
                </a:solidFill>
              </a:rPr>
              <a:t>Carbon</a:t>
            </a:r>
            <a:r>
              <a:rPr lang="fr-FR" b="1" dirty="0" smtClean="0">
                <a:solidFill>
                  <a:srgbClr val="000090"/>
                </a:solidFill>
              </a:rPr>
              <a:t> </a:t>
            </a:r>
            <a:r>
              <a:rPr lang="fr-FR" b="1" dirty="0" err="1" smtClean="0">
                <a:solidFill>
                  <a:srgbClr val="000090"/>
                </a:solidFill>
              </a:rPr>
              <a:t>Market</a:t>
            </a:r>
            <a:r>
              <a:rPr lang="fr-FR" b="1" dirty="0" smtClean="0">
                <a:solidFill>
                  <a:srgbClr val="000090"/>
                </a:solidFill>
              </a:rPr>
              <a:t> in the </a:t>
            </a:r>
            <a:r>
              <a:rPr lang="fr-FR" b="1" dirty="0" err="1" smtClean="0">
                <a:solidFill>
                  <a:srgbClr val="000090"/>
                </a:solidFill>
              </a:rPr>
              <a:t>SMCs</a:t>
            </a:r>
            <a:r>
              <a:rPr lang="fr-FR" b="1" dirty="0" smtClean="0">
                <a:solidFill>
                  <a:srgbClr val="000090"/>
                </a:solidFill>
              </a:rPr>
              <a:t> </a:t>
            </a:r>
            <a:r>
              <a:rPr lang="fr-FR" dirty="0" smtClean="0">
                <a:solidFill>
                  <a:srgbClr val="000090"/>
                </a:solidFill>
              </a:rPr>
              <a:t>: </a:t>
            </a:r>
            <a:r>
              <a:rPr lang="fr-FR" dirty="0" err="1">
                <a:solidFill>
                  <a:srgbClr val="000090"/>
                </a:solidFill>
              </a:rPr>
              <a:t>Summary</a:t>
            </a:r>
            <a:r>
              <a:rPr lang="fr-FR" dirty="0">
                <a:solidFill>
                  <a:srgbClr val="000090"/>
                </a:solidFill>
              </a:rPr>
              <a:t> </a:t>
            </a:r>
            <a:r>
              <a:rPr lang="fr-FR" dirty="0" err="1">
                <a:solidFill>
                  <a:srgbClr val="000090"/>
                </a:solidFill>
              </a:rPr>
              <a:t>map</a:t>
            </a:r>
            <a:r>
              <a:rPr lang="fr-FR" dirty="0">
                <a:solidFill>
                  <a:srgbClr val="000090"/>
                </a:solidFill>
              </a:rPr>
              <a:t> of </a:t>
            </a:r>
            <a:r>
              <a:rPr lang="fr-FR" dirty="0" err="1" smtClean="0">
                <a:solidFill>
                  <a:srgbClr val="000090"/>
                </a:solidFill>
              </a:rPr>
              <a:t>carbon</a:t>
            </a:r>
            <a:r>
              <a:rPr lang="fr-FR" dirty="0" smtClean="0">
                <a:solidFill>
                  <a:srgbClr val="000090"/>
                </a:solidFill>
              </a:rPr>
              <a:t> </a:t>
            </a:r>
            <a:r>
              <a:rPr lang="fr-FR" dirty="0" err="1">
                <a:solidFill>
                  <a:srgbClr val="000090"/>
                </a:solidFill>
              </a:rPr>
              <a:t>pricing</a:t>
            </a:r>
            <a:r>
              <a:rPr lang="fr-FR" dirty="0">
                <a:solidFill>
                  <a:srgbClr val="000090"/>
                </a:solidFill>
              </a:rPr>
              <a:t> initiatives </a:t>
            </a:r>
            <a:endParaRPr lang="fr-FR" dirty="0" smtClean="0">
              <a:solidFill>
                <a:srgbClr val="000090"/>
              </a:solidFill>
            </a:endParaRPr>
          </a:p>
          <a:p>
            <a:r>
              <a:rPr lang="fr-FR" dirty="0" err="1" smtClean="0">
                <a:solidFill>
                  <a:srgbClr val="000090"/>
                </a:solidFill>
              </a:rPr>
              <a:t>implemented</a:t>
            </a:r>
            <a:r>
              <a:rPr lang="fr-FR" dirty="0">
                <a:solidFill>
                  <a:srgbClr val="000090"/>
                </a:solidFill>
              </a:rPr>
              <a:t>, </a:t>
            </a:r>
            <a:r>
              <a:rPr lang="fr-FR" dirty="0" err="1">
                <a:solidFill>
                  <a:srgbClr val="000090"/>
                </a:solidFill>
              </a:rPr>
              <a:t>scheduled</a:t>
            </a:r>
            <a:r>
              <a:rPr lang="fr-FR" dirty="0">
                <a:solidFill>
                  <a:srgbClr val="000090"/>
                </a:solidFill>
              </a:rPr>
              <a:t> for </a:t>
            </a:r>
            <a:r>
              <a:rPr lang="fr-FR" dirty="0" err="1">
                <a:solidFill>
                  <a:srgbClr val="000090"/>
                </a:solidFill>
              </a:rPr>
              <a:t>implementation</a:t>
            </a:r>
            <a:r>
              <a:rPr lang="fr-FR" dirty="0">
                <a:solidFill>
                  <a:srgbClr val="000090"/>
                </a:solidFill>
              </a:rPr>
              <a:t> and </a:t>
            </a:r>
            <a:r>
              <a:rPr lang="fr-FR" dirty="0" err="1">
                <a:solidFill>
                  <a:srgbClr val="000090"/>
                </a:solidFill>
              </a:rPr>
              <a:t>under</a:t>
            </a:r>
            <a:r>
              <a:rPr lang="fr-FR" dirty="0">
                <a:solidFill>
                  <a:srgbClr val="000090"/>
                </a:solidFill>
              </a:rPr>
              <a:t> </a:t>
            </a:r>
            <a:r>
              <a:rPr lang="fr-FR" dirty="0" err="1" smtClean="0">
                <a:solidFill>
                  <a:srgbClr val="000090"/>
                </a:solidFill>
              </a:rPr>
              <a:t>consideration</a:t>
            </a:r>
            <a:endParaRPr lang="fr-FR" dirty="0">
              <a:solidFill>
                <a:srgbClr val="000090"/>
              </a:solidFill>
            </a:endParaRPr>
          </a:p>
        </p:txBody>
      </p:sp>
      <p:sp>
        <p:nvSpPr>
          <p:cNvPr id="9" name="ZoneTexte 8"/>
          <p:cNvSpPr txBox="1"/>
          <p:nvPr/>
        </p:nvSpPr>
        <p:spPr>
          <a:xfrm>
            <a:off x="0" y="5828268"/>
            <a:ext cx="4381954" cy="276999"/>
          </a:xfrm>
          <a:prstGeom prst="rect">
            <a:avLst/>
          </a:prstGeom>
          <a:noFill/>
        </p:spPr>
        <p:txBody>
          <a:bodyPr wrap="none" rtlCol="0">
            <a:spAutoFit/>
          </a:bodyPr>
          <a:lstStyle/>
          <a:p>
            <a:r>
              <a:rPr lang="fr-FR" sz="1200" dirty="0" smtClean="0"/>
              <a:t>Source: World Bank State and Trends of </a:t>
            </a:r>
            <a:r>
              <a:rPr lang="fr-FR" sz="1200" dirty="0" err="1" smtClean="0"/>
              <a:t>Carbon</a:t>
            </a:r>
            <a:r>
              <a:rPr lang="fr-FR" sz="1200" dirty="0" smtClean="0"/>
              <a:t> </a:t>
            </a:r>
            <a:r>
              <a:rPr lang="fr-FR" sz="1200" dirty="0" err="1" smtClean="0"/>
              <a:t>Pricing</a:t>
            </a:r>
            <a:r>
              <a:rPr lang="fr-FR" sz="1200" dirty="0" smtClean="0"/>
              <a:t> 2017</a:t>
            </a:r>
            <a:endParaRPr lang="fr-FR" sz="1200" dirty="0"/>
          </a:p>
        </p:txBody>
      </p:sp>
    </p:spTree>
    <p:extLst>
      <p:ext uri="{BB962C8B-B14F-4D97-AF65-F5344CB8AC3E}">
        <p14:creationId xmlns:p14="http://schemas.microsoft.com/office/powerpoint/2010/main" val="490759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smtClean="0"/>
              <a:t>Strategic</a:t>
            </a:r>
            <a:r>
              <a:rPr lang="fr-FR" dirty="0" smtClean="0"/>
              <a:t> and </a:t>
            </a:r>
            <a:r>
              <a:rPr lang="fr-FR" dirty="0" err="1" smtClean="0"/>
              <a:t>Institutional</a:t>
            </a:r>
            <a:r>
              <a:rPr lang="fr-FR" dirty="0" smtClean="0"/>
              <a:t> </a:t>
            </a:r>
            <a:r>
              <a:rPr lang="fr-FR" dirty="0" err="1" smtClean="0"/>
              <a:t>Context</a:t>
            </a:r>
            <a:endParaRPr lang="fr-FR" dirty="0"/>
          </a:p>
        </p:txBody>
      </p:sp>
      <p:sp>
        <p:nvSpPr>
          <p:cNvPr id="8" name="ZoneTexte 7"/>
          <p:cNvSpPr txBox="1"/>
          <p:nvPr/>
        </p:nvSpPr>
        <p:spPr>
          <a:xfrm>
            <a:off x="444500" y="1219200"/>
            <a:ext cx="7162275" cy="369332"/>
          </a:xfrm>
          <a:prstGeom prst="rect">
            <a:avLst/>
          </a:prstGeom>
          <a:noFill/>
        </p:spPr>
        <p:txBody>
          <a:bodyPr wrap="none" rtlCol="0">
            <a:spAutoFit/>
          </a:bodyPr>
          <a:lstStyle/>
          <a:p>
            <a:r>
              <a:rPr lang="fr-FR" b="1" dirty="0" err="1" smtClean="0">
                <a:solidFill>
                  <a:srgbClr val="000090"/>
                </a:solidFill>
              </a:rPr>
              <a:t>Transitioning</a:t>
            </a:r>
            <a:r>
              <a:rPr lang="fr-FR" b="1" dirty="0" smtClean="0">
                <a:solidFill>
                  <a:srgbClr val="000090"/>
                </a:solidFill>
              </a:rPr>
              <a:t> </a:t>
            </a:r>
            <a:r>
              <a:rPr lang="fr-FR" b="1" dirty="0" err="1" smtClean="0">
                <a:solidFill>
                  <a:srgbClr val="000090"/>
                </a:solidFill>
              </a:rPr>
              <a:t>from</a:t>
            </a:r>
            <a:r>
              <a:rPr lang="fr-FR" b="1" dirty="0" smtClean="0">
                <a:solidFill>
                  <a:srgbClr val="000090"/>
                </a:solidFill>
              </a:rPr>
              <a:t> </a:t>
            </a:r>
            <a:r>
              <a:rPr lang="fr-FR" b="1" dirty="0" err="1" smtClean="0">
                <a:solidFill>
                  <a:srgbClr val="000090"/>
                </a:solidFill>
              </a:rPr>
              <a:t>Fossil</a:t>
            </a:r>
            <a:r>
              <a:rPr lang="fr-FR" b="1" dirty="0" smtClean="0">
                <a:solidFill>
                  <a:srgbClr val="000090"/>
                </a:solidFill>
              </a:rPr>
              <a:t> fuels to </a:t>
            </a:r>
            <a:r>
              <a:rPr lang="fr-FR" b="1" dirty="0" err="1" smtClean="0">
                <a:solidFill>
                  <a:srgbClr val="000090"/>
                </a:solidFill>
              </a:rPr>
              <a:t>Climate</a:t>
            </a:r>
            <a:r>
              <a:rPr lang="fr-FR" b="1" dirty="0" smtClean="0">
                <a:solidFill>
                  <a:srgbClr val="000090"/>
                </a:solidFill>
              </a:rPr>
              <a:t> Finance </a:t>
            </a:r>
            <a:r>
              <a:rPr lang="fr-FR" b="1" dirty="0" err="1" smtClean="0">
                <a:solidFill>
                  <a:srgbClr val="000090"/>
                </a:solidFill>
              </a:rPr>
              <a:t>will</a:t>
            </a:r>
            <a:r>
              <a:rPr lang="fr-FR" b="1" dirty="0" smtClean="0">
                <a:solidFill>
                  <a:srgbClr val="000090"/>
                </a:solidFill>
              </a:rPr>
              <a:t> </a:t>
            </a:r>
            <a:r>
              <a:rPr lang="fr-FR" b="1" dirty="0" err="1" smtClean="0">
                <a:solidFill>
                  <a:srgbClr val="000090"/>
                </a:solidFill>
              </a:rPr>
              <a:t>take</a:t>
            </a:r>
            <a:r>
              <a:rPr lang="fr-FR" b="1" dirty="0" smtClean="0">
                <a:solidFill>
                  <a:srgbClr val="000090"/>
                </a:solidFill>
              </a:rPr>
              <a:t> time</a:t>
            </a:r>
            <a:endParaRPr lang="fr-FR" dirty="0">
              <a:solidFill>
                <a:srgbClr val="000090"/>
              </a:solidFill>
            </a:endParaRPr>
          </a:p>
        </p:txBody>
      </p:sp>
      <p:pic>
        <p:nvPicPr>
          <p:cNvPr id="5" name="Image 4"/>
          <p:cNvPicPr>
            <a:picLocks noChangeAspect="1"/>
          </p:cNvPicPr>
          <p:nvPr/>
        </p:nvPicPr>
        <p:blipFill>
          <a:blip r:embed="rId2"/>
          <a:stretch>
            <a:fillRect/>
          </a:stretch>
        </p:blipFill>
        <p:spPr>
          <a:xfrm>
            <a:off x="0" y="1985952"/>
            <a:ext cx="8013700" cy="4732347"/>
          </a:xfrm>
          <a:prstGeom prst="rect">
            <a:avLst/>
          </a:prstGeom>
        </p:spPr>
      </p:pic>
      <p:sp>
        <p:nvSpPr>
          <p:cNvPr id="10" name="Rectangle 9"/>
          <p:cNvSpPr/>
          <p:nvPr/>
        </p:nvSpPr>
        <p:spPr>
          <a:xfrm>
            <a:off x="177800" y="1621135"/>
            <a:ext cx="9144000" cy="338554"/>
          </a:xfrm>
          <a:prstGeom prst="rect">
            <a:avLst/>
          </a:prstGeom>
        </p:spPr>
        <p:txBody>
          <a:bodyPr wrap="square">
            <a:spAutoFit/>
          </a:bodyPr>
          <a:lstStyle/>
          <a:p>
            <a:r>
              <a:rPr lang="fr-FR" sz="1600" dirty="0" err="1"/>
              <a:t>Fossil</a:t>
            </a:r>
            <a:r>
              <a:rPr lang="fr-FR" sz="1600" dirty="0"/>
              <a:t> fuel subsidies, </a:t>
            </a:r>
            <a:r>
              <a:rPr lang="fr-FR" sz="1600" dirty="0" err="1"/>
              <a:t>climate</a:t>
            </a:r>
            <a:r>
              <a:rPr lang="fr-FR" sz="1600" dirty="0"/>
              <a:t> finance and </a:t>
            </a:r>
            <a:r>
              <a:rPr lang="fr-FR" sz="1600" dirty="0" err="1"/>
              <a:t>greenhouse</a:t>
            </a:r>
            <a:r>
              <a:rPr lang="fr-FR" sz="1600" dirty="0"/>
              <a:t> </a:t>
            </a:r>
            <a:r>
              <a:rPr lang="fr-FR" sz="1600" dirty="0" err="1"/>
              <a:t>gas</a:t>
            </a:r>
            <a:r>
              <a:rPr lang="fr-FR" sz="1600" dirty="0"/>
              <a:t> </a:t>
            </a:r>
            <a:r>
              <a:rPr lang="fr-FR" sz="1600" dirty="0" err="1"/>
              <a:t>emissions</a:t>
            </a:r>
            <a:r>
              <a:rPr lang="fr-FR" sz="1600" dirty="0"/>
              <a:t> in </a:t>
            </a:r>
            <a:r>
              <a:rPr lang="fr-FR" sz="1600" dirty="0" err="1"/>
              <a:t>developing</a:t>
            </a:r>
            <a:r>
              <a:rPr lang="fr-FR" sz="1600" dirty="0"/>
              <a:t> countries</a:t>
            </a:r>
          </a:p>
        </p:txBody>
      </p:sp>
      <p:sp>
        <p:nvSpPr>
          <p:cNvPr id="11" name="ZoneTexte 10"/>
          <p:cNvSpPr txBox="1"/>
          <p:nvPr/>
        </p:nvSpPr>
        <p:spPr>
          <a:xfrm>
            <a:off x="139700" y="6532890"/>
            <a:ext cx="8877300" cy="261610"/>
          </a:xfrm>
          <a:prstGeom prst="rect">
            <a:avLst/>
          </a:prstGeom>
          <a:solidFill>
            <a:srgbClr val="FFFFFF"/>
          </a:solidFill>
        </p:spPr>
        <p:txBody>
          <a:bodyPr wrap="square" rtlCol="0">
            <a:spAutoFit/>
          </a:bodyPr>
          <a:lstStyle/>
          <a:p>
            <a:r>
              <a:rPr lang="fr-FR" sz="1100" dirty="0"/>
              <a:t>Source: http://</a:t>
            </a:r>
            <a:r>
              <a:rPr lang="fr-FR" sz="1100" dirty="0" err="1"/>
              <a:t>newclimateeconomy.report</a:t>
            </a:r>
            <a:r>
              <a:rPr lang="fr-FR" sz="1100" dirty="0"/>
              <a:t>/2015/</a:t>
            </a:r>
            <a:r>
              <a:rPr lang="fr-FR" sz="1100" dirty="0" err="1"/>
              <a:t>wp</a:t>
            </a:r>
            <a:r>
              <a:rPr lang="fr-FR" sz="1100" dirty="0"/>
              <a:t>-content/</a:t>
            </a:r>
            <a:r>
              <a:rPr lang="fr-FR" sz="1100" dirty="0" err="1"/>
              <a:t>uploads</a:t>
            </a:r>
            <a:r>
              <a:rPr lang="fr-FR" sz="1100" dirty="0"/>
              <a:t>/sites/3/2015/11/</a:t>
            </a:r>
            <a:r>
              <a:rPr lang="fr-FR" sz="1100" dirty="0" err="1"/>
              <a:t>Fossil</a:t>
            </a:r>
            <a:r>
              <a:rPr lang="fr-FR" sz="1100" dirty="0"/>
              <a:t>-fuel-</a:t>
            </a:r>
            <a:r>
              <a:rPr lang="fr-FR" sz="1100" dirty="0" err="1"/>
              <a:t>subsidy</a:t>
            </a:r>
            <a:r>
              <a:rPr lang="fr-FR" sz="1100" dirty="0"/>
              <a:t>-</a:t>
            </a:r>
            <a:r>
              <a:rPr lang="fr-FR" sz="1100" dirty="0" err="1"/>
              <a:t>reform_from</a:t>
            </a:r>
            <a:r>
              <a:rPr lang="fr-FR" sz="1100" dirty="0"/>
              <a:t>-</a:t>
            </a:r>
            <a:r>
              <a:rPr lang="fr-FR" sz="1100" dirty="0" err="1"/>
              <a:t>rhetoric</a:t>
            </a:r>
            <a:r>
              <a:rPr lang="fr-FR" sz="1100" dirty="0"/>
              <a:t>-to-</a:t>
            </a:r>
            <a:r>
              <a:rPr lang="fr-FR" sz="1100" dirty="0" err="1"/>
              <a:t>reality.pdf</a:t>
            </a:r>
            <a:r>
              <a:rPr lang="fr-FR" sz="1100" dirty="0"/>
              <a:t> </a:t>
            </a:r>
          </a:p>
        </p:txBody>
      </p:sp>
    </p:spTree>
    <p:extLst>
      <p:ext uri="{BB962C8B-B14F-4D97-AF65-F5344CB8AC3E}">
        <p14:creationId xmlns:p14="http://schemas.microsoft.com/office/powerpoint/2010/main" val="278842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427495" y="1811337"/>
            <a:ext cx="8268831" cy="4312717"/>
          </a:xfrm>
        </p:spPr>
        <p:txBody>
          <a:bodyPr/>
          <a:lstStyle/>
          <a:p>
            <a:r>
              <a:rPr lang="fr-FR" dirty="0">
                <a:solidFill>
                  <a:srgbClr val="000090"/>
                </a:solidFill>
              </a:rPr>
              <a:t>Key </a:t>
            </a:r>
            <a:r>
              <a:rPr lang="fr-FR" dirty="0" smtClean="0">
                <a:solidFill>
                  <a:srgbClr val="000090"/>
                </a:solidFill>
              </a:rPr>
              <a:t>issues: </a:t>
            </a:r>
            <a:r>
              <a:rPr lang="fr-FR" dirty="0" err="1" smtClean="0">
                <a:solidFill>
                  <a:srgbClr val="000090"/>
                </a:solidFill>
              </a:rPr>
              <a:t>Socio-economic</a:t>
            </a:r>
            <a:r>
              <a:rPr lang="fr-FR" dirty="0" smtClean="0">
                <a:solidFill>
                  <a:srgbClr val="000090"/>
                </a:solidFill>
              </a:rPr>
              <a:t> </a:t>
            </a:r>
            <a:r>
              <a:rPr lang="fr-FR" dirty="0" err="1" smtClean="0">
                <a:solidFill>
                  <a:srgbClr val="000090"/>
                </a:solidFill>
              </a:rPr>
              <a:t>context</a:t>
            </a:r>
            <a:r>
              <a:rPr lang="fr-FR" dirty="0" smtClean="0">
                <a:solidFill>
                  <a:srgbClr val="000090"/>
                </a:solidFill>
              </a:rPr>
              <a:t> post-</a:t>
            </a:r>
            <a:r>
              <a:rPr lang="fr-FR" dirty="0" err="1" smtClean="0">
                <a:solidFill>
                  <a:srgbClr val="000090"/>
                </a:solidFill>
              </a:rPr>
              <a:t>Arab</a:t>
            </a:r>
            <a:r>
              <a:rPr lang="fr-FR" dirty="0" smtClean="0">
                <a:solidFill>
                  <a:srgbClr val="000090"/>
                </a:solidFill>
              </a:rPr>
              <a:t> </a:t>
            </a:r>
            <a:r>
              <a:rPr lang="fr-FR" dirty="0" err="1" smtClean="0">
                <a:solidFill>
                  <a:srgbClr val="000090"/>
                </a:solidFill>
              </a:rPr>
              <a:t>Spring</a:t>
            </a:r>
            <a:r>
              <a:rPr lang="fr-FR" dirty="0" smtClean="0">
                <a:solidFill>
                  <a:srgbClr val="000090"/>
                </a:solidFill>
              </a:rPr>
              <a:t> and </a:t>
            </a:r>
            <a:r>
              <a:rPr lang="fr-FR" dirty="0" err="1" smtClean="0">
                <a:solidFill>
                  <a:srgbClr val="000090"/>
                </a:solidFill>
              </a:rPr>
              <a:t>Financing</a:t>
            </a:r>
            <a:r>
              <a:rPr lang="fr-FR" dirty="0" smtClean="0">
                <a:solidFill>
                  <a:srgbClr val="000090"/>
                </a:solidFill>
              </a:rPr>
              <a:t> </a:t>
            </a:r>
            <a:r>
              <a:rPr lang="fr-FR" dirty="0">
                <a:solidFill>
                  <a:srgbClr val="000090"/>
                </a:solidFill>
              </a:rPr>
              <a:t>(or </a:t>
            </a:r>
            <a:r>
              <a:rPr lang="fr-FR" dirty="0" err="1">
                <a:solidFill>
                  <a:srgbClr val="000090"/>
                </a:solidFill>
              </a:rPr>
              <a:t>lack</a:t>
            </a:r>
            <a:r>
              <a:rPr lang="fr-FR" dirty="0">
                <a:solidFill>
                  <a:srgbClr val="000090"/>
                </a:solidFill>
              </a:rPr>
              <a:t> </a:t>
            </a:r>
            <a:r>
              <a:rPr lang="fr-FR" dirty="0" err="1">
                <a:solidFill>
                  <a:srgbClr val="000090"/>
                </a:solidFill>
              </a:rPr>
              <a:t>thereof</a:t>
            </a:r>
            <a:r>
              <a:rPr lang="fr-FR" dirty="0">
                <a:solidFill>
                  <a:srgbClr val="000090"/>
                </a:solidFill>
              </a:rPr>
              <a:t>) </a:t>
            </a:r>
          </a:p>
          <a:p>
            <a:pPr marL="285750" indent="-285750">
              <a:buFont typeface="Wingdings" charset="0"/>
              <a:buChar char="§"/>
            </a:pPr>
            <a:r>
              <a:rPr lang="fr-FR" dirty="0" err="1" smtClean="0"/>
              <a:t>Insufficient</a:t>
            </a:r>
            <a:r>
              <a:rPr lang="fr-FR" dirty="0" smtClean="0"/>
              <a:t> </a:t>
            </a:r>
            <a:r>
              <a:rPr lang="fr-FR" dirty="0"/>
              <a:t>public </a:t>
            </a:r>
            <a:r>
              <a:rPr lang="fr-FR" dirty="0" err="1"/>
              <a:t>resources</a:t>
            </a:r>
            <a:r>
              <a:rPr lang="fr-FR" dirty="0"/>
              <a:t> </a:t>
            </a:r>
            <a:r>
              <a:rPr lang="fr-FR" b="0" dirty="0"/>
              <a:t>in a </a:t>
            </a:r>
            <a:r>
              <a:rPr lang="fr-FR" b="0" dirty="0" smtClean="0"/>
              <a:t>post-</a:t>
            </a:r>
            <a:r>
              <a:rPr lang="fr-FR" b="0" dirty="0" err="1" smtClean="0"/>
              <a:t>crisis</a:t>
            </a:r>
            <a:r>
              <a:rPr lang="fr-FR" b="0" dirty="0" smtClean="0"/>
              <a:t> </a:t>
            </a:r>
            <a:r>
              <a:rPr lang="fr-FR" b="0" dirty="0" err="1" smtClean="0"/>
              <a:t>context</a:t>
            </a:r>
            <a:endParaRPr lang="fr-FR" b="0" dirty="0" smtClean="0"/>
          </a:p>
          <a:p>
            <a:pPr marL="285750" indent="-285750">
              <a:buFont typeface="Wingdings" charset="0"/>
              <a:buChar char="§"/>
            </a:pPr>
            <a:r>
              <a:rPr lang="fr-FR" dirty="0" err="1"/>
              <a:t>E</a:t>
            </a:r>
            <a:r>
              <a:rPr lang="fr-FR" dirty="0" err="1" smtClean="0"/>
              <a:t>nvironmental</a:t>
            </a:r>
            <a:r>
              <a:rPr lang="fr-FR" dirty="0" smtClean="0"/>
              <a:t> </a:t>
            </a:r>
            <a:r>
              <a:rPr lang="fr-FR" dirty="0"/>
              <a:t>taxation </a:t>
            </a:r>
            <a:r>
              <a:rPr lang="fr-FR" dirty="0" err="1"/>
              <a:t>is</a:t>
            </a:r>
            <a:r>
              <a:rPr lang="fr-FR" dirty="0"/>
              <a:t> </a:t>
            </a:r>
            <a:r>
              <a:rPr lang="fr-FR" dirty="0" err="1"/>
              <a:t>very</a:t>
            </a:r>
            <a:r>
              <a:rPr lang="fr-FR" dirty="0"/>
              <a:t> </a:t>
            </a:r>
            <a:r>
              <a:rPr lang="fr-FR" dirty="0" err="1"/>
              <a:t>little</a:t>
            </a:r>
            <a:r>
              <a:rPr lang="fr-FR" dirty="0"/>
              <a:t> / not </a:t>
            </a:r>
            <a:r>
              <a:rPr lang="fr-FR" dirty="0" err="1"/>
              <a:t>developed</a:t>
            </a:r>
            <a:r>
              <a:rPr lang="fr-FR" dirty="0"/>
              <a:t> in </a:t>
            </a:r>
            <a:r>
              <a:rPr lang="fr-FR" dirty="0" err="1"/>
              <a:t>SMCs</a:t>
            </a:r>
            <a:r>
              <a:rPr lang="fr-FR" dirty="0" smtClean="0"/>
              <a:t>.</a:t>
            </a:r>
          </a:p>
          <a:p>
            <a:pPr marL="285750" indent="-285750">
              <a:buFont typeface="Wingdings" charset="0"/>
              <a:buChar char="§"/>
            </a:pPr>
            <a:r>
              <a:rPr lang="fr-FR" dirty="0" smtClean="0"/>
              <a:t>High </a:t>
            </a:r>
            <a:r>
              <a:rPr lang="fr-FR" dirty="0" err="1" smtClean="0"/>
              <a:t>unemployment</a:t>
            </a:r>
            <a:r>
              <a:rPr lang="fr-FR" dirty="0" smtClean="0"/>
              <a:t>, </a:t>
            </a:r>
            <a:r>
              <a:rPr lang="fr-FR" dirty="0" err="1" smtClean="0"/>
              <a:t>many</a:t>
            </a:r>
            <a:r>
              <a:rPr lang="fr-FR" dirty="0" smtClean="0"/>
              <a:t> </a:t>
            </a:r>
            <a:r>
              <a:rPr lang="fr-FR" dirty="0" err="1"/>
              <a:t>employed</a:t>
            </a:r>
            <a:r>
              <a:rPr lang="fr-FR" dirty="0"/>
              <a:t> in labour </a:t>
            </a:r>
            <a:r>
              <a:rPr lang="fr-FR" dirty="0" smtClean="0"/>
              <a:t>and </a:t>
            </a:r>
            <a:r>
              <a:rPr lang="fr-FR" dirty="0" err="1" smtClean="0"/>
              <a:t>energy</a:t>
            </a:r>
            <a:r>
              <a:rPr lang="fr-FR" dirty="0" smtClean="0"/>
              <a:t> intensive </a:t>
            </a:r>
            <a:r>
              <a:rPr lang="fr-FR" dirty="0"/>
              <a:t>industries. </a:t>
            </a:r>
            <a:r>
              <a:rPr lang="fr-FR" b="0" dirty="0" err="1"/>
              <a:t>What</a:t>
            </a:r>
            <a:r>
              <a:rPr lang="fr-FR" b="0" dirty="0"/>
              <a:t> </a:t>
            </a:r>
            <a:r>
              <a:rPr lang="fr-FR" b="0" dirty="0" err="1"/>
              <a:t>happens</a:t>
            </a:r>
            <a:r>
              <a:rPr lang="fr-FR" b="0" dirty="0"/>
              <a:t> to </a:t>
            </a:r>
            <a:r>
              <a:rPr lang="fr-FR" b="0" dirty="0" err="1"/>
              <a:t>them</a:t>
            </a:r>
            <a:r>
              <a:rPr lang="fr-FR" b="0" dirty="0"/>
              <a:t> </a:t>
            </a:r>
            <a:r>
              <a:rPr lang="fr-FR" b="0" dirty="0" smtClean="0"/>
              <a:t>if </a:t>
            </a:r>
            <a:r>
              <a:rPr lang="fr-FR" b="0" dirty="0" err="1" smtClean="0"/>
              <a:t>SMC’s</a:t>
            </a:r>
            <a:r>
              <a:rPr lang="fr-FR" b="0" dirty="0" smtClean="0"/>
              <a:t> go green ?</a:t>
            </a:r>
          </a:p>
          <a:p>
            <a:pPr marL="285750" indent="-285750">
              <a:buFont typeface="Wingdings" charset="0"/>
              <a:buChar char="§"/>
            </a:pPr>
            <a:r>
              <a:rPr lang="fr-FR" dirty="0" smtClean="0"/>
              <a:t>Long-</a:t>
            </a:r>
            <a:r>
              <a:rPr lang="fr-FR" dirty="0" err="1" smtClean="0"/>
              <a:t>Term</a:t>
            </a:r>
            <a:r>
              <a:rPr lang="fr-FR" dirty="0" smtClean="0"/>
              <a:t> Issue</a:t>
            </a:r>
            <a:r>
              <a:rPr lang="fr-FR" dirty="0"/>
              <a:t>: </a:t>
            </a:r>
            <a:r>
              <a:rPr lang="fr-FR" dirty="0" err="1"/>
              <a:t>reorient</a:t>
            </a:r>
            <a:r>
              <a:rPr lang="fr-FR" dirty="0"/>
              <a:t> </a:t>
            </a:r>
            <a:r>
              <a:rPr lang="fr-FR" dirty="0" err="1" smtClean="0"/>
              <a:t>savings</a:t>
            </a:r>
            <a:r>
              <a:rPr lang="fr-FR" dirty="0" smtClean="0"/>
              <a:t> and </a:t>
            </a:r>
            <a:r>
              <a:rPr lang="fr-FR" dirty="0" err="1" smtClean="0"/>
              <a:t>human</a:t>
            </a:r>
            <a:r>
              <a:rPr lang="fr-FR" dirty="0" smtClean="0"/>
              <a:t> capital </a:t>
            </a:r>
            <a:r>
              <a:rPr lang="fr-FR" dirty="0" err="1" smtClean="0"/>
              <a:t>towards</a:t>
            </a:r>
            <a:r>
              <a:rPr lang="fr-FR" dirty="0" smtClean="0"/>
              <a:t> </a:t>
            </a:r>
            <a:r>
              <a:rPr lang="fr-FR" dirty="0" err="1"/>
              <a:t>low-carbon</a:t>
            </a:r>
            <a:r>
              <a:rPr lang="fr-FR" dirty="0"/>
              <a:t> </a:t>
            </a:r>
            <a:r>
              <a:rPr lang="fr-FR" dirty="0" err="1"/>
              <a:t>projects</a:t>
            </a:r>
            <a:r>
              <a:rPr lang="fr-FR" dirty="0"/>
              <a:t> </a:t>
            </a:r>
          </a:p>
          <a:p>
            <a:endParaRPr lang="fr-FR" dirty="0"/>
          </a:p>
        </p:txBody>
      </p:sp>
      <p:sp>
        <p:nvSpPr>
          <p:cNvPr id="4" name="Titre 3"/>
          <p:cNvSpPr>
            <a:spLocks noGrp="1"/>
          </p:cNvSpPr>
          <p:nvPr>
            <p:ph type="title"/>
          </p:nvPr>
        </p:nvSpPr>
        <p:spPr/>
        <p:txBody>
          <a:bodyPr/>
          <a:lstStyle/>
          <a:p>
            <a:r>
              <a:rPr lang="fr-FR" dirty="0" err="1"/>
              <a:t>Current</a:t>
            </a:r>
            <a:r>
              <a:rPr lang="fr-FR" dirty="0"/>
              <a:t> and future challenges and </a:t>
            </a:r>
            <a:r>
              <a:rPr lang="fr-FR" dirty="0" err="1"/>
              <a:t>opportunities</a:t>
            </a:r>
            <a:endParaRPr lang="fr-FR" dirty="0"/>
          </a:p>
        </p:txBody>
      </p:sp>
    </p:spTree>
    <p:extLst>
      <p:ext uri="{BB962C8B-B14F-4D97-AF65-F5344CB8AC3E}">
        <p14:creationId xmlns:p14="http://schemas.microsoft.com/office/powerpoint/2010/main" val="1683585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189163" y="1460501"/>
            <a:ext cx="8815137" cy="4318000"/>
          </a:xfrm>
        </p:spPr>
        <p:txBody>
          <a:bodyPr>
            <a:normAutofit fontScale="85000" lnSpcReduction="20000"/>
          </a:bodyPr>
          <a:lstStyle/>
          <a:p>
            <a:pPr marL="285750" indent="-285750" algn="just">
              <a:buFontTx/>
              <a:buChar char="-"/>
            </a:pPr>
            <a:r>
              <a:rPr lang="fr-FR" dirty="0">
                <a:solidFill>
                  <a:srgbClr val="000090"/>
                </a:solidFill>
              </a:rPr>
              <a:t>Continue adaptation</a:t>
            </a:r>
            <a:r>
              <a:rPr lang="fr-FR" dirty="0"/>
              <a:t>, </a:t>
            </a:r>
            <a:r>
              <a:rPr lang="fr-FR" b="0" dirty="0" err="1"/>
              <a:t>coherence</a:t>
            </a:r>
            <a:r>
              <a:rPr lang="fr-FR" b="0" dirty="0"/>
              <a:t> and </a:t>
            </a:r>
            <a:r>
              <a:rPr lang="fr-FR" b="0" dirty="0" err="1"/>
              <a:t>operation</a:t>
            </a:r>
            <a:r>
              <a:rPr lang="fr-FR" b="0" dirty="0"/>
              <a:t> of the </a:t>
            </a:r>
            <a:r>
              <a:rPr lang="fr-FR" b="0" dirty="0" err="1"/>
              <a:t>legislative</a:t>
            </a:r>
            <a:r>
              <a:rPr lang="fr-FR" b="0" dirty="0"/>
              <a:t> </a:t>
            </a:r>
            <a:r>
              <a:rPr lang="fr-FR" b="0" dirty="0" err="1"/>
              <a:t>framework</a:t>
            </a:r>
            <a:r>
              <a:rPr lang="fr-FR" b="0" dirty="0"/>
              <a:t> </a:t>
            </a:r>
            <a:r>
              <a:rPr lang="fr-FR" b="0" dirty="0" err="1"/>
              <a:t>adddressing</a:t>
            </a:r>
            <a:r>
              <a:rPr lang="fr-FR" b="0" dirty="0"/>
              <a:t> green </a:t>
            </a:r>
            <a:r>
              <a:rPr lang="fr-FR" b="0" dirty="0" err="1"/>
              <a:t>economy</a:t>
            </a:r>
            <a:r>
              <a:rPr lang="fr-FR" b="0" dirty="0"/>
              <a:t> challenges</a:t>
            </a:r>
          </a:p>
          <a:p>
            <a:pPr marL="285750" indent="-285750" algn="just">
              <a:buFontTx/>
              <a:buChar char="-"/>
            </a:pPr>
            <a:r>
              <a:rPr lang="fr-FR" b="0" dirty="0" smtClean="0"/>
              <a:t>The </a:t>
            </a:r>
            <a:r>
              <a:rPr lang="fr-FR" dirty="0" err="1">
                <a:solidFill>
                  <a:srgbClr val="000090"/>
                </a:solidFill>
              </a:rPr>
              <a:t>economic</a:t>
            </a:r>
            <a:r>
              <a:rPr lang="fr-FR" dirty="0">
                <a:solidFill>
                  <a:srgbClr val="000090"/>
                </a:solidFill>
              </a:rPr>
              <a:t> and social reality </a:t>
            </a:r>
            <a:r>
              <a:rPr lang="fr-FR" b="0" dirty="0"/>
              <a:t>of MED countries </a:t>
            </a:r>
            <a:r>
              <a:rPr lang="fr-FR" b="0" dirty="0" err="1"/>
              <a:t>cannot</a:t>
            </a:r>
            <a:r>
              <a:rPr lang="fr-FR" b="0" dirty="0"/>
              <a:t> </a:t>
            </a:r>
            <a:r>
              <a:rPr lang="fr-FR" b="0" dirty="0" err="1"/>
              <a:t>be</a:t>
            </a:r>
            <a:r>
              <a:rPr lang="fr-FR" b="0" dirty="0"/>
              <a:t> </a:t>
            </a:r>
            <a:r>
              <a:rPr lang="fr-FR" b="0" dirty="0" err="1"/>
              <a:t>neglected</a:t>
            </a:r>
            <a:r>
              <a:rPr lang="fr-FR" b="0" dirty="0"/>
              <a:t> as </a:t>
            </a:r>
            <a:r>
              <a:rPr lang="fr-FR" b="0" dirty="0" err="1"/>
              <a:t>reducing</a:t>
            </a:r>
            <a:r>
              <a:rPr lang="fr-FR" b="0" dirty="0"/>
              <a:t> </a:t>
            </a:r>
            <a:r>
              <a:rPr lang="fr-FR" b="0" dirty="0" err="1"/>
              <a:t>carbon</a:t>
            </a:r>
            <a:r>
              <a:rPr lang="fr-FR" b="0" dirty="0"/>
              <a:t> </a:t>
            </a:r>
            <a:r>
              <a:rPr lang="fr-FR" b="0" dirty="0" err="1"/>
              <a:t>emissions</a:t>
            </a:r>
            <a:r>
              <a:rPr lang="fr-FR" b="0" dirty="0"/>
              <a:t> </a:t>
            </a:r>
            <a:r>
              <a:rPr lang="fr-FR" b="0" dirty="0" err="1"/>
              <a:t>may</a:t>
            </a:r>
            <a:r>
              <a:rPr lang="fr-FR" b="0" dirty="0"/>
              <a:t> affect </a:t>
            </a:r>
            <a:r>
              <a:rPr lang="fr-FR" b="0" dirty="0" err="1"/>
              <a:t>workers</a:t>
            </a:r>
            <a:r>
              <a:rPr lang="fr-FR" b="0" dirty="0"/>
              <a:t> in </a:t>
            </a:r>
            <a:r>
              <a:rPr lang="fr-FR" b="0" dirty="0" err="1"/>
              <a:t>energy</a:t>
            </a:r>
            <a:r>
              <a:rPr lang="fr-FR" b="0" dirty="0"/>
              <a:t>-intensive industries</a:t>
            </a:r>
            <a:r>
              <a:rPr lang="fr-FR" b="0" dirty="0" smtClean="0"/>
              <a:t>. </a:t>
            </a:r>
            <a:r>
              <a:rPr lang="fr-FR" b="0" dirty="0" err="1" smtClean="0"/>
              <a:t>Compensatory</a:t>
            </a:r>
            <a:r>
              <a:rPr lang="fr-FR" b="0" dirty="0" smtClean="0"/>
              <a:t> </a:t>
            </a:r>
            <a:r>
              <a:rPr lang="fr-FR" b="0" dirty="0" err="1" smtClean="0"/>
              <a:t>schemes</a:t>
            </a:r>
            <a:r>
              <a:rPr lang="fr-FR" b="0" dirty="0" smtClean="0"/>
              <a:t> </a:t>
            </a:r>
            <a:r>
              <a:rPr lang="fr-FR" b="0" dirty="0" err="1" smtClean="0"/>
              <a:t>need</a:t>
            </a:r>
            <a:r>
              <a:rPr lang="fr-FR" b="0" dirty="0" smtClean="0"/>
              <a:t> to </a:t>
            </a:r>
            <a:r>
              <a:rPr lang="fr-FR" b="0" dirty="0" err="1" smtClean="0"/>
              <a:t>be</a:t>
            </a:r>
            <a:r>
              <a:rPr lang="fr-FR" b="0" dirty="0" smtClean="0"/>
              <a:t> </a:t>
            </a:r>
            <a:r>
              <a:rPr lang="fr-FR" b="0" dirty="0" err="1" smtClean="0"/>
              <a:t>thought</a:t>
            </a:r>
            <a:r>
              <a:rPr lang="fr-FR" b="0" dirty="0" smtClean="0"/>
              <a:t> of and put in place. Go green, but do </a:t>
            </a:r>
            <a:r>
              <a:rPr lang="fr-FR" b="0" dirty="0" err="1" smtClean="0"/>
              <a:t>it</a:t>
            </a:r>
            <a:r>
              <a:rPr lang="fr-FR" b="0" dirty="0" smtClean="0"/>
              <a:t> </a:t>
            </a:r>
            <a:r>
              <a:rPr lang="fr-FR" b="0" dirty="0" err="1" smtClean="0"/>
              <a:t>intelligently</a:t>
            </a:r>
            <a:r>
              <a:rPr lang="fr-FR" b="0" dirty="0" smtClean="0"/>
              <a:t>.</a:t>
            </a:r>
          </a:p>
          <a:p>
            <a:pPr marL="285750" indent="-285750" algn="just">
              <a:buFontTx/>
              <a:buChar char="-"/>
            </a:pPr>
            <a:r>
              <a:rPr lang="fr-FR" b="0" dirty="0"/>
              <a:t>S</a:t>
            </a:r>
            <a:r>
              <a:rPr lang="fr-FR" b="0" dirty="0" smtClean="0"/>
              <a:t>olutions </a:t>
            </a:r>
            <a:r>
              <a:rPr lang="fr-FR" b="0" dirty="0"/>
              <a:t>must </a:t>
            </a:r>
            <a:r>
              <a:rPr lang="fr-FR" b="0" dirty="0" err="1"/>
              <a:t>now</a:t>
            </a:r>
            <a:r>
              <a:rPr lang="fr-FR" b="0" dirty="0"/>
              <a:t> </a:t>
            </a:r>
            <a:r>
              <a:rPr lang="fr-FR" b="0" dirty="0" err="1"/>
              <a:t>be</a:t>
            </a:r>
            <a:r>
              <a:rPr lang="fr-FR" b="0" dirty="0"/>
              <a:t> </a:t>
            </a:r>
            <a:r>
              <a:rPr lang="fr-FR" b="0" dirty="0" err="1"/>
              <a:t>examined</a:t>
            </a:r>
            <a:r>
              <a:rPr lang="fr-FR" b="0" dirty="0"/>
              <a:t> </a:t>
            </a:r>
            <a:r>
              <a:rPr lang="fr-FR" b="0" dirty="0" err="1"/>
              <a:t>taking</a:t>
            </a:r>
            <a:r>
              <a:rPr lang="fr-FR" b="0" dirty="0"/>
              <a:t> </a:t>
            </a:r>
            <a:r>
              <a:rPr lang="fr-FR" b="0" dirty="0" err="1"/>
              <a:t>into</a:t>
            </a:r>
            <a:r>
              <a:rPr lang="fr-FR" b="0" dirty="0"/>
              <a:t> </a:t>
            </a:r>
            <a:r>
              <a:rPr lang="fr-FR" b="0" dirty="0" err="1"/>
              <a:t>account</a:t>
            </a:r>
            <a:r>
              <a:rPr lang="fr-FR" b="0" dirty="0"/>
              <a:t> the </a:t>
            </a:r>
            <a:r>
              <a:rPr lang="fr-FR" dirty="0" err="1">
                <a:solidFill>
                  <a:srgbClr val="000090"/>
                </a:solidFill>
              </a:rPr>
              <a:t>dynamics</a:t>
            </a:r>
            <a:r>
              <a:rPr lang="fr-FR" dirty="0">
                <a:solidFill>
                  <a:srgbClr val="000090"/>
                </a:solidFill>
              </a:rPr>
              <a:t> of social and </a:t>
            </a:r>
            <a:r>
              <a:rPr lang="fr-FR" dirty="0" err="1">
                <a:solidFill>
                  <a:srgbClr val="000090"/>
                </a:solidFill>
              </a:rPr>
              <a:t>financial</a:t>
            </a:r>
            <a:r>
              <a:rPr lang="fr-FR" dirty="0">
                <a:solidFill>
                  <a:srgbClr val="000090"/>
                </a:solidFill>
              </a:rPr>
              <a:t> innovation </a:t>
            </a:r>
            <a:r>
              <a:rPr lang="fr-FR" b="0" dirty="0"/>
              <a:t>(</a:t>
            </a:r>
            <a:r>
              <a:rPr lang="fr-FR" b="0" dirty="0" err="1"/>
              <a:t>Ethical</a:t>
            </a:r>
            <a:r>
              <a:rPr lang="fr-FR" b="0" dirty="0"/>
              <a:t> Banks, </a:t>
            </a:r>
            <a:r>
              <a:rPr lang="fr-FR" b="0" dirty="0" err="1"/>
              <a:t>equity</a:t>
            </a:r>
            <a:r>
              <a:rPr lang="fr-FR" b="0" dirty="0"/>
              <a:t> instruments, Social Impact </a:t>
            </a:r>
            <a:r>
              <a:rPr lang="fr-FR" b="0" dirty="0" err="1"/>
              <a:t>Investment</a:t>
            </a:r>
            <a:r>
              <a:rPr lang="fr-FR" b="0" dirty="0"/>
              <a:t> </a:t>
            </a:r>
            <a:r>
              <a:rPr lang="fr-FR" b="0" dirty="0" err="1"/>
              <a:t>Envelopes</a:t>
            </a:r>
            <a:r>
              <a:rPr lang="fr-FR" b="0" dirty="0"/>
              <a:t>), in </a:t>
            </a:r>
            <a:r>
              <a:rPr lang="fr-FR" b="0" dirty="0" err="1"/>
              <a:t>order</a:t>
            </a:r>
            <a:r>
              <a:rPr lang="fr-FR" b="0" dirty="0"/>
              <a:t> to </a:t>
            </a:r>
            <a:r>
              <a:rPr lang="fr-FR" b="0" dirty="0" err="1"/>
              <a:t>bring</a:t>
            </a:r>
            <a:r>
              <a:rPr lang="fr-FR" b="0" dirty="0"/>
              <a:t> </a:t>
            </a:r>
            <a:r>
              <a:rPr lang="fr-FR" b="0" dirty="0" err="1"/>
              <a:t>them</a:t>
            </a:r>
            <a:r>
              <a:rPr lang="fr-FR" b="0" dirty="0"/>
              <a:t> </a:t>
            </a:r>
            <a:r>
              <a:rPr lang="fr-FR" b="0" dirty="0" err="1"/>
              <a:t>together</a:t>
            </a:r>
            <a:r>
              <a:rPr lang="fr-FR" b="0" dirty="0"/>
              <a:t> in a large </a:t>
            </a:r>
            <a:r>
              <a:rPr lang="fr-FR" b="0" dirty="0" err="1"/>
              <a:t>partnership</a:t>
            </a:r>
            <a:r>
              <a:rPr lang="fr-FR" b="0" dirty="0"/>
              <a:t> </a:t>
            </a:r>
            <a:r>
              <a:rPr lang="fr-FR" b="0" dirty="0" err="1"/>
              <a:t>towards</a:t>
            </a:r>
            <a:r>
              <a:rPr lang="fr-FR" b="0" dirty="0"/>
              <a:t> a </a:t>
            </a:r>
            <a:r>
              <a:rPr lang="fr-FR" b="0" dirty="0" err="1" smtClean="0"/>
              <a:t>resilient</a:t>
            </a:r>
            <a:r>
              <a:rPr lang="fr-FR" b="0" dirty="0"/>
              <a:t> </a:t>
            </a:r>
            <a:r>
              <a:rPr lang="fr-FR" b="0" dirty="0" err="1" smtClean="0"/>
              <a:t>low-carbon</a:t>
            </a:r>
            <a:r>
              <a:rPr lang="fr-FR" b="0" dirty="0" smtClean="0"/>
              <a:t> </a:t>
            </a:r>
            <a:r>
              <a:rPr lang="fr-FR" b="0" dirty="0" err="1" smtClean="0"/>
              <a:t>Mediterranean</a:t>
            </a:r>
            <a:r>
              <a:rPr lang="fr-FR" b="0" dirty="0" smtClean="0"/>
              <a:t> </a:t>
            </a:r>
            <a:r>
              <a:rPr lang="fr-FR" b="0" dirty="0" err="1" smtClean="0"/>
              <a:t>that</a:t>
            </a:r>
            <a:r>
              <a:rPr lang="fr-FR" b="0" dirty="0" smtClean="0"/>
              <a:t> has </a:t>
            </a:r>
            <a:r>
              <a:rPr lang="fr-FR" b="0" dirty="0" err="1" smtClean="0"/>
              <a:t>principles</a:t>
            </a:r>
            <a:r>
              <a:rPr lang="fr-FR" b="0" dirty="0" smtClean="0"/>
              <a:t> of </a:t>
            </a:r>
            <a:r>
              <a:rPr lang="fr-FR" b="0" dirty="0" err="1"/>
              <a:t>solidarity</a:t>
            </a:r>
            <a:r>
              <a:rPr lang="fr-FR" b="0" dirty="0"/>
              <a:t> and </a:t>
            </a:r>
            <a:r>
              <a:rPr lang="fr-FR" b="0" dirty="0" err="1"/>
              <a:t>economic</a:t>
            </a:r>
            <a:r>
              <a:rPr lang="fr-FR" b="0" dirty="0"/>
              <a:t> </a:t>
            </a:r>
            <a:r>
              <a:rPr lang="fr-FR" b="0" dirty="0" smtClean="0"/>
              <a:t>convergence.</a:t>
            </a:r>
          </a:p>
          <a:p>
            <a:pPr marL="285750" indent="-285750" algn="just">
              <a:buFontTx/>
              <a:buChar char="-"/>
            </a:pPr>
            <a:r>
              <a:rPr lang="fr-FR" dirty="0" err="1">
                <a:solidFill>
                  <a:srgbClr val="000090"/>
                </a:solidFill>
              </a:rPr>
              <a:t>Develop</a:t>
            </a:r>
            <a:r>
              <a:rPr lang="fr-FR" dirty="0">
                <a:solidFill>
                  <a:srgbClr val="000090"/>
                </a:solidFill>
              </a:rPr>
              <a:t> </a:t>
            </a:r>
            <a:r>
              <a:rPr lang="fr-FR" dirty="0" err="1">
                <a:solidFill>
                  <a:srgbClr val="000090"/>
                </a:solidFill>
              </a:rPr>
              <a:t>environmental</a:t>
            </a:r>
            <a:r>
              <a:rPr lang="fr-FR" dirty="0">
                <a:solidFill>
                  <a:srgbClr val="000090"/>
                </a:solidFill>
              </a:rPr>
              <a:t> </a:t>
            </a:r>
            <a:r>
              <a:rPr lang="fr-FR" dirty="0" smtClean="0">
                <a:solidFill>
                  <a:srgbClr val="000090"/>
                </a:solidFill>
              </a:rPr>
              <a:t>taxation</a:t>
            </a:r>
            <a:endParaRPr lang="fr-FR" b="0" dirty="0" smtClean="0"/>
          </a:p>
          <a:p>
            <a:pPr marL="285750" indent="-285750" algn="just">
              <a:buFontTx/>
              <a:buChar char="-"/>
            </a:pPr>
            <a:r>
              <a:rPr lang="fr-FR" dirty="0" err="1">
                <a:solidFill>
                  <a:srgbClr val="000090"/>
                </a:solidFill>
              </a:rPr>
              <a:t>SMCs</a:t>
            </a:r>
            <a:r>
              <a:rPr lang="fr-FR" dirty="0">
                <a:solidFill>
                  <a:srgbClr val="000090"/>
                </a:solidFill>
              </a:rPr>
              <a:t> </a:t>
            </a:r>
            <a:r>
              <a:rPr lang="fr-FR" dirty="0" err="1" smtClean="0">
                <a:solidFill>
                  <a:srgbClr val="000090"/>
                </a:solidFill>
              </a:rPr>
              <a:t>need</a:t>
            </a:r>
            <a:r>
              <a:rPr lang="fr-FR" dirty="0" smtClean="0">
                <a:solidFill>
                  <a:srgbClr val="000090"/>
                </a:solidFill>
              </a:rPr>
              <a:t> to </a:t>
            </a:r>
            <a:r>
              <a:rPr lang="fr-FR" dirty="0" err="1" smtClean="0">
                <a:solidFill>
                  <a:srgbClr val="000090"/>
                </a:solidFill>
              </a:rPr>
              <a:t>cooperate</a:t>
            </a:r>
            <a:r>
              <a:rPr lang="fr-FR" dirty="0" smtClean="0"/>
              <a:t>, </a:t>
            </a:r>
            <a:r>
              <a:rPr lang="fr-FR" b="0" dirty="0" smtClean="0"/>
              <a:t>exchange good practices. </a:t>
            </a:r>
            <a:r>
              <a:rPr lang="fr-FR" b="0" dirty="0"/>
              <a:t>Active </a:t>
            </a:r>
            <a:r>
              <a:rPr lang="fr-FR" dirty="0" err="1">
                <a:solidFill>
                  <a:srgbClr val="000090"/>
                </a:solidFill>
              </a:rPr>
              <a:t>advocacy</a:t>
            </a:r>
            <a:r>
              <a:rPr lang="fr-FR" dirty="0">
                <a:solidFill>
                  <a:srgbClr val="000090"/>
                </a:solidFill>
              </a:rPr>
              <a:t> </a:t>
            </a:r>
            <a:r>
              <a:rPr lang="fr-FR" dirty="0" err="1">
                <a:solidFill>
                  <a:srgbClr val="000090"/>
                </a:solidFill>
              </a:rPr>
              <a:t>towards</a:t>
            </a:r>
            <a:r>
              <a:rPr lang="fr-FR" dirty="0">
                <a:solidFill>
                  <a:srgbClr val="000090"/>
                </a:solidFill>
              </a:rPr>
              <a:t> </a:t>
            </a:r>
            <a:r>
              <a:rPr lang="fr-FR" dirty="0" err="1">
                <a:solidFill>
                  <a:srgbClr val="000090"/>
                </a:solidFill>
              </a:rPr>
              <a:t>policy</a:t>
            </a:r>
            <a:r>
              <a:rPr lang="fr-FR" dirty="0">
                <a:solidFill>
                  <a:srgbClr val="000090"/>
                </a:solidFill>
              </a:rPr>
              <a:t> </a:t>
            </a:r>
            <a:r>
              <a:rPr lang="fr-FR" dirty="0" err="1">
                <a:solidFill>
                  <a:srgbClr val="000090"/>
                </a:solidFill>
              </a:rPr>
              <a:t>makers</a:t>
            </a:r>
            <a:r>
              <a:rPr lang="fr-FR" dirty="0">
                <a:solidFill>
                  <a:srgbClr val="000090"/>
                </a:solidFill>
              </a:rPr>
              <a:t> </a:t>
            </a:r>
            <a:r>
              <a:rPr lang="fr-FR" b="0" dirty="0" err="1"/>
              <a:t>is</a:t>
            </a:r>
            <a:r>
              <a:rPr lang="fr-FR" b="0" dirty="0"/>
              <a:t> </a:t>
            </a:r>
            <a:r>
              <a:rPr lang="fr-FR" b="0" dirty="0" err="1" smtClean="0"/>
              <a:t>needed</a:t>
            </a:r>
            <a:endParaRPr lang="fr-FR" b="0" dirty="0" smtClean="0"/>
          </a:p>
          <a:p>
            <a:pPr marL="285750" indent="-285750" algn="just">
              <a:buFontTx/>
              <a:buChar char="-"/>
            </a:pPr>
            <a:r>
              <a:rPr lang="fr-FR" b="0" dirty="0" smtClean="0"/>
              <a:t>To </a:t>
            </a:r>
            <a:r>
              <a:rPr lang="fr-FR" b="0" dirty="0" err="1"/>
              <a:t>this</a:t>
            </a:r>
            <a:r>
              <a:rPr lang="fr-FR" b="0" dirty="0"/>
              <a:t> </a:t>
            </a:r>
            <a:r>
              <a:rPr lang="fr-FR" b="0" dirty="0" err="1"/>
              <a:t>day</a:t>
            </a:r>
            <a:r>
              <a:rPr lang="fr-FR" b="0" dirty="0"/>
              <a:t>, </a:t>
            </a:r>
            <a:r>
              <a:rPr lang="fr-FR" b="0" dirty="0" err="1"/>
              <a:t>there</a:t>
            </a:r>
            <a:r>
              <a:rPr lang="fr-FR" b="0" dirty="0"/>
              <a:t> </a:t>
            </a:r>
            <a:r>
              <a:rPr lang="fr-FR" dirty="0" err="1">
                <a:solidFill>
                  <a:srgbClr val="000090"/>
                </a:solidFill>
              </a:rPr>
              <a:t>is</a:t>
            </a:r>
            <a:r>
              <a:rPr lang="fr-FR" dirty="0">
                <a:solidFill>
                  <a:srgbClr val="000090"/>
                </a:solidFill>
              </a:rPr>
              <a:t> no </a:t>
            </a:r>
            <a:r>
              <a:rPr lang="fr-FR" dirty="0" err="1">
                <a:solidFill>
                  <a:srgbClr val="000090"/>
                </a:solidFill>
              </a:rPr>
              <a:t>inventory</a:t>
            </a:r>
            <a:r>
              <a:rPr lang="fr-FR" dirty="0">
                <a:solidFill>
                  <a:srgbClr val="000090"/>
                </a:solidFill>
              </a:rPr>
              <a:t> as to </a:t>
            </a:r>
            <a:r>
              <a:rPr lang="fr-FR" dirty="0" smtClean="0">
                <a:solidFill>
                  <a:srgbClr val="000090"/>
                </a:solidFill>
              </a:rPr>
              <a:t>the impact </a:t>
            </a:r>
            <a:r>
              <a:rPr lang="fr-FR" dirty="0" err="1">
                <a:solidFill>
                  <a:srgbClr val="000090"/>
                </a:solidFill>
              </a:rPr>
              <a:t>assesment</a:t>
            </a:r>
            <a:r>
              <a:rPr lang="fr-FR" dirty="0">
                <a:solidFill>
                  <a:srgbClr val="000090"/>
                </a:solidFill>
              </a:rPr>
              <a:t> of </a:t>
            </a:r>
            <a:r>
              <a:rPr lang="fr-FR" dirty="0" err="1">
                <a:solidFill>
                  <a:srgbClr val="000090"/>
                </a:solidFill>
              </a:rPr>
              <a:t>economic</a:t>
            </a:r>
            <a:r>
              <a:rPr lang="fr-FR" dirty="0">
                <a:solidFill>
                  <a:srgbClr val="000090"/>
                </a:solidFill>
              </a:rPr>
              <a:t> instruments </a:t>
            </a:r>
            <a:r>
              <a:rPr lang="fr-FR" b="0" dirty="0"/>
              <a:t>for </a:t>
            </a:r>
            <a:r>
              <a:rPr lang="fr-FR" b="0" dirty="0" err="1"/>
              <a:t>climate</a:t>
            </a:r>
            <a:r>
              <a:rPr lang="fr-FR" b="0" dirty="0"/>
              <a:t> change </a:t>
            </a:r>
            <a:r>
              <a:rPr lang="fr-FR" b="0" dirty="0" err="1"/>
              <a:t>applied</a:t>
            </a:r>
            <a:r>
              <a:rPr lang="fr-FR" b="0" dirty="0"/>
              <a:t> in the </a:t>
            </a:r>
            <a:r>
              <a:rPr lang="fr-FR" b="0" dirty="0" err="1"/>
              <a:t>SMCs</a:t>
            </a:r>
            <a:r>
              <a:rPr lang="fr-FR" b="0" dirty="0"/>
              <a:t>. This </a:t>
            </a:r>
            <a:r>
              <a:rPr lang="fr-FR" b="0" dirty="0" err="1"/>
              <a:t>needs</a:t>
            </a:r>
            <a:r>
              <a:rPr lang="fr-FR" b="0" dirty="0"/>
              <a:t> to change.</a:t>
            </a:r>
          </a:p>
          <a:p>
            <a:pPr marL="285750" indent="-285750" algn="just">
              <a:buFontTx/>
              <a:buChar char="-"/>
            </a:pPr>
            <a:r>
              <a:rPr lang="fr-FR" b="0" dirty="0" err="1" smtClean="0"/>
              <a:t>Create</a:t>
            </a:r>
            <a:r>
              <a:rPr lang="fr-FR" b="0" dirty="0" smtClean="0"/>
              <a:t> </a:t>
            </a:r>
            <a:r>
              <a:rPr lang="fr-FR" b="0" dirty="0"/>
              <a:t>a </a:t>
            </a:r>
            <a:r>
              <a:rPr lang="fr-FR" dirty="0">
                <a:solidFill>
                  <a:srgbClr val="000090"/>
                </a:solidFill>
              </a:rPr>
              <a:t>MED </a:t>
            </a:r>
            <a:r>
              <a:rPr lang="fr-FR" dirty="0" err="1">
                <a:solidFill>
                  <a:srgbClr val="000090"/>
                </a:solidFill>
              </a:rPr>
              <a:t>Climate</a:t>
            </a:r>
            <a:r>
              <a:rPr lang="fr-FR" dirty="0">
                <a:solidFill>
                  <a:srgbClr val="000090"/>
                </a:solidFill>
              </a:rPr>
              <a:t>-Data </a:t>
            </a:r>
            <a:r>
              <a:rPr lang="fr-FR" dirty="0" err="1" smtClean="0">
                <a:solidFill>
                  <a:srgbClr val="000090"/>
                </a:solidFill>
              </a:rPr>
              <a:t>observatory</a:t>
            </a:r>
            <a:endParaRPr lang="fr-FR" dirty="0">
              <a:solidFill>
                <a:srgbClr val="000090"/>
              </a:solidFill>
            </a:endParaRPr>
          </a:p>
        </p:txBody>
      </p:sp>
      <p:sp>
        <p:nvSpPr>
          <p:cNvPr id="4" name="Titre 3"/>
          <p:cNvSpPr>
            <a:spLocks noGrp="1"/>
          </p:cNvSpPr>
          <p:nvPr>
            <p:ph type="title"/>
          </p:nvPr>
        </p:nvSpPr>
        <p:spPr/>
        <p:txBody>
          <a:bodyPr/>
          <a:lstStyle/>
          <a:p>
            <a:r>
              <a:rPr lang="fr-FR" dirty="0" smtClean="0"/>
              <a:t>Recommandations</a:t>
            </a:r>
            <a:endParaRPr lang="fr-FR" dirty="0"/>
          </a:p>
        </p:txBody>
      </p:sp>
    </p:spTree>
    <p:extLst>
      <p:ext uri="{BB962C8B-B14F-4D97-AF65-F5344CB8AC3E}">
        <p14:creationId xmlns:p14="http://schemas.microsoft.com/office/powerpoint/2010/main" val="910405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279400" y="1277937"/>
            <a:ext cx="8493126" cy="4602163"/>
          </a:xfrm>
        </p:spPr>
        <p:txBody>
          <a:bodyPr>
            <a:normAutofit/>
          </a:bodyPr>
          <a:lstStyle/>
          <a:p>
            <a:pPr marL="285750" indent="-285750">
              <a:buFont typeface="Arial"/>
              <a:buChar char="•"/>
            </a:pPr>
            <a:r>
              <a:rPr lang="fr-FR" dirty="0" err="1"/>
              <a:t>Morocco</a:t>
            </a:r>
            <a:r>
              <a:rPr lang="fr-FR" dirty="0"/>
              <a:t> 4C </a:t>
            </a:r>
            <a:r>
              <a:rPr lang="fr-FR" b="0" dirty="0" err="1"/>
              <a:t>is</a:t>
            </a:r>
            <a:r>
              <a:rPr lang="fr-FR" b="0" dirty="0"/>
              <a:t> a public </a:t>
            </a:r>
            <a:r>
              <a:rPr lang="fr-FR" b="0" dirty="0" err="1"/>
              <a:t>interest</a:t>
            </a:r>
            <a:r>
              <a:rPr lang="fr-FR" b="0" dirty="0"/>
              <a:t> group </a:t>
            </a:r>
            <a:r>
              <a:rPr lang="fr-FR" b="0" dirty="0" err="1"/>
              <a:t>created</a:t>
            </a:r>
            <a:r>
              <a:rPr lang="fr-FR" b="0" dirty="0"/>
              <a:t> </a:t>
            </a:r>
            <a:r>
              <a:rPr lang="fr-FR" b="0" dirty="0" err="1"/>
              <a:t>with</a:t>
            </a:r>
            <a:r>
              <a:rPr lang="fr-FR" b="0" dirty="0"/>
              <a:t> the support of the </a:t>
            </a:r>
            <a:r>
              <a:rPr lang="fr-FR" b="0" dirty="0" err="1"/>
              <a:t>German</a:t>
            </a:r>
            <a:r>
              <a:rPr lang="fr-FR" b="0" dirty="0"/>
              <a:t> </a:t>
            </a:r>
            <a:r>
              <a:rPr lang="fr-FR" b="0" dirty="0" err="1"/>
              <a:t>cooperation</a:t>
            </a:r>
            <a:r>
              <a:rPr lang="fr-FR" b="0" dirty="0"/>
              <a:t> for </a:t>
            </a:r>
            <a:r>
              <a:rPr lang="fr-FR" b="0" dirty="0" err="1"/>
              <a:t>sustainable</a:t>
            </a:r>
            <a:r>
              <a:rPr lang="fr-FR" b="0" dirty="0"/>
              <a:t> </a:t>
            </a:r>
            <a:r>
              <a:rPr lang="fr-FR" b="0" dirty="0" err="1"/>
              <a:t>development</a:t>
            </a:r>
            <a:r>
              <a:rPr lang="fr-FR" b="0" dirty="0"/>
              <a:t>. 4C </a:t>
            </a:r>
            <a:r>
              <a:rPr lang="fr-FR" b="0" dirty="0" err="1"/>
              <a:t>aims</a:t>
            </a:r>
            <a:r>
              <a:rPr lang="fr-FR" b="0" dirty="0"/>
              <a:t> </a:t>
            </a:r>
            <a:r>
              <a:rPr lang="fr-FR" b="0" dirty="0" err="1" smtClean="0"/>
              <a:t>at</a:t>
            </a:r>
            <a:r>
              <a:rPr lang="fr-FR" b="0" dirty="0" smtClean="0"/>
              <a:t> the </a:t>
            </a:r>
            <a:r>
              <a:rPr lang="fr-FR" b="0" dirty="0" err="1"/>
              <a:t>development</a:t>
            </a:r>
            <a:r>
              <a:rPr lang="fr-FR" b="0" dirty="0"/>
              <a:t> of </a:t>
            </a:r>
            <a:r>
              <a:rPr lang="fr-FR" b="0" dirty="0" err="1"/>
              <a:t>climate</a:t>
            </a:r>
            <a:r>
              <a:rPr lang="fr-FR" b="0" dirty="0"/>
              <a:t> change mitigation instruments by </a:t>
            </a:r>
            <a:r>
              <a:rPr lang="fr-FR" b="0" dirty="0" err="1"/>
              <a:t>strengthening</a:t>
            </a:r>
            <a:r>
              <a:rPr lang="fr-FR" b="0" dirty="0"/>
              <a:t> the </a:t>
            </a:r>
            <a:r>
              <a:rPr lang="fr-FR" b="0" dirty="0" err="1"/>
              <a:t>skills</a:t>
            </a:r>
            <a:r>
              <a:rPr lang="fr-FR" b="0" dirty="0"/>
              <a:t> of </a:t>
            </a:r>
            <a:r>
              <a:rPr lang="fr-FR" b="0" dirty="0" err="1"/>
              <a:t>key</a:t>
            </a:r>
            <a:r>
              <a:rPr lang="fr-FR" b="0" dirty="0"/>
              <a:t> </a:t>
            </a:r>
            <a:r>
              <a:rPr lang="fr-FR" b="0" dirty="0" err="1"/>
              <a:t>players</a:t>
            </a:r>
            <a:r>
              <a:rPr lang="fr-FR" b="0" dirty="0"/>
              <a:t> in </a:t>
            </a:r>
            <a:r>
              <a:rPr lang="fr-FR" b="0" dirty="0" err="1"/>
              <a:t>Moroccan</a:t>
            </a:r>
            <a:r>
              <a:rPr lang="fr-FR" b="0" dirty="0"/>
              <a:t> society (administration, </a:t>
            </a:r>
            <a:r>
              <a:rPr lang="fr-FR" b="0" dirty="0" err="1"/>
              <a:t>private</a:t>
            </a:r>
            <a:r>
              <a:rPr lang="fr-FR" b="0" dirty="0"/>
              <a:t> </a:t>
            </a:r>
            <a:r>
              <a:rPr lang="fr-FR" b="0" dirty="0" err="1"/>
              <a:t>sector</a:t>
            </a:r>
            <a:r>
              <a:rPr lang="fr-FR" b="0" dirty="0"/>
              <a:t>, civil society and </a:t>
            </a:r>
            <a:r>
              <a:rPr lang="fr-FR" b="0" dirty="0" err="1"/>
              <a:t>research</a:t>
            </a:r>
            <a:r>
              <a:rPr lang="fr-FR" b="0" dirty="0" smtClean="0"/>
              <a:t>). </a:t>
            </a:r>
            <a:r>
              <a:rPr lang="fr-FR" b="0" dirty="0"/>
              <a:t>The portal </a:t>
            </a:r>
            <a:r>
              <a:rPr lang="fr-FR" b="0" dirty="0" err="1"/>
              <a:t>does</a:t>
            </a:r>
            <a:r>
              <a:rPr lang="fr-FR" b="0" dirty="0"/>
              <a:t> not </a:t>
            </a:r>
            <a:r>
              <a:rPr lang="fr-FR" b="0" dirty="0" err="1"/>
              <a:t>provide</a:t>
            </a:r>
            <a:r>
              <a:rPr lang="fr-FR" b="0" dirty="0"/>
              <a:t> </a:t>
            </a:r>
            <a:r>
              <a:rPr lang="fr-FR" b="0" dirty="0" err="1"/>
              <a:t>datasets</a:t>
            </a:r>
            <a:r>
              <a:rPr lang="fr-FR" b="0" dirty="0"/>
              <a:t>, but information on </a:t>
            </a:r>
            <a:r>
              <a:rPr lang="fr-FR" b="0" dirty="0" err="1"/>
              <a:t>developed</a:t>
            </a:r>
            <a:r>
              <a:rPr lang="fr-FR" b="0" dirty="0"/>
              <a:t> </a:t>
            </a:r>
            <a:r>
              <a:rPr lang="fr-FR" b="0" dirty="0" err="1" smtClean="0"/>
              <a:t>indicators</a:t>
            </a:r>
            <a:r>
              <a:rPr lang="fr-FR" b="0" dirty="0"/>
              <a:t> </a:t>
            </a:r>
            <a:r>
              <a:rPr lang="fr-FR" b="0" dirty="0" smtClean="0"/>
              <a:t>(</a:t>
            </a:r>
            <a:r>
              <a:rPr lang="fr-FR" b="0" dirty="0" err="1" smtClean="0"/>
              <a:t>Temperatures</a:t>
            </a:r>
            <a:r>
              <a:rPr lang="fr-FR" b="0" dirty="0" smtClean="0"/>
              <a:t>, </a:t>
            </a:r>
            <a:r>
              <a:rPr lang="fr-FR" b="0" dirty="0" err="1" smtClean="0"/>
              <a:t>Biodiversity</a:t>
            </a:r>
            <a:r>
              <a:rPr lang="fr-FR" b="0" dirty="0" smtClean="0"/>
              <a:t>, Emissions, Green </a:t>
            </a:r>
            <a:r>
              <a:rPr lang="fr-FR" b="0" dirty="0" err="1" smtClean="0"/>
              <a:t>tourism</a:t>
            </a:r>
            <a:r>
              <a:rPr lang="fr-FR" b="0" dirty="0" smtClean="0"/>
              <a:t> </a:t>
            </a:r>
            <a:r>
              <a:rPr lang="fr-FR" b="0" dirty="0" err="1" smtClean="0"/>
              <a:t>etc</a:t>
            </a:r>
            <a:r>
              <a:rPr lang="fr-FR" b="0" dirty="0" smtClean="0"/>
              <a:t>) and </a:t>
            </a:r>
            <a:r>
              <a:rPr lang="fr-FR" b="0" dirty="0"/>
              <a:t>reports on </a:t>
            </a:r>
            <a:r>
              <a:rPr lang="fr-FR" b="0" dirty="0" err="1"/>
              <a:t>regional</a:t>
            </a:r>
            <a:r>
              <a:rPr lang="fr-FR" b="0" dirty="0"/>
              <a:t> </a:t>
            </a:r>
            <a:r>
              <a:rPr lang="fr-FR" b="0" dirty="0" err="1"/>
              <a:t>climate</a:t>
            </a:r>
            <a:r>
              <a:rPr lang="fr-FR" b="0" dirty="0"/>
              <a:t> change</a:t>
            </a:r>
            <a:r>
              <a:rPr lang="fr-FR" b="0" dirty="0" smtClean="0"/>
              <a:t>.</a:t>
            </a:r>
          </a:p>
          <a:p>
            <a:pPr marL="285750" indent="-285750">
              <a:buFont typeface="Arial"/>
              <a:buChar char="•"/>
            </a:pPr>
            <a:r>
              <a:rPr lang="fr-FR" dirty="0" err="1" smtClean="0"/>
              <a:t>Enerdata</a:t>
            </a:r>
            <a:r>
              <a:rPr lang="fr-FR" b="0" dirty="0" smtClean="0"/>
              <a:t> </a:t>
            </a:r>
            <a:r>
              <a:rPr lang="fr-FR" b="0" dirty="0" err="1"/>
              <a:t>is</a:t>
            </a:r>
            <a:r>
              <a:rPr lang="fr-FR" b="0" dirty="0"/>
              <a:t> an </a:t>
            </a:r>
            <a:r>
              <a:rPr lang="fr-FR" b="0" dirty="0" err="1"/>
              <a:t>economic</a:t>
            </a:r>
            <a:r>
              <a:rPr lang="fr-FR" b="0" dirty="0"/>
              <a:t> </a:t>
            </a:r>
            <a:r>
              <a:rPr lang="fr-FR" b="0" dirty="0" err="1"/>
              <a:t>research</a:t>
            </a:r>
            <a:r>
              <a:rPr lang="fr-FR" b="0" dirty="0"/>
              <a:t> bureau </a:t>
            </a:r>
            <a:r>
              <a:rPr lang="fr-FR" b="0" dirty="0" err="1"/>
              <a:t>specializing</a:t>
            </a:r>
            <a:r>
              <a:rPr lang="fr-FR" b="0" dirty="0"/>
              <a:t> in the </a:t>
            </a:r>
            <a:r>
              <a:rPr lang="fr-FR" b="0" dirty="0" err="1"/>
              <a:t>energy</a:t>
            </a:r>
            <a:r>
              <a:rPr lang="fr-FR" b="0" dirty="0"/>
              <a:t> </a:t>
            </a:r>
            <a:r>
              <a:rPr lang="fr-FR" b="0" dirty="0" err="1"/>
              <a:t>sector</a:t>
            </a:r>
            <a:r>
              <a:rPr lang="fr-FR" b="0" dirty="0"/>
              <a:t> and </a:t>
            </a:r>
            <a:r>
              <a:rPr lang="fr-FR" b="0" dirty="0" err="1"/>
              <a:t>its</a:t>
            </a:r>
            <a:r>
              <a:rPr lang="fr-FR" b="0" dirty="0"/>
              <a:t> interactions </a:t>
            </a:r>
            <a:r>
              <a:rPr lang="fr-FR" b="0" dirty="0" err="1"/>
              <a:t>with</a:t>
            </a:r>
            <a:r>
              <a:rPr lang="fr-FR" b="0" dirty="0"/>
              <a:t> the </a:t>
            </a:r>
            <a:r>
              <a:rPr lang="fr-FR" b="0" dirty="0" err="1"/>
              <a:t>environment</a:t>
            </a:r>
            <a:r>
              <a:rPr lang="fr-FR" b="0" dirty="0" smtClean="0"/>
              <a:t>.</a:t>
            </a:r>
          </a:p>
          <a:p>
            <a:pPr marL="285750" indent="-285750">
              <a:buFont typeface="Arial"/>
              <a:buChar char="•"/>
            </a:pPr>
            <a:r>
              <a:rPr lang="fr-FR" dirty="0" err="1"/>
              <a:t>European</a:t>
            </a:r>
            <a:r>
              <a:rPr lang="fr-FR" dirty="0"/>
              <a:t> Network for </a:t>
            </a:r>
            <a:r>
              <a:rPr lang="fr-FR" dirty="0" err="1"/>
              <a:t>Earthsystem</a:t>
            </a:r>
            <a:r>
              <a:rPr lang="fr-FR" dirty="0"/>
              <a:t> </a:t>
            </a:r>
            <a:r>
              <a:rPr lang="fr-FR" dirty="0" err="1"/>
              <a:t>modelling</a:t>
            </a:r>
            <a:r>
              <a:rPr lang="fr-FR" dirty="0"/>
              <a:t> (ENES</a:t>
            </a:r>
            <a:r>
              <a:rPr lang="fr-FR" dirty="0" smtClean="0"/>
              <a:t>) : </a:t>
            </a:r>
            <a:r>
              <a:rPr lang="fr-FR" b="0" dirty="0" smtClean="0"/>
              <a:t>It </a:t>
            </a:r>
            <a:r>
              <a:rPr lang="fr-FR" b="0" dirty="0" err="1" smtClean="0"/>
              <a:t>develops</a:t>
            </a:r>
            <a:r>
              <a:rPr lang="fr-FR" b="0" dirty="0" smtClean="0"/>
              <a:t> the Climate4mpact </a:t>
            </a:r>
            <a:r>
              <a:rPr lang="fr-FR" b="0" dirty="0" err="1" smtClean="0"/>
              <a:t>database</a:t>
            </a:r>
            <a:r>
              <a:rPr lang="fr-FR" b="0" dirty="0"/>
              <a:t>. The </a:t>
            </a:r>
            <a:r>
              <a:rPr lang="fr-FR" b="0" dirty="0" err="1"/>
              <a:t>database</a:t>
            </a:r>
            <a:r>
              <a:rPr lang="fr-FR" b="0" dirty="0"/>
              <a:t> </a:t>
            </a:r>
            <a:r>
              <a:rPr lang="fr-FR" b="0" dirty="0" err="1"/>
              <a:t>contains</a:t>
            </a:r>
            <a:r>
              <a:rPr lang="fr-FR" b="0" dirty="0"/>
              <a:t> </a:t>
            </a:r>
            <a:r>
              <a:rPr lang="fr-FR" b="0" dirty="0" err="1"/>
              <a:t>modeling</a:t>
            </a:r>
            <a:r>
              <a:rPr lang="fr-FR" b="0" dirty="0"/>
              <a:t> of the </a:t>
            </a:r>
            <a:r>
              <a:rPr lang="fr-FR" b="0" dirty="0" err="1"/>
              <a:t>effects</a:t>
            </a:r>
            <a:r>
              <a:rPr lang="fr-FR" b="0" dirty="0"/>
              <a:t> of </a:t>
            </a:r>
            <a:r>
              <a:rPr lang="fr-FR" b="0" dirty="0" err="1"/>
              <a:t>climate</a:t>
            </a:r>
            <a:r>
              <a:rPr lang="fr-FR" b="0" dirty="0"/>
              <a:t> change. It </a:t>
            </a:r>
            <a:r>
              <a:rPr lang="fr-FR" b="0" dirty="0" err="1"/>
              <a:t>provides</a:t>
            </a:r>
            <a:r>
              <a:rPr lang="fr-FR" b="0" dirty="0"/>
              <a:t> a quick </a:t>
            </a:r>
            <a:r>
              <a:rPr lang="fr-FR" b="0" dirty="0" err="1"/>
              <a:t>view</a:t>
            </a:r>
            <a:r>
              <a:rPr lang="fr-FR" b="0" dirty="0"/>
              <a:t> of </a:t>
            </a:r>
            <a:r>
              <a:rPr lang="fr-FR" b="0" dirty="0" err="1"/>
              <a:t>regional</a:t>
            </a:r>
            <a:r>
              <a:rPr lang="fr-FR" b="0" dirty="0"/>
              <a:t> </a:t>
            </a:r>
            <a:r>
              <a:rPr lang="fr-FR" b="0" dirty="0" err="1"/>
              <a:t>climate</a:t>
            </a:r>
            <a:r>
              <a:rPr lang="fr-FR" b="0" dirty="0"/>
              <a:t> </a:t>
            </a:r>
            <a:r>
              <a:rPr lang="fr-FR" b="0" dirty="0" err="1"/>
              <a:t>models</a:t>
            </a:r>
            <a:r>
              <a:rPr lang="fr-FR" b="0" dirty="0"/>
              <a:t> and </a:t>
            </a:r>
            <a:r>
              <a:rPr lang="fr-FR" b="0" dirty="0" err="1"/>
              <a:t>provides</a:t>
            </a:r>
            <a:r>
              <a:rPr lang="fr-FR" b="0" dirty="0"/>
              <a:t> data </a:t>
            </a:r>
            <a:r>
              <a:rPr lang="fr-FR" b="0" dirty="0" err="1"/>
              <a:t>visualization</a:t>
            </a:r>
            <a:r>
              <a:rPr lang="fr-FR" b="0" dirty="0"/>
              <a:t> </a:t>
            </a:r>
            <a:r>
              <a:rPr lang="fr-FR" b="0" dirty="0" err="1"/>
              <a:t>tools</a:t>
            </a:r>
            <a:r>
              <a:rPr lang="fr-FR" b="0" dirty="0" smtClean="0"/>
              <a:t>. </a:t>
            </a:r>
          </a:p>
          <a:p>
            <a:pPr marL="285750" indent="-285750">
              <a:buFont typeface="Arial"/>
              <a:buChar char="•"/>
            </a:pPr>
            <a:r>
              <a:rPr lang="fr-FR" dirty="0" smtClean="0"/>
              <a:t>OECD </a:t>
            </a:r>
            <a:r>
              <a:rPr lang="fr-FR" dirty="0" err="1" smtClean="0"/>
              <a:t>Environmental</a:t>
            </a:r>
            <a:r>
              <a:rPr lang="fr-FR" dirty="0" smtClean="0"/>
              <a:t> Taxation </a:t>
            </a:r>
            <a:r>
              <a:rPr lang="fr-FR" dirty="0" err="1" smtClean="0"/>
              <a:t>Database</a:t>
            </a:r>
            <a:r>
              <a:rPr lang="fr-FR" dirty="0" smtClean="0"/>
              <a:t> </a:t>
            </a:r>
            <a:r>
              <a:rPr lang="fr-FR" b="0" dirty="0" smtClean="0"/>
              <a:t>(</a:t>
            </a:r>
            <a:r>
              <a:rPr lang="fr-FR" b="0" dirty="0" err="1" smtClean="0"/>
              <a:t>Turkey</a:t>
            </a:r>
            <a:r>
              <a:rPr lang="fr-FR" b="0" dirty="0" smtClean="0"/>
              <a:t>, </a:t>
            </a:r>
            <a:r>
              <a:rPr lang="fr-FR" b="0" dirty="0" err="1" smtClean="0"/>
              <a:t>Israel</a:t>
            </a:r>
            <a:r>
              <a:rPr lang="fr-FR" b="0" dirty="0" smtClean="0"/>
              <a:t>, </a:t>
            </a:r>
            <a:r>
              <a:rPr lang="fr-FR" b="0" dirty="0" err="1" smtClean="0"/>
              <a:t>Tunisia</a:t>
            </a:r>
            <a:r>
              <a:rPr lang="fr-FR" b="0" dirty="0" smtClean="0"/>
              <a:t> </a:t>
            </a:r>
            <a:r>
              <a:rPr lang="fr-FR" b="0" dirty="0" err="1" smtClean="0"/>
              <a:t>only</a:t>
            </a:r>
            <a:r>
              <a:rPr lang="fr-FR" b="0" dirty="0" smtClean="0"/>
              <a:t>)</a:t>
            </a:r>
          </a:p>
          <a:p>
            <a:pPr marL="285750" indent="-285750">
              <a:buFont typeface="Arial"/>
              <a:buChar char="•"/>
            </a:pPr>
            <a:endParaRPr lang="fr-FR" b="0" dirty="0"/>
          </a:p>
        </p:txBody>
      </p:sp>
      <p:sp>
        <p:nvSpPr>
          <p:cNvPr id="4" name="Titre 3"/>
          <p:cNvSpPr>
            <a:spLocks noGrp="1"/>
          </p:cNvSpPr>
          <p:nvPr>
            <p:ph type="title"/>
          </p:nvPr>
        </p:nvSpPr>
        <p:spPr/>
        <p:txBody>
          <a:bodyPr/>
          <a:lstStyle/>
          <a:p>
            <a:r>
              <a:rPr lang="fr-FR" dirty="0" err="1" smtClean="0"/>
              <a:t>Some</a:t>
            </a:r>
            <a:r>
              <a:rPr lang="fr-FR" dirty="0" smtClean="0"/>
              <a:t> </a:t>
            </a:r>
            <a:r>
              <a:rPr lang="fr-FR" dirty="0" err="1" smtClean="0"/>
              <a:t>other</a:t>
            </a:r>
            <a:r>
              <a:rPr lang="fr-FR" dirty="0" smtClean="0"/>
              <a:t> </a:t>
            </a:r>
            <a:r>
              <a:rPr lang="fr-FR" dirty="0" err="1" smtClean="0"/>
              <a:t>useful</a:t>
            </a:r>
            <a:r>
              <a:rPr lang="fr-FR" dirty="0" smtClean="0"/>
              <a:t> sources </a:t>
            </a:r>
            <a:r>
              <a:rPr lang="fr-FR" dirty="0"/>
              <a:t>of </a:t>
            </a:r>
            <a:r>
              <a:rPr lang="fr-FR" dirty="0" smtClean="0"/>
              <a:t>data and information</a:t>
            </a:r>
            <a:endParaRPr lang="fr-FR" dirty="0"/>
          </a:p>
        </p:txBody>
      </p:sp>
    </p:spTree>
    <p:extLst>
      <p:ext uri="{BB962C8B-B14F-4D97-AF65-F5344CB8AC3E}">
        <p14:creationId xmlns:p14="http://schemas.microsoft.com/office/powerpoint/2010/main" val="3808048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279400" y="1277937"/>
            <a:ext cx="8493126" cy="4602163"/>
          </a:xfrm>
        </p:spPr>
        <p:txBody>
          <a:bodyPr>
            <a:normAutofit/>
          </a:bodyPr>
          <a:lstStyle/>
          <a:p>
            <a:pPr marL="285750" indent="-285750">
              <a:buFont typeface="Arial"/>
              <a:buChar char="•"/>
            </a:pPr>
            <a:r>
              <a:rPr lang="fr-FR" b="0" dirty="0" smtClean="0"/>
              <a:t>ENERGIES2050-FEMISE-IM report (2018 </a:t>
            </a:r>
            <a:r>
              <a:rPr lang="fr-FR" b="0" dirty="0" err="1" smtClean="0"/>
              <a:t>forthcoming</a:t>
            </a:r>
            <a:r>
              <a:rPr lang="fr-FR" b="0" dirty="0" smtClean="0"/>
              <a:t>)</a:t>
            </a:r>
            <a:r>
              <a:rPr lang="fr-FR" b="0" dirty="0"/>
              <a:t>, “The Challenges of </a:t>
            </a:r>
            <a:r>
              <a:rPr lang="fr-FR" b="0" dirty="0" err="1"/>
              <a:t>Climate</a:t>
            </a:r>
            <a:r>
              <a:rPr lang="fr-FR" b="0" dirty="0"/>
              <a:t> Change in a </a:t>
            </a:r>
            <a:r>
              <a:rPr lang="fr-FR" b="0" dirty="0" err="1"/>
              <a:t>Mediterranean</a:t>
            </a:r>
            <a:r>
              <a:rPr lang="fr-FR" b="0" dirty="0"/>
              <a:t> in Transition – </a:t>
            </a:r>
            <a:r>
              <a:rPr lang="fr-FR" b="0" dirty="0" err="1"/>
              <a:t>from</a:t>
            </a:r>
            <a:r>
              <a:rPr lang="fr-FR" b="0" dirty="0"/>
              <a:t> the Paris Agreement to </a:t>
            </a:r>
            <a:r>
              <a:rPr lang="fr-FR" b="0" dirty="0" err="1"/>
              <a:t>Implementation</a:t>
            </a:r>
            <a:r>
              <a:rPr lang="fr-FR" b="0" dirty="0" smtClean="0"/>
              <a:t>”, March-April (</a:t>
            </a:r>
            <a:r>
              <a:rPr lang="fr-FR" b="0" dirty="0" err="1" smtClean="0"/>
              <a:t>forthcoming</a:t>
            </a:r>
            <a:r>
              <a:rPr lang="fr-FR" b="0" dirty="0" smtClean="0"/>
              <a:t>)</a:t>
            </a:r>
          </a:p>
          <a:p>
            <a:pPr marL="285750" indent="-285750">
              <a:buFont typeface="Arial"/>
              <a:buChar char="•"/>
            </a:pPr>
            <a:r>
              <a:rPr lang="fr-FR" b="0" dirty="0" smtClean="0"/>
              <a:t>Rafael </a:t>
            </a:r>
            <a:r>
              <a:rPr lang="fr-FR" b="0" dirty="0"/>
              <a:t>de </a:t>
            </a:r>
            <a:r>
              <a:rPr lang="fr-FR" b="0" dirty="0" err="1"/>
              <a:t>Arce</a:t>
            </a:r>
            <a:r>
              <a:rPr lang="fr-FR" b="0" dirty="0"/>
              <a:t> and Alejandro Lorca (2013), </a:t>
            </a:r>
            <a:r>
              <a:rPr lang="fr-FR" b="0" dirty="0" smtClean="0"/>
              <a:t>« L’impact </a:t>
            </a:r>
            <a:r>
              <a:rPr lang="fr-FR" b="0" dirty="0"/>
              <a:t>d’un cluster sur les énergies renouvelables dans les pays du Sud: viabilité et impact économique au </a:t>
            </a:r>
            <a:r>
              <a:rPr lang="fr-FR" b="0" dirty="0" smtClean="0"/>
              <a:t>Maroc », étude FEM35</a:t>
            </a:r>
            <a:r>
              <a:rPr lang="fr-FR" b="0" dirty="0"/>
              <a:t>-</a:t>
            </a:r>
            <a:r>
              <a:rPr lang="fr-FR" b="0" dirty="0" smtClean="0"/>
              <a:t>05, </a:t>
            </a:r>
            <a:r>
              <a:rPr lang="fr-FR" b="0" dirty="0"/>
              <a:t>mai </a:t>
            </a:r>
            <a:r>
              <a:rPr lang="fr-FR" b="0" dirty="0" smtClean="0"/>
              <a:t>2013</a:t>
            </a:r>
            <a:endParaRPr lang="fr-FR" b="0" dirty="0"/>
          </a:p>
          <a:p>
            <a:pPr marL="285750" indent="-285750">
              <a:buFont typeface="Arial"/>
              <a:buChar char="•"/>
            </a:pPr>
            <a:r>
              <a:rPr lang="fr-FR" b="0" dirty="0" err="1" smtClean="0"/>
              <a:t>Péridy</a:t>
            </a:r>
            <a:r>
              <a:rPr lang="fr-FR" b="0" dirty="0" smtClean="0"/>
              <a:t> </a:t>
            </a:r>
            <a:r>
              <a:rPr lang="fr-FR" b="0" dirty="0"/>
              <a:t>et al, 2012, « Le </a:t>
            </a:r>
            <a:r>
              <a:rPr lang="fr-FR" b="0" dirty="0" err="1"/>
              <a:t>coût</a:t>
            </a:r>
            <a:r>
              <a:rPr lang="fr-FR" b="0" dirty="0"/>
              <a:t> </a:t>
            </a:r>
            <a:r>
              <a:rPr lang="fr-FR" b="0" dirty="0" err="1"/>
              <a:t>économique</a:t>
            </a:r>
            <a:r>
              <a:rPr lang="fr-FR" b="0" dirty="0"/>
              <a:t> du changement climatique dans les pays MENA : une </a:t>
            </a:r>
            <a:r>
              <a:rPr lang="fr-FR" b="0" dirty="0" err="1"/>
              <a:t>évaluation</a:t>
            </a:r>
            <a:r>
              <a:rPr lang="fr-FR" b="0" dirty="0"/>
              <a:t> quantitative micro-spatiale et une revue des politiques d’adaptation », </a:t>
            </a:r>
            <a:r>
              <a:rPr lang="fr-FR" b="0" dirty="0" err="1"/>
              <a:t>étude</a:t>
            </a:r>
            <a:r>
              <a:rPr lang="fr-FR" b="0" dirty="0"/>
              <a:t> FEMISE FEM34-03, Juin</a:t>
            </a:r>
            <a:r>
              <a:rPr lang="fr-FR" b="0" dirty="0" smtClean="0"/>
              <a:t>.</a:t>
            </a:r>
          </a:p>
          <a:p>
            <a:pPr marL="285750" indent="-285750">
              <a:buFont typeface="Arial"/>
              <a:buChar char="•"/>
            </a:pPr>
            <a:r>
              <a:rPr lang="fr-FR" b="0" dirty="0" err="1"/>
              <a:t>Abeer</a:t>
            </a:r>
            <a:r>
              <a:rPr lang="fr-FR" b="0" dirty="0"/>
              <a:t> </a:t>
            </a:r>
            <a:r>
              <a:rPr lang="fr-FR" b="0" dirty="0" err="1" smtClean="0"/>
              <a:t>Elshennawy</a:t>
            </a:r>
            <a:r>
              <a:rPr lang="fr-FR" b="0" dirty="0" smtClean="0"/>
              <a:t> (2009), « </a:t>
            </a:r>
            <a:r>
              <a:rPr lang="fr-FR" b="0" dirty="0"/>
              <a:t>Changement Climatique et croissance économique : analyse par un modèle d’équilibre général </a:t>
            </a:r>
            <a:r>
              <a:rPr lang="fr-FR" b="0" dirty="0" err="1"/>
              <a:t>intertemporel</a:t>
            </a:r>
            <a:r>
              <a:rPr lang="fr-FR" b="0" dirty="0"/>
              <a:t> pour </a:t>
            </a:r>
            <a:r>
              <a:rPr lang="fr-FR" b="0" dirty="0" smtClean="0"/>
              <a:t>l’Egypte », étude FEM34</a:t>
            </a:r>
            <a:r>
              <a:rPr lang="fr-FR" b="0" dirty="0"/>
              <a:t>-</a:t>
            </a:r>
            <a:r>
              <a:rPr lang="fr-FR" b="0" dirty="0" smtClean="0"/>
              <a:t>23, octobre.</a:t>
            </a:r>
          </a:p>
          <a:p>
            <a:pPr marL="285750" indent="-285750">
              <a:buFont typeface="Arial"/>
              <a:buChar char="•"/>
            </a:pPr>
            <a:r>
              <a:rPr lang="fr-FR" b="0" dirty="0"/>
              <a:t>a</a:t>
            </a:r>
            <a:r>
              <a:rPr lang="fr-FR" b="0" dirty="0" smtClean="0"/>
              <a:t>nd </a:t>
            </a:r>
            <a:r>
              <a:rPr lang="fr-FR" b="0" dirty="0" err="1" smtClean="0"/>
              <a:t>others</a:t>
            </a:r>
            <a:r>
              <a:rPr lang="fr-FR" b="0" dirty="0" smtClean="0"/>
              <a:t> </a:t>
            </a:r>
            <a:r>
              <a:rPr lang="fr-FR" b="0" dirty="0" err="1" smtClean="0"/>
              <a:t>at</a:t>
            </a:r>
            <a:r>
              <a:rPr lang="fr-FR" b="0" dirty="0" smtClean="0"/>
              <a:t> </a:t>
            </a:r>
            <a:r>
              <a:rPr lang="fr-FR" b="0" dirty="0" smtClean="0">
                <a:hlinkClick r:id="rId2"/>
              </a:rPr>
              <a:t>www.femise.org</a:t>
            </a:r>
            <a:endParaRPr lang="fr-FR" b="0" dirty="0" smtClean="0"/>
          </a:p>
          <a:p>
            <a:pPr marL="285750" indent="-285750">
              <a:buFont typeface="Arial"/>
              <a:buChar char="•"/>
            </a:pPr>
            <a:endParaRPr lang="fr-FR" b="0" dirty="0"/>
          </a:p>
        </p:txBody>
      </p:sp>
      <p:sp>
        <p:nvSpPr>
          <p:cNvPr id="4" name="Titre 3"/>
          <p:cNvSpPr>
            <a:spLocks noGrp="1"/>
          </p:cNvSpPr>
          <p:nvPr>
            <p:ph type="title"/>
          </p:nvPr>
        </p:nvSpPr>
        <p:spPr/>
        <p:txBody>
          <a:bodyPr/>
          <a:lstStyle/>
          <a:p>
            <a:r>
              <a:rPr lang="fr-FR" smtClean="0"/>
              <a:t>*FEMISE</a:t>
            </a:r>
            <a:r>
              <a:rPr lang="fr-FR" dirty="0" smtClean="0"/>
              <a:t>/IM </a:t>
            </a:r>
            <a:r>
              <a:rPr lang="fr-FR" dirty="0" err="1" smtClean="0"/>
              <a:t>related</a:t>
            </a:r>
            <a:r>
              <a:rPr lang="fr-FR" dirty="0" smtClean="0"/>
              <a:t> sources </a:t>
            </a:r>
            <a:r>
              <a:rPr lang="fr-FR" dirty="0"/>
              <a:t>of </a:t>
            </a:r>
            <a:r>
              <a:rPr lang="fr-FR" dirty="0" smtClean="0"/>
              <a:t>data and information</a:t>
            </a:r>
            <a:endParaRPr lang="fr-FR" dirty="0"/>
          </a:p>
        </p:txBody>
      </p:sp>
    </p:spTree>
    <p:extLst>
      <p:ext uri="{BB962C8B-B14F-4D97-AF65-F5344CB8AC3E}">
        <p14:creationId xmlns:p14="http://schemas.microsoft.com/office/powerpoint/2010/main" val="407223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597400" y="3352800"/>
            <a:ext cx="1655434" cy="369332"/>
          </a:xfrm>
          <a:prstGeom prst="rect">
            <a:avLst/>
          </a:prstGeom>
          <a:noFill/>
        </p:spPr>
        <p:txBody>
          <a:bodyPr wrap="none" rtlCol="0">
            <a:spAutoFit/>
          </a:bodyPr>
          <a:lstStyle/>
          <a:p>
            <a:r>
              <a:rPr lang="fr-FR" dirty="0" smtClean="0"/>
              <a:t>THANK YOU !</a:t>
            </a:r>
            <a:endParaRPr lang="fr-FR" dirty="0"/>
          </a:p>
        </p:txBody>
      </p:sp>
    </p:spTree>
    <p:extLst>
      <p:ext uri="{BB962C8B-B14F-4D97-AF65-F5344CB8AC3E}">
        <p14:creationId xmlns:p14="http://schemas.microsoft.com/office/powerpoint/2010/main" val="2126966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520700" y="1582737"/>
            <a:ext cx="8175626" cy="4312717"/>
          </a:xfrm>
        </p:spPr>
        <p:txBody>
          <a:bodyPr>
            <a:normAutofit fontScale="92500" lnSpcReduction="20000"/>
          </a:bodyPr>
          <a:lstStyle/>
          <a:p>
            <a:r>
              <a:rPr lang="en-US" dirty="0" smtClean="0">
                <a:solidFill>
                  <a:srgbClr val="003C7A"/>
                </a:solidFill>
                <a:latin typeface="Calibri-Bold"/>
              </a:rPr>
              <a:t>"</a:t>
            </a:r>
            <a:r>
              <a:rPr lang="en-US" dirty="0">
                <a:solidFill>
                  <a:srgbClr val="003C7A"/>
                </a:solidFill>
                <a:latin typeface="Calibri-Bold"/>
              </a:rPr>
              <a:t>South-Med strategies and instruments for climate change : what consistency of action for mitigation/adaptation and what further needs ?</a:t>
            </a:r>
            <a:r>
              <a:rPr lang="en-US" dirty="0" smtClean="0">
                <a:solidFill>
                  <a:srgbClr val="003C7A"/>
                </a:solidFill>
                <a:latin typeface="Calibri-Bold"/>
              </a:rPr>
              <a:t>”</a:t>
            </a:r>
          </a:p>
          <a:p>
            <a:pPr marL="285750" indent="-285750">
              <a:buFont typeface="Arial"/>
              <a:buChar char="•"/>
            </a:pPr>
            <a:r>
              <a:rPr lang="en-US" b="0" dirty="0"/>
              <a:t>The economy and the environment are closely </a:t>
            </a:r>
            <a:r>
              <a:rPr lang="en-US" b="0" dirty="0" smtClean="0"/>
              <a:t>inter-linked</a:t>
            </a:r>
            <a:r>
              <a:rPr lang="en-US" b="0" dirty="0"/>
              <a:t>. Production and consumption processes make us </a:t>
            </a:r>
            <a:r>
              <a:rPr lang="en-US" dirty="0"/>
              <a:t>doubly </a:t>
            </a:r>
            <a:r>
              <a:rPr lang="en-US" dirty="0" smtClean="0"/>
              <a:t>environmentally-conscious </a:t>
            </a:r>
            <a:r>
              <a:rPr lang="en-US" b="0" dirty="0" smtClean="0"/>
              <a:t>: </a:t>
            </a:r>
            <a:r>
              <a:rPr lang="en-US" b="0" dirty="0"/>
              <a:t>on the one hand, by taking natural resources to produce goods and services, </a:t>
            </a:r>
            <a:r>
              <a:rPr lang="en-US" b="0" dirty="0" smtClean="0"/>
              <a:t>on </a:t>
            </a:r>
            <a:r>
              <a:rPr lang="en-US" b="0" dirty="0"/>
              <a:t>the other hand by emitting waste into the environment as a result of the processes. </a:t>
            </a:r>
            <a:endParaRPr lang="en-US" b="0" dirty="0" smtClean="0"/>
          </a:p>
          <a:p>
            <a:pPr marL="285750" indent="-285750">
              <a:buFont typeface="Arial"/>
              <a:buChar char="•"/>
            </a:pPr>
            <a:r>
              <a:rPr lang="en-US" b="0" dirty="0" smtClean="0"/>
              <a:t>Therefore today</a:t>
            </a:r>
            <a:r>
              <a:rPr lang="en-US" b="0" dirty="0"/>
              <a:t>, </a:t>
            </a:r>
            <a:r>
              <a:rPr lang="en-US" dirty="0"/>
              <a:t>sustainable development is entering into a growing number of sectors </a:t>
            </a:r>
            <a:r>
              <a:rPr lang="en-US" b="0" dirty="0"/>
              <a:t>creating opportunities for economic </a:t>
            </a:r>
            <a:r>
              <a:rPr lang="en-US" b="0" dirty="0" smtClean="0"/>
              <a:t>growth.</a:t>
            </a:r>
          </a:p>
          <a:p>
            <a:pPr marL="285750" indent="-285750">
              <a:buFont typeface="Arial"/>
              <a:buChar char="•"/>
            </a:pPr>
            <a:r>
              <a:rPr lang="en-US" b="0" dirty="0" smtClean="0"/>
              <a:t>However</a:t>
            </a:r>
            <a:r>
              <a:rPr lang="en-US" b="0" dirty="0"/>
              <a:t>, we must face the </a:t>
            </a:r>
            <a:r>
              <a:rPr lang="en-US" dirty="0"/>
              <a:t>reality of climate </a:t>
            </a:r>
            <a:r>
              <a:rPr lang="en-US" dirty="0" smtClean="0"/>
              <a:t>variability </a:t>
            </a:r>
            <a:r>
              <a:rPr lang="en-US" b="0" i="1" dirty="0" smtClean="0"/>
              <a:t>(see next figure)</a:t>
            </a:r>
            <a:r>
              <a:rPr lang="en-US" b="0" dirty="0" smtClean="0"/>
              <a:t>. </a:t>
            </a:r>
            <a:r>
              <a:rPr lang="en-US" b="0" dirty="0"/>
              <a:t>Southern Mediterranean countries </a:t>
            </a:r>
            <a:r>
              <a:rPr lang="en-US" b="0" dirty="0" smtClean="0"/>
              <a:t>(SMCs</a:t>
            </a:r>
            <a:r>
              <a:rPr lang="en-US" b="0" dirty="0"/>
              <a:t>) </a:t>
            </a:r>
            <a:r>
              <a:rPr lang="en-US" b="0" dirty="0" smtClean="0"/>
              <a:t>are </a:t>
            </a:r>
            <a:r>
              <a:rPr lang="en-US" b="0" dirty="0"/>
              <a:t>vulnerable to the impact of climate change. This is due to their geographical position and </a:t>
            </a:r>
            <a:r>
              <a:rPr lang="en-US" b="0" dirty="0" smtClean="0"/>
              <a:t>dependence </a:t>
            </a:r>
            <a:r>
              <a:rPr lang="en-US" b="0" dirty="0"/>
              <a:t>on climate-sensitive </a:t>
            </a:r>
            <a:r>
              <a:rPr lang="en-US" b="0" dirty="0" smtClean="0"/>
              <a:t>sectors. Rising </a:t>
            </a:r>
            <a:r>
              <a:rPr lang="en-US" b="0" dirty="0"/>
              <a:t>sea and ocean levels are likely to endanger the lives of millions of people living in coastal areas. At the same time, the problem of inadequate freshwater is a real danger which c</a:t>
            </a:r>
            <a:r>
              <a:rPr lang="en-US" b="0" dirty="0" smtClean="0"/>
              <a:t>ould </a:t>
            </a:r>
            <a:r>
              <a:rPr lang="en-US" b="0" dirty="0"/>
              <a:t>result in drought in several regions. There are also effects to anticipate, the assessment of the economic cost of climate change and planning for rapid adaptation to climate change is more than </a:t>
            </a:r>
            <a:r>
              <a:rPr lang="en-US" b="0" dirty="0" smtClean="0"/>
              <a:t>necessary.</a:t>
            </a:r>
          </a:p>
          <a:p>
            <a:endParaRPr lang="fr-FR" dirty="0"/>
          </a:p>
        </p:txBody>
      </p:sp>
      <p:sp>
        <p:nvSpPr>
          <p:cNvPr id="4" name="Titre 3"/>
          <p:cNvSpPr>
            <a:spLocks noGrp="1"/>
          </p:cNvSpPr>
          <p:nvPr>
            <p:ph type="title"/>
          </p:nvPr>
        </p:nvSpPr>
        <p:spPr/>
        <p:txBody>
          <a:bodyPr/>
          <a:lstStyle/>
          <a:p>
            <a:r>
              <a:rPr lang="fr-FR" dirty="0"/>
              <a:t>Introduction</a:t>
            </a:r>
          </a:p>
        </p:txBody>
      </p:sp>
    </p:spTree>
    <p:extLst>
      <p:ext uri="{BB962C8B-B14F-4D97-AF65-F5344CB8AC3E}">
        <p14:creationId xmlns:p14="http://schemas.microsoft.com/office/powerpoint/2010/main" val="4242342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Introduction</a:t>
            </a:r>
            <a:endParaRPr lang="fr-FR" dirty="0"/>
          </a:p>
        </p:txBody>
      </p:sp>
      <p:pic>
        <p:nvPicPr>
          <p:cNvPr id="5" name="Image 4"/>
          <p:cNvPicPr>
            <a:picLocks noChangeAspect="1"/>
          </p:cNvPicPr>
          <p:nvPr/>
        </p:nvPicPr>
        <p:blipFill>
          <a:blip r:embed="rId2"/>
          <a:stretch>
            <a:fillRect/>
          </a:stretch>
        </p:blipFill>
        <p:spPr>
          <a:xfrm>
            <a:off x="812800" y="1414977"/>
            <a:ext cx="7658100" cy="4535187"/>
          </a:xfrm>
          <a:prstGeom prst="rect">
            <a:avLst/>
          </a:prstGeom>
        </p:spPr>
      </p:pic>
      <p:sp>
        <p:nvSpPr>
          <p:cNvPr id="6" name="ZoneTexte 5"/>
          <p:cNvSpPr txBox="1"/>
          <p:nvPr/>
        </p:nvSpPr>
        <p:spPr>
          <a:xfrm>
            <a:off x="76200" y="1155700"/>
            <a:ext cx="9024263" cy="646331"/>
          </a:xfrm>
          <a:prstGeom prst="rect">
            <a:avLst/>
          </a:prstGeom>
          <a:noFill/>
        </p:spPr>
        <p:txBody>
          <a:bodyPr wrap="none" rtlCol="0">
            <a:spAutoFit/>
          </a:bodyPr>
          <a:lstStyle/>
          <a:p>
            <a:r>
              <a:rPr lang="fr-FR" b="1" dirty="0" smtClean="0">
                <a:solidFill>
                  <a:srgbClr val="000090"/>
                </a:solidFill>
              </a:rPr>
              <a:t>Reality of </a:t>
            </a:r>
            <a:r>
              <a:rPr lang="fr-FR" b="1" dirty="0" err="1">
                <a:solidFill>
                  <a:srgbClr val="000090"/>
                </a:solidFill>
              </a:rPr>
              <a:t>climate</a:t>
            </a:r>
            <a:r>
              <a:rPr lang="fr-FR" b="1" dirty="0">
                <a:solidFill>
                  <a:srgbClr val="000090"/>
                </a:solidFill>
              </a:rPr>
              <a:t> </a:t>
            </a:r>
            <a:r>
              <a:rPr lang="fr-FR" b="1" dirty="0" err="1" smtClean="0">
                <a:solidFill>
                  <a:srgbClr val="000090"/>
                </a:solidFill>
              </a:rPr>
              <a:t>variability</a:t>
            </a:r>
            <a:r>
              <a:rPr lang="fr-FR" b="1" dirty="0" smtClean="0">
                <a:solidFill>
                  <a:srgbClr val="000090"/>
                </a:solidFill>
              </a:rPr>
              <a:t> : </a:t>
            </a:r>
            <a:r>
              <a:rPr lang="fr-FR" b="1" dirty="0" err="1">
                <a:solidFill>
                  <a:srgbClr val="000090"/>
                </a:solidFill>
              </a:rPr>
              <a:t>Observed</a:t>
            </a:r>
            <a:r>
              <a:rPr lang="fr-FR" b="1" dirty="0">
                <a:solidFill>
                  <a:srgbClr val="000090"/>
                </a:solidFill>
              </a:rPr>
              <a:t> change in surface </a:t>
            </a:r>
            <a:r>
              <a:rPr lang="fr-FR" b="1" dirty="0" err="1">
                <a:solidFill>
                  <a:srgbClr val="000090"/>
                </a:solidFill>
              </a:rPr>
              <a:t>temperature</a:t>
            </a:r>
            <a:r>
              <a:rPr lang="fr-FR" b="1" dirty="0">
                <a:solidFill>
                  <a:srgbClr val="000090"/>
                </a:solidFill>
              </a:rPr>
              <a:t> 1901-2012 </a:t>
            </a:r>
          </a:p>
          <a:p>
            <a:endParaRPr lang="fr-FR" dirty="0"/>
          </a:p>
        </p:txBody>
      </p:sp>
    </p:spTree>
    <p:extLst>
      <p:ext uri="{BB962C8B-B14F-4D97-AF65-F5344CB8AC3E}">
        <p14:creationId xmlns:p14="http://schemas.microsoft.com/office/powerpoint/2010/main" val="155919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Introduction</a:t>
            </a:r>
            <a:endParaRPr lang="fr-FR" dirty="0"/>
          </a:p>
        </p:txBody>
      </p:sp>
      <p:sp>
        <p:nvSpPr>
          <p:cNvPr id="6" name="ZoneTexte 5"/>
          <p:cNvSpPr txBox="1"/>
          <p:nvPr/>
        </p:nvSpPr>
        <p:spPr>
          <a:xfrm>
            <a:off x="891132" y="1117600"/>
            <a:ext cx="8252868" cy="369332"/>
          </a:xfrm>
          <a:prstGeom prst="rect">
            <a:avLst/>
          </a:prstGeom>
          <a:noFill/>
        </p:spPr>
        <p:txBody>
          <a:bodyPr wrap="none" rtlCol="0">
            <a:spAutoFit/>
          </a:bodyPr>
          <a:lstStyle/>
          <a:p>
            <a:r>
              <a:rPr lang="fr-FR" b="1" dirty="0">
                <a:solidFill>
                  <a:srgbClr val="000090"/>
                </a:solidFill>
              </a:rPr>
              <a:t>Global patterns of impacts in </a:t>
            </a:r>
            <a:r>
              <a:rPr lang="fr-FR" b="1" dirty="0" err="1">
                <a:solidFill>
                  <a:srgbClr val="000090"/>
                </a:solidFill>
              </a:rPr>
              <a:t>recent</a:t>
            </a:r>
            <a:r>
              <a:rPr lang="fr-FR" b="1" dirty="0">
                <a:solidFill>
                  <a:srgbClr val="000090"/>
                </a:solidFill>
              </a:rPr>
              <a:t> </a:t>
            </a:r>
            <a:r>
              <a:rPr lang="fr-FR" b="1" dirty="0" err="1">
                <a:solidFill>
                  <a:srgbClr val="000090"/>
                </a:solidFill>
              </a:rPr>
              <a:t>decades</a:t>
            </a:r>
            <a:r>
              <a:rPr lang="fr-FR" b="1" dirty="0">
                <a:solidFill>
                  <a:srgbClr val="000090"/>
                </a:solidFill>
              </a:rPr>
              <a:t> </a:t>
            </a:r>
            <a:r>
              <a:rPr lang="fr-FR" b="1" dirty="0" err="1">
                <a:solidFill>
                  <a:srgbClr val="000090"/>
                </a:solidFill>
              </a:rPr>
              <a:t>attributed</a:t>
            </a:r>
            <a:r>
              <a:rPr lang="fr-FR" b="1" dirty="0">
                <a:solidFill>
                  <a:srgbClr val="000090"/>
                </a:solidFill>
              </a:rPr>
              <a:t> to </a:t>
            </a:r>
            <a:r>
              <a:rPr lang="fr-FR" b="1" dirty="0" err="1">
                <a:solidFill>
                  <a:srgbClr val="000090"/>
                </a:solidFill>
              </a:rPr>
              <a:t>climate</a:t>
            </a:r>
            <a:r>
              <a:rPr lang="fr-FR" b="1" dirty="0">
                <a:solidFill>
                  <a:srgbClr val="000090"/>
                </a:solidFill>
              </a:rPr>
              <a:t> change</a:t>
            </a:r>
            <a:endParaRPr lang="fr-FR" dirty="0"/>
          </a:p>
        </p:txBody>
      </p:sp>
      <p:pic>
        <p:nvPicPr>
          <p:cNvPr id="2" name="Image 1"/>
          <p:cNvPicPr>
            <a:picLocks noChangeAspect="1"/>
          </p:cNvPicPr>
          <p:nvPr/>
        </p:nvPicPr>
        <p:blipFill>
          <a:blip r:embed="rId2"/>
          <a:stretch>
            <a:fillRect/>
          </a:stretch>
        </p:blipFill>
        <p:spPr>
          <a:xfrm>
            <a:off x="2171700" y="1436077"/>
            <a:ext cx="6972300" cy="4556599"/>
          </a:xfrm>
          <a:prstGeom prst="rect">
            <a:avLst/>
          </a:prstGeom>
        </p:spPr>
      </p:pic>
      <p:sp>
        <p:nvSpPr>
          <p:cNvPr id="3" name="Rectangle 2"/>
          <p:cNvSpPr/>
          <p:nvPr/>
        </p:nvSpPr>
        <p:spPr>
          <a:xfrm>
            <a:off x="241300" y="1549698"/>
            <a:ext cx="2946400" cy="3108544"/>
          </a:xfrm>
          <a:prstGeom prst="rect">
            <a:avLst/>
          </a:prstGeom>
        </p:spPr>
        <p:txBody>
          <a:bodyPr wrap="square">
            <a:spAutoFit/>
          </a:bodyPr>
          <a:lstStyle/>
          <a:p>
            <a:r>
              <a:rPr lang="fr-FR" sz="1400" dirty="0" smtClean="0"/>
              <a:t>In </a:t>
            </a:r>
            <a:r>
              <a:rPr lang="fr-FR" sz="1400" dirty="0" err="1" smtClean="0"/>
              <a:t>SMCs</a:t>
            </a:r>
            <a:r>
              <a:rPr lang="fr-FR" sz="1400" dirty="0" smtClean="0"/>
              <a:t>, </a:t>
            </a:r>
            <a:r>
              <a:rPr lang="fr-FR" sz="1400" dirty="0" err="1" smtClean="0"/>
              <a:t>increase</a:t>
            </a:r>
            <a:r>
              <a:rPr lang="fr-FR" sz="1400" dirty="0" smtClean="0"/>
              <a:t> </a:t>
            </a:r>
            <a:r>
              <a:rPr lang="fr-FR" sz="1400" dirty="0"/>
              <a:t>in </a:t>
            </a:r>
            <a:r>
              <a:rPr lang="fr-FR" sz="1400" dirty="0" err="1"/>
              <a:t>temperature</a:t>
            </a:r>
            <a:r>
              <a:rPr lang="fr-FR" sz="1400" dirty="0"/>
              <a:t> </a:t>
            </a:r>
            <a:r>
              <a:rPr lang="fr-FR" sz="1400" dirty="0" err="1"/>
              <a:t>could</a:t>
            </a:r>
            <a:r>
              <a:rPr lang="fr-FR" sz="1400" dirty="0"/>
              <a:t> lead </a:t>
            </a:r>
            <a:r>
              <a:rPr lang="fr-FR" sz="1400" dirty="0" smtClean="0"/>
              <a:t>to (FEMISE </a:t>
            </a:r>
            <a:r>
              <a:rPr lang="fr-FR" sz="1400" dirty="0" smtClean="0"/>
              <a:t>est*) </a:t>
            </a:r>
            <a:r>
              <a:rPr lang="fr-FR" sz="1400" dirty="0" smtClean="0"/>
              <a:t>:</a:t>
            </a:r>
          </a:p>
          <a:p>
            <a:endParaRPr lang="fr-FR" sz="1400" dirty="0"/>
          </a:p>
          <a:p>
            <a:pPr marL="285750" indent="-285750">
              <a:buFont typeface="Arial"/>
              <a:buChar char="•"/>
            </a:pPr>
            <a:r>
              <a:rPr lang="fr-FR" sz="1400" dirty="0"/>
              <a:t>a </a:t>
            </a:r>
            <a:r>
              <a:rPr lang="fr-FR" sz="1400" dirty="0" err="1"/>
              <a:t>decrease</a:t>
            </a:r>
            <a:r>
              <a:rPr lang="fr-FR" sz="1400" dirty="0"/>
              <a:t> in </a:t>
            </a:r>
            <a:r>
              <a:rPr lang="fr-FR" sz="1400" dirty="0" err="1"/>
              <a:t>tourist</a:t>
            </a:r>
            <a:r>
              <a:rPr lang="fr-FR" sz="1400" dirty="0"/>
              <a:t> </a:t>
            </a:r>
            <a:r>
              <a:rPr lang="fr-FR" sz="1400" dirty="0" err="1"/>
              <a:t>demand</a:t>
            </a:r>
            <a:r>
              <a:rPr lang="fr-FR" sz="1400" dirty="0"/>
              <a:t> in </a:t>
            </a:r>
            <a:r>
              <a:rPr lang="fr-FR" sz="1400" dirty="0" err="1"/>
              <a:t>coastal</a:t>
            </a:r>
            <a:r>
              <a:rPr lang="fr-FR" sz="1400" dirty="0"/>
              <a:t> areas by 6%</a:t>
            </a:r>
            <a:r>
              <a:rPr lang="fr-FR" sz="1400" dirty="0" smtClean="0"/>
              <a:t>,</a:t>
            </a:r>
          </a:p>
          <a:p>
            <a:pPr marL="285750" indent="-285750">
              <a:buFont typeface="Arial"/>
              <a:buChar char="•"/>
            </a:pPr>
            <a:r>
              <a:rPr lang="fr-FR" sz="1400" dirty="0" err="1" smtClean="0"/>
              <a:t>severe</a:t>
            </a:r>
            <a:r>
              <a:rPr lang="fr-FR" sz="1400" dirty="0" smtClean="0"/>
              <a:t> </a:t>
            </a:r>
            <a:r>
              <a:rPr lang="fr-FR" sz="1400" dirty="0"/>
              <a:t>impact on agriculture (15% of the GDP)</a:t>
            </a:r>
            <a:r>
              <a:rPr lang="fr-FR" sz="1400" dirty="0" smtClean="0"/>
              <a:t>,</a:t>
            </a:r>
          </a:p>
          <a:p>
            <a:pPr marL="285750" indent="-285750">
              <a:buFont typeface="Arial"/>
              <a:buChar char="•"/>
            </a:pPr>
            <a:r>
              <a:rPr lang="fr-FR" sz="1400" dirty="0" smtClean="0"/>
              <a:t>a </a:t>
            </a:r>
            <a:r>
              <a:rPr lang="fr-FR" sz="1400" dirty="0"/>
              <a:t>1 ° C </a:t>
            </a:r>
            <a:r>
              <a:rPr lang="fr-FR" sz="1400" dirty="0" err="1"/>
              <a:t>would</a:t>
            </a:r>
            <a:r>
              <a:rPr lang="fr-FR" sz="1400" dirty="0"/>
              <a:t> cause a GDP per capita </a:t>
            </a:r>
            <a:r>
              <a:rPr lang="fr-FR" sz="1400" dirty="0" err="1"/>
              <a:t>decline</a:t>
            </a:r>
            <a:r>
              <a:rPr lang="fr-FR" sz="1400" dirty="0"/>
              <a:t> of 8% on </a:t>
            </a:r>
            <a:r>
              <a:rPr lang="fr-FR" sz="1400" dirty="0" err="1" smtClean="0"/>
              <a:t>average</a:t>
            </a:r>
            <a:r>
              <a:rPr lang="fr-FR" sz="1400" dirty="0" smtClean="0"/>
              <a:t>,</a:t>
            </a:r>
          </a:p>
          <a:p>
            <a:pPr marL="285750" indent="-285750">
              <a:buFont typeface="Arial"/>
              <a:buChar char="•"/>
            </a:pPr>
            <a:r>
              <a:rPr lang="fr-FR" sz="1400" dirty="0"/>
              <a:t>A </a:t>
            </a:r>
            <a:r>
              <a:rPr lang="fr-FR" sz="1400" dirty="0" err="1"/>
              <a:t>risk</a:t>
            </a:r>
            <a:r>
              <a:rPr lang="fr-FR" sz="1400" dirty="0"/>
              <a:t> of population </a:t>
            </a:r>
            <a:r>
              <a:rPr lang="fr-FR" sz="1400" dirty="0" err="1"/>
              <a:t>displacements</a:t>
            </a:r>
            <a:r>
              <a:rPr lang="fr-FR" sz="1400" dirty="0"/>
              <a:t> due to </a:t>
            </a:r>
            <a:r>
              <a:rPr lang="fr-FR" sz="1400" dirty="0" err="1"/>
              <a:t>sea</a:t>
            </a:r>
            <a:r>
              <a:rPr lang="fr-FR" sz="1400" dirty="0"/>
              <a:t> </a:t>
            </a:r>
            <a:r>
              <a:rPr lang="fr-FR" sz="1400" dirty="0" err="1"/>
              <a:t>level</a:t>
            </a:r>
            <a:r>
              <a:rPr lang="fr-FR" sz="1400" dirty="0"/>
              <a:t> </a:t>
            </a:r>
            <a:r>
              <a:rPr lang="fr-FR" sz="1400" dirty="0" err="1" smtClean="0"/>
              <a:t>rise</a:t>
            </a:r>
            <a:r>
              <a:rPr lang="fr-FR" sz="1400" dirty="0" smtClean="0"/>
              <a:t> (</a:t>
            </a:r>
            <a:r>
              <a:rPr lang="fr-FR" sz="1400" dirty="0" err="1" smtClean="0"/>
              <a:t>Turkey</a:t>
            </a:r>
            <a:r>
              <a:rPr lang="fr-FR" sz="1400" dirty="0" smtClean="0"/>
              <a:t>, </a:t>
            </a:r>
            <a:r>
              <a:rPr lang="fr-FR" sz="1400" dirty="0" err="1" smtClean="0"/>
              <a:t>Egypt</a:t>
            </a:r>
            <a:r>
              <a:rPr lang="fr-FR" sz="1400" dirty="0" smtClean="0"/>
              <a:t>, </a:t>
            </a:r>
            <a:r>
              <a:rPr lang="fr-FR" sz="1400" dirty="0" err="1" smtClean="0"/>
              <a:t>Tunisia</a:t>
            </a:r>
            <a:r>
              <a:rPr lang="fr-FR" sz="1400" dirty="0" smtClean="0"/>
              <a:t>)</a:t>
            </a:r>
            <a:endParaRPr lang="fr-FR" sz="1400" dirty="0"/>
          </a:p>
          <a:p>
            <a:endParaRPr lang="fr-FR" sz="1400" dirty="0"/>
          </a:p>
        </p:txBody>
      </p:sp>
    </p:spTree>
    <p:extLst>
      <p:ext uri="{BB962C8B-B14F-4D97-AF65-F5344CB8AC3E}">
        <p14:creationId xmlns:p14="http://schemas.microsoft.com/office/powerpoint/2010/main" val="205850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Introduction</a:t>
            </a:r>
            <a:endParaRPr lang="fr-FR" dirty="0"/>
          </a:p>
        </p:txBody>
      </p:sp>
      <p:pic>
        <p:nvPicPr>
          <p:cNvPr id="7" name="Image 6"/>
          <p:cNvPicPr>
            <a:picLocks noChangeAspect="1"/>
          </p:cNvPicPr>
          <p:nvPr/>
        </p:nvPicPr>
        <p:blipFill>
          <a:blip r:embed="rId2"/>
          <a:stretch>
            <a:fillRect/>
          </a:stretch>
        </p:blipFill>
        <p:spPr>
          <a:xfrm>
            <a:off x="2959100" y="1479404"/>
            <a:ext cx="6184900" cy="3691762"/>
          </a:xfrm>
          <a:prstGeom prst="rect">
            <a:avLst/>
          </a:prstGeom>
        </p:spPr>
      </p:pic>
      <p:sp>
        <p:nvSpPr>
          <p:cNvPr id="8" name="Rectangle 7"/>
          <p:cNvSpPr/>
          <p:nvPr/>
        </p:nvSpPr>
        <p:spPr>
          <a:xfrm>
            <a:off x="101600" y="2055336"/>
            <a:ext cx="3073400" cy="2585323"/>
          </a:xfrm>
          <a:prstGeom prst="rect">
            <a:avLst/>
          </a:prstGeom>
        </p:spPr>
        <p:txBody>
          <a:bodyPr wrap="square">
            <a:spAutoFit/>
          </a:bodyPr>
          <a:lstStyle/>
          <a:p>
            <a:pPr marL="285750" indent="-285750">
              <a:buFont typeface="Arial"/>
              <a:buChar char="•"/>
            </a:pPr>
            <a:r>
              <a:rPr lang="en-US" dirty="0"/>
              <a:t>per capita CO2 emissions have increased significantly in many </a:t>
            </a:r>
            <a:r>
              <a:rPr lang="en-US" dirty="0" smtClean="0"/>
              <a:t>SMCs</a:t>
            </a:r>
          </a:p>
          <a:p>
            <a:pPr marL="285750" indent="-285750">
              <a:buFont typeface="Arial"/>
              <a:buChar char="•"/>
            </a:pPr>
            <a:endParaRPr lang="en-US" dirty="0" smtClean="0"/>
          </a:p>
          <a:p>
            <a:pPr marL="285750" indent="-285750">
              <a:buFont typeface="Arial"/>
              <a:buChar char="•"/>
            </a:pPr>
            <a:r>
              <a:rPr lang="en-US" dirty="0" smtClean="0"/>
              <a:t>likewise</a:t>
            </a:r>
            <a:r>
              <a:rPr lang="en-US" dirty="0"/>
              <a:t>, </a:t>
            </a:r>
            <a:r>
              <a:rPr lang="en-US" dirty="0" smtClean="0"/>
              <a:t>SMCs performance in terms of RE deployment </a:t>
            </a:r>
            <a:r>
              <a:rPr lang="en-US" dirty="0"/>
              <a:t>remains behind other </a:t>
            </a:r>
            <a:r>
              <a:rPr lang="en-US" dirty="0" smtClean="0"/>
              <a:t>regions…</a:t>
            </a:r>
            <a:endParaRPr lang="fr-FR" dirty="0"/>
          </a:p>
        </p:txBody>
      </p:sp>
      <p:sp>
        <p:nvSpPr>
          <p:cNvPr id="9" name="ZoneTexte 8"/>
          <p:cNvSpPr txBox="1"/>
          <p:nvPr/>
        </p:nvSpPr>
        <p:spPr>
          <a:xfrm>
            <a:off x="3977232" y="1219200"/>
            <a:ext cx="4968803" cy="369332"/>
          </a:xfrm>
          <a:prstGeom prst="rect">
            <a:avLst/>
          </a:prstGeom>
          <a:noFill/>
        </p:spPr>
        <p:txBody>
          <a:bodyPr wrap="none" rtlCol="0">
            <a:spAutoFit/>
          </a:bodyPr>
          <a:lstStyle/>
          <a:p>
            <a:r>
              <a:rPr lang="fr-FR" b="1" dirty="0" err="1">
                <a:solidFill>
                  <a:srgbClr val="000090"/>
                </a:solidFill>
              </a:rPr>
              <a:t>Annual</a:t>
            </a:r>
            <a:r>
              <a:rPr lang="fr-FR" b="1" dirty="0">
                <a:solidFill>
                  <a:srgbClr val="000090"/>
                </a:solidFill>
              </a:rPr>
              <a:t> </a:t>
            </a:r>
            <a:r>
              <a:rPr lang="fr-FR" b="1" dirty="0" err="1">
                <a:solidFill>
                  <a:srgbClr val="000090"/>
                </a:solidFill>
              </a:rPr>
              <a:t>growth</a:t>
            </a:r>
            <a:r>
              <a:rPr lang="fr-FR" b="1" dirty="0">
                <a:solidFill>
                  <a:srgbClr val="000090"/>
                </a:solidFill>
              </a:rPr>
              <a:t> of CO2 </a:t>
            </a:r>
            <a:r>
              <a:rPr lang="fr-FR" b="1" dirty="0" err="1">
                <a:solidFill>
                  <a:srgbClr val="000090"/>
                </a:solidFill>
              </a:rPr>
              <a:t>emissions</a:t>
            </a:r>
            <a:r>
              <a:rPr lang="fr-FR" b="1" dirty="0">
                <a:solidFill>
                  <a:srgbClr val="000090"/>
                </a:solidFill>
              </a:rPr>
              <a:t> per capita</a:t>
            </a:r>
            <a:endParaRPr lang="fr-FR" dirty="0"/>
          </a:p>
        </p:txBody>
      </p:sp>
      <p:sp>
        <p:nvSpPr>
          <p:cNvPr id="10" name="Rectangle 9"/>
          <p:cNvSpPr/>
          <p:nvPr/>
        </p:nvSpPr>
        <p:spPr>
          <a:xfrm>
            <a:off x="711200" y="5179536"/>
            <a:ext cx="8305800" cy="1538883"/>
          </a:xfrm>
          <a:prstGeom prst="rect">
            <a:avLst/>
          </a:prstGeom>
        </p:spPr>
        <p:txBody>
          <a:bodyPr wrap="square">
            <a:spAutoFit/>
          </a:bodyPr>
          <a:lstStyle/>
          <a:p>
            <a:pPr algn="r"/>
            <a:r>
              <a:rPr lang="en-US" dirty="0"/>
              <a:t>All in all, opportunities are to be seized and </a:t>
            </a:r>
            <a:r>
              <a:rPr lang="en-US" b="1" dirty="0">
                <a:solidFill>
                  <a:srgbClr val="000090"/>
                </a:solidFill>
              </a:rPr>
              <a:t>externalities need to be compensated</a:t>
            </a:r>
            <a:r>
              <a:rPr lang="en-US" dirty="0"/>
              <a:t>. </a:t>
            </a:r>
            <a:endParaRPr lang="en-US" dirty="0" smtClean="0"/>
          </a:p>
          <a:p>
            <a:pPr algn="r"/>
            <a:endParaRPr lang="en-US" dirty="0"/>
          </a:p>
          <a:p>
            <a:pPr algn="r"/>
            <a:r>
              <a:rPr lang="en-US" sz="2000" dirty="0" smtClean="0"/>
              <a:t>The </a:t>
            </a:r>
            <a:r>
              <a:rPr lang="en-US" sz="2000" dirty="0"/>
              <a:t>question is </a:t>
            </a:r>
            <a:r>
              <a:rPr lang="en-US" sz="2000" b="1" dirty="0"/>
              <a:t>HOW ? </a:t>
            </a:r>
            <a:endParaRPr lang="en-US" sz="2000" b="1" dirty="0" smtClean="0"/>
          </a:p>
          <a:p>
            <a:pPr algn="r"/>
            <a:r>
              <a:rPr lang="en-US" sz="2000" dirty="0" smtClean="0"/>
              <a:t>With </a:t>
            </a:r>
            <a:r>
              <a:rPr lang="en-US" sz="2000" b="1" dirty="0"/>
              <a:t>WHICH ECONOMIC INSTRUMENTS ?</a:t>
            </a:r>
            <a:endParaRPr lang="fr-FR" sz="2000" b="1" dirty="0"/>
          </a:p>
        </p:txBody>
      </p:sp>
      <p:sp>
        <p:nvSpPr>
          <p:cNvPr id="11" name="ZoneTexte 10"/>
          <p:cNvSpPr txBox="1"/>
          <p:nvPr/>
        </p:nvSpPr>
        <p:spPr>
          <a:xfrm>
            <a:off x="3238500" y="4902200"/>
            <a:ext cx="5750292" cy="307777"/>
          </a:xfrm>
          <a:prstGeom prst="rect">
            <a:avLst/>
          </a:prstGeom>
          <a:solidFill>
            <a:srgbClr val="FFFFFF"/>
          </a:solidFill>
        </p:spPr>
        <p:txBody>
          <a:bodyPr wrap="none" rtlCol="0">
            <a:spAutoFit/>
          </a:bodyPr>
          <a:lstStyle/>
          <a:p>
            <a:r>
              <a:rPr lang="fr-FR" sz="1400" dirty="0" smtClean="0"/>
              <a:t>Source : Institut de la Méditerranée </a:t>
            </a:r>
            <a:r>
              <a:rPr lang="fr-FR" sz="1400" dirty="0" err="1" smtClean="0"/>
              <a:t>calculations</a:t>
            </a:r>
            <a:r>
              <a:rPr lang="fr-FR" sz="1400" dirty="0" smtClean="0"/>
              <a:t> </a:t>
            </a:r>
            <a:r>
              <a:rPr lang="fr-FR" sz="1400" dirty="0" err="1" smtClean="0"/>
              <a:t>based</a:t>
            </a:r>
            <a:r>
              <a:rPr lang="fr-FR" sz="1400" dirty="0" smtClean="0"/>
              <a:t> on ENERDATA</a:t>
            </a:r>
            <a:endParaRPr lang="fr-FR" sz="1400" dirty="0"/>
          </a:p>
        </p:txBody>
      </p:sp>
    </p:spTree>
    <p:extLst>
      <p:ext uri="{BB962C8B-B14F-4D97-AF65-F5344CB8AC3E}">
        <p14:creationId xmlns:p14="http://schemas.microsoft.com/office/powerpoint/2010/main" val="3259294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457200" y="1227137"/>
            <a:ext cx="8686800" cy="4959465"/>
          </a:xfrm>
        </p:spPr>
        <p:txBody>
          <a:bodyPr>
            <a:normAutofit/>
          </a:bodyPr>
          <a:lstStyle/>
          <a:p>
            <a:r>
              <a:rPr lang="fr-FR" dirty="0"/>
              <a:t>A </a:t>
            </a:r>
            <a:r>
              <a:rPr lang="fr-FR" dirty="0" err="1" smtClean="0"/>
              <a:t>plethora</a:t>
            </a:r>
            <a:r>
              <a:rPr lang="fr-FR" dirty="0" smtClean="0"/>
              <a:t> of instruments, IM &amp; FEMISE have </a:t>
            </a:r>
            <a:r>
              <a:rPr lang="fr-FR" dirty="0" err="1" smtClean="0"/>
              <a:t>identified</a:t>
            </a:r>
            <a:r>
              <a:rPr lang="fr-FR" dirty="0" smtClean="0"/>
              <a:t> the </a:t>
            </a:r>
            <a:r>
              <a:rPr lang="fr-FR" dirty="0" err="1" smtClean="0"/>
              <a:t>following</a:t>
            </a:r>
            <a:r>
              <a:rPr lang="fr-FR" dirty="0" smtClean="0"/>
              <a:t> </a:t>
            </a:r>
            <a:r>
              <a:rPr lang="fr-FR" dirty="0" err="1" smtClean="0"/>
              <a:t>typology</a:t>
            </a:r>
            <a:r>
              <a:rPr lang="fr-FR" dirty="0" smtClean="0"/>
              <a:t>:</a:t>
            </a:r>
          </a:p>
          <a:p>
            <a:pPr marL="342900" indent="-342900">
              <a:buFont typeface="+mj-lt"/>
              <a:buAutoNum type="arabicPeriod"/>
            </a:pPr>
            <a:r>
              <a:rPr lang="fr-FR" b="0" dirty="0" err="1" smtClean="0"/>
              <a:t>Providing</a:t>
            </a:r>
            <a:r>
              <a:rPr lang="fr-FR" b="0" dirty="0" smtClean="0"/>
              <a:t> Env. </a:t>
            </a:r>
            <a:r>
              <a:rPr lang="fr-FR" b="0" dirty="0" err="1" smtClean="0"/>
              <a:t>Goods</a:t>
            </a:r>
            <a:r>
              <a:rPr lang="fr-FR" b="0" dirty="0"/>
              <a:t> </a:t>
            </a:r>
            <a:r>
              <a:rPr lang="fr-FR" b="0" dirty="0" smtClean="0">
                <a:solidFill>
                  <a:srgbClr val="000090"/>
                </a:solidFill>
              </a:rPr>
              <a:t>(</a:t>
            </a:r>
            <a:r>
              <a:rPr lang="fr-FR" b="0" dirty="0">
                <a:solidFill>
                  <a:srgbClr val="000090"/>
                </a:solidFill>
              </a:rPr>
              <a:t>e</a:t>
            </a:r>
            <a:r>
              <a:rPr lang="fr-FR" b="0" dirty="0" smtClean="0">
                <a:solidFill>
                  <a:srgbClr val="000090"/>
                </a:solidFill>
              </a:rPr>
              <a:t>x. </a:t>
            </a:r>
            <a:r>
              <a:rPr lang="fr-FR" b="0" dirty="0">
                <a:solidFill>
                  <a:srgbClr val="000090"/>
                </a:solidFill>
              </a:rPr>
              <a:t>Green public </a:t>
            </a:r>
            <a:r>
              <a:rPr lang="fr-FR" b="0" dirty="0" err="1" smtClean="0">
                <a:solidFill>
                  <a:srgbClr val="000090"/>
                </a:solidFill>
              </a:rPr>
              <a:t>procurement</a:t>
            </a:r>
            <a:r>
              <a:rPr lang="fr-FR" b="0" dirty="0" smtClean="0">
                <a:solidFill>
                  <a:srgbClr val="000090"/>
                </a:solidFill>
              </a:rPr>
              <a:t>)</a:t>
            </a:r>
          </a:p>
          <a:p>
            <a:pPr marL="342900" indent="-342900">
              <a:buFont typeface="+mj-lt"/>
              <a:buAutoNum type="arabicPeriod"/>
            </a:pPr>
            <a:r>
              <a:rPr lang="fr-FR" b="0" dirty="0" err="1" smtClean="0"/>
              <a:t>Environmental</a:t>
            </a:r>
            <a:r>
              <a:rPr lang="fr-FR" b="0" dirty="0" smtClean="0"/>
              <a:t> </a:t>
            </a:r>
            <a:r>
              <a:rPr lang="fr-FR" b="0" dirty="0" err="1" smtClean="0"/>
              <a:t>Regulations</a:t>
            </a:r>
            <a:r>
              <a:rPr lang="fr-FR" b="0" dirty="0" smtClean="0"/>
              <a:t> (Standards, Bans, Quotas </a:t>
            </a:r>
            <a:r>
              <a:rPr lang="fr-FR" b="0" dirty="0" err="1" smtClean="0"/>
              <a:t>etc</a:t>
            </a:r>
            <a:r>
              <a:rPr lang="fr-FR" b="0" dirty="0" smtClean="0"/>
              <a:t>) </a:t>
            </a:r>
            <a:r>
              <a:rPr lang="fr-FR" b="0" dirty="0" smtClean="0">
                <a:solidFill>
                  <a:srgbClr val="000090"/>
                </a:solidFill>
              </a:rPr>
              <a:t>(ex</a:t>
            </a:r>
            <a:r>
              <a:rPr lang="fr-FR" b="0" dirty="0">
                <a:solidFill>
                  <a:srgbClr val="000090"/>
                </a:solidFill>
              </a:rPr>
              <a:t>. </a:t>
            </a:r>
            <a:r>
              <a:rPr lang="fr-FR" b="0" dirty="0" err="1" smtClean="0">
                <a:solidFill>
                  <a:srgbClr val="000090"/>
                </a:solidFill>
              </a:rPr>
              <a:t>emissions</a:t>
            </a:r>
            <a:r>
              <a:rPr lang="fr-FR" b="0" dirty="0" smtClean="0">
                <a:solidFill>
                  <a:srgbClr val="000090"/>
                </a:solidFill>
              </a:rPr>
              <a:t> standards </a:t>
            </a:r>
            <a:r>
              <a:rPr lang="fr-FR" b="0" dirty="0">
                <a:solidFill>
                  <a:srgbClr val="000090"/>
                </a:solidFill>
              </a:rPr>
              <a:t>for </a:t>
            </a:r>
            <a:r>
              <a:rPr lang="fr-FR" b="0" dirty="0" err="1">
                <a:solidFill>
                  <a:srgbClr val="000090"/>
                </a:solidFill>
              </a:rPr>
              <a:t>vehicles</a:t>
            </a:r>
            <a:r>
              <a:rPr lang="fr-FR" b="0" dirty="0">
                <a:solidFill>
                  <a:srgbClr val="000090"/>
                </a:solidFill>
              </a:rPr>
              <a:t>, </a:t>
            </a:r>
            <a:r>
              <a:rPr lang="fr-FR" b="0" dirty="0" err="1">
                <a:solidFill>
                  <a:srgbClr val="000090"/>
                </a:solidFill>
              </a:rPr>
              <a:t>mandatory</a:t>
            </a:r>
            <a:r>
              <a:rPr lang="fr-FR" b="0" dirty="0">
                <a:solidFill>
                  <a:srgbClr val="000090"/>
                </a:solidFill>
              </a:rPr>
              <a:t> limitations </a:t>
            </a:r>
            <a:r>
              <a:rPr lang="fr-FR" b="0" dirty="0" smtClean="0">
                <a:solidFill>
                  <a:srgbClr val="000090"/>
                </a:solidFill>
              </a:rPr>
              <a:t>of </a:t>
            </a:r>
            <a:r>
              <a:rPr lang="fr-FR" b="0" dirty="0" err="1" smtClean="0">
                <a:solidFill>
                  <a:srgbClr val="000090"/>
                </a:solidFill>
              </a:rPr>
              <a:t>coal</a:t>
            </a:r>
            <a:r>
              <a:rPr lang="fr-FR" b="0" dirty="0" smtClean="0">
                <a:solidFill>
                  <a:srgbClr val="000090"/>
                </a:solidFill>
              </a:rPr>
              <a:t> </a:t>
            </a:r>
            <a:r>
              <a:rPr lang="fr-FR" b="0" dirty="0" err="1">
                <a:solidFill>
                  <a:srgbClr val="000090"/>
                </a:solidFill>
              </a:rPr>
              <a:t>resources</a:t>
            </a:r>
            <a:r>
              <a:rPr lang="fr-FR" b="0" dirty="0">
                <a:solidFill>
                  <a:srgbClr val="000090"/>
                </a:solidFill>
              </a:rPr>
              <a:t> </a:t>
            </a:r>
            <a:r>
              <a:rPr lang="fr-FR" b="0" dirty="0" smtClean="0">
                <a:solidFill>
                  <a:srgbClr val="000090"/>
                </a:solidFill>
              </a:rPr>
              <a:t>extraction)</a:t>
            </a:r>
          </a:p>
          <a:p>
            <a:pPr marL="342900" indent="-342900">
              <a:buFont typeface="+mj-lt"/>
              <a:buAutoNum type="arabicPeriod"/>
            </a:pPr>
            <a:r>
              <a:rPr lang="fr-FR" b="0" dirty="0" err="1" smtClean="0"/>
              <a:t>Creating</a:t>
            </a:r>
            <a:r>
              <a:rPr lang="fr-FR" b="0" dirty="0" smtClean="0"/>
              <a:t> </a:t>
            </a:r>
            <a:r>
              <a:rPr lang="fr-FR" b="0" dirty="0" err="1" smtClean="0"/>
              <a:t>Markets</a:t>
            </a:r>
            <a:r>
              <a:rPr lang="fr-FR" b="0" dirty="0" smtClean="0"/>
              <a:t> (</a:t>
            </a:r>
            <a:r>
              <a:rPr lang="fr-FR" b="0" dirty="0" err="1" smtClean="0"/>
              <a:t>Property</a:t>
            </a:r>
            <a:r>
              <a:rPr lang="fr-FR" b="0" dirty="0" smtClean="0"/>
              <a:t> </a:t>
            </a:r>
            <a:r>
              <a:rPr lang="fr-FR" b="0" dirty="0" err="1" smtClean="0"/>
              <a:t>Rights</a:t>
            </a:r>
            <a:r>
              <a:rPr lang="fr-FR" b="0" dirty="0" smtClean="0"/>
              <a:t>, </a:t>
            </a:r>
            <a:r>
              <a:rPr lang="fr-FR" b="0" dirty="0" err="1" smtClean="0"/>
              <a:t>Tradable</a:t>
            </a:r>
            <a:r>
              <a:rPr lang="fr-FR" b="0" dirty="0" smtClean="0"/>
              <a:t> </a:t>
            </a:r>
            <a:r>
              <a:rPr lang="fr-FR" b="0" dirty="0" err="1" smtClean="0"/>
              <a:t>permits</a:t>
            </a:r>
            <a:r>
              <a:rPr lang="fr-FR" b="0" dirty="0" smtClean="0"/>
              <a:t> </a:t>
            </a:r>
            <a:r>
              <a:rPr lang="fr-FR" b="0" dirty="0" err="1" smtClean="0"/>
              <a:t>etc</a:t>
            </a:r>
            <a:r>
              <a:rPr lang="fr-FR" b="0" dirty="0" smtClean="0"/>
              <a:t>) </a:t>
            </a:r>
            <a:r>
              <a:rPr lang="fr-FR" b="0" dirty="0" smtClean="0">
                <a:solidFill>
                  <a:srgbClr val="000090"/>
                </a:solidFill>
              </a:rPr>
              <a:t>(ex. EU Emissions </a:t>
            </a:r>
            <a:r>
              <a:rPr lang="fr-FR" b="0" dirty="0" err="1" smtClean="0">
                <a:solidFill>
                  <a:srgbClr val="000090"/>
                </a:solidFill>
              </a:rPr>
              <a:t>Trading</a:t>
            </a:r>
            <a:r>
              <a:rPr lang="fr-FR" b="0" dirty="0">
                <a:solidFill>
                  <a:srgbClr val="000090"/>
                </a:solidFill>
              </a:rPr>
              <a:t> System, </a:t>
            </a:r>
            <a:r>
              <a:rPr lang="fr-FR" b="0" dirty="0" err="1" smtClean="0">
                <a:solidFill>
                  <a:srgbClr val="000090"/>
                </a:solidFill>
              </a:rPr>
              <a:t>within</a:t>
            </a:r>
            <a:r>
              <a:rPr lang="fr-FR" b="0" dirty="0" smtClean="0">
                <a:solidFill>
                  <a:srgbClr val="000090"/>
                </a:solidFill>
              </a:rPr>
              <a:t> a cap, </a:t>
            </a:r>
            <a:r>
              <a:rPr lang="fr-FR" b="0" dirty="0" err="1" smtClean="0">
                <a:solidFill>
                  <a:srgbClr val="000090"/>
                </a:solidFill>
              </a:rPr>
              <a:t>firms</a:t>
            </a:r>
            <a:r>
              <a:rPr lang="fr-FR" b="0" dirty="0" smtClean="0">
                <a:solidFill>
                  <a:srgbClr val="000090"/>
                </a:solidFill>
              </a:rPr>
              <a:t> </a:t>
            </a:r>
            <a:r>
              <a:rPr lang="fr-FR" b="0" dirty="0" err="1" smtClean="0">
                <a:solidFill>
                  <a:srgbClr val="000090"/>
                </a:solidFill>
              </a:rPr>
              <a:t>receive</a:t>
            </a:r>
            <a:r>
              <a:rPr lang="fr-FR" b="0" dirty="0" smtClean="0">
                <a:solidFill>
                  <a:srgbClr val="000090"/>
                </a:solidFill>
              </a:rPr>
              <a:t>/</a:t>
            </a:r>
            <a:r>
              <a:rPr lang="fr-FR" b="0" dirty="0" err="1" smtClean="0">
                <a:solidFill>
                  <a:srgbClr val="000090"/>
                </a:solidFill>
              </a:rPr>
              <a:t>buy</a:t>
            </a:r>
            <a:r>
              <a:rPr lang="fr-FR" b="0" dirty="0" smtClean="0">
                <a:solidFill>
                  <a:srgbClr val="000090"/>
                </a:solidFill>
              </a:rPr>
              <a:t> </a:t>
            </a:r>
            <a:r>
              <a:rPr lang="fr-FR" b="0" dirty="0" err="1">
                <a:solidFill>
                  <a:srgbClr val="000090"/>
                </a:solidFill>
              </a:rPr>
              <a:t>emission</a:t>
            </a:r>
            <a:r>
              <a:rPr lang="fr-FR" b="0" dirty="0">
                <a:solidFill>
                  <a:srgbClr val="000090"/>
                </a:solidFill>
              </a:rPr>
              <a:t> </a:t>
            </a:r>
            <a:r>
              <a:rPr lang="fr-FR" b="0" dirty="0" err="1">
                <a:solidFill>
                  <a:srgbClr val="000090"/>
                </a:solidFill>
              </a:rPr>
              <a:t>allowances</a:t>
            </a:r>
            <a:r>
              <a:rPr lang="fr-FR" b="0" dirty="0">
                <a:solidFill>
                  <a:srgbClr val="000090"/>
                </a:solidFill>
              </a:rPr>
              <a:t> </a:t>
            </a:r>
            <a:r>
              <a:rPr lang="fr-FR" b="0" dirty="0" smtClean="0">
                <a:solidFill>
                  <a:srgbClr val="000090"/>
                </a:solidFill>
              </a:rPr>
              <a:t>to </a:t>
            </a:r>
            <a:r>
              <a:rPr lang="fr-FR" b="0" dirty="0" err="1" smtClean="0">
                <a:solidFill>
                  <a:srgbClr val="000090"/>
                </a:solidFill>
              </a:rPr>
              <a:t>trade</a:t>
            </a:r>
            <a:r>
              <a:rPr lang="fr-FR" b="0" dirty="0" smtClean="0">
                <a:solidFill>
                  <a:srgbClr val="000090"/>
                </a:solidFill>
              </a:rPr>
              <a:t>)</a:t>
            </a:r>
          </a:p>
          <a:p>
            <a:pPr marL="342900" indent="-342900">
              <a:buFont typeface="+mj-lt"/>
              <a:buAutoNum type="arabicPeriod"/>
            </a:pPr>
            <a:r>
              <a:rPr lang="fr-FR" b="0" dirty="0" err="1" smtClean="0"/>
              <a:t>Using</a:t>
            </a:r>
            <a:r>
              <a:rPr lang="fr-FR" b="0" dirty="0" smtClean="0"/>
              <a:t> </a:t>
            </a:r>
            <a:r>
              <a:rPr lang="fr-FR" b="0" dirty="0" err="1" smtClean="0"/>
              <a:t>Markets</a:t>
            </a:r>
            <a:r>
              <a:rPr lang="fr-FR" b="0" dirty="0" smtClean="0"/>
              <a:t> (</a:t>
            </a:r>
            <a:r>
              <a:rPr lang="fr-FR" b="0" dirty="0" err="1" smtClean="0"/>
              <a:t>Subsidy</a:t>
            </a:r>
            <a:r>
              <a:rPr lang="fr-FR" b="0" dirty="0" smtClean="0"/>
              <a:t> </a:t>
            </a:r>
            <a:r>
              <a:rPr lang="fr-FR" b="0" dirty="0" err="1" smtClean="0"/>
              <a:t>Reduction</a:t>
            </a:r>
            <a:r>
              <a:rPr lang="fr-FR" b="0" dirty="0" smtClean="0"/>
              <a:t>, </a:t>
            </a:r>
            <a:r>
              <a:rPr lang="fr-FR" b="0" dirty="0" err="1" smtClean="0"/>
              <a:t>Environmental</a:t>
            </a:r>
            <a:r>
              <a:rPr lang="fr-FR" b="0" dirty="0" smtClean="0"/>
              <a:t> Taxes, </a:t>
            </a:r>
            <a:r>
              <a:rPr lang="fr-FR" b="0" dirty="0" err="1" smtClean="0"/>
              <a:t>Deposit-Refund</a:t>
            </a:r>
            <a:r>
              <a:rPr lang="fr-FR" b="0" dirty="0" smtClean="0"/>
              <a:t> </a:t>
            </a:r>
            <a:r>
              <a:rPr lang="fr-FR" b="0" dirty="0" err="1" smtClean="0"/>
              <a:t>Systems</a:t>
            </a:r>
            <a:r>
              <a:rPr lang="fr-FR" b="0" dirty="0" smtClean="0"/>
              <a:t>, </a:t>
            </a:r>
            <a:r>
              <a:rPr lang="fr-FR" b="0" dirty="0" err="1" smtClean="0"/>
              <a:t>Targeted</a:t>
            </a:r>
            <a:r>
              <a:rPr lang="fr-FR" b="0" dirty="0" smtClean="0"/>
              <a:t> </a:t>
            </a:r>
            <a:r>
              <a:rPr lang="fr-FR" b="0" dirty="0"/>
              <a:t>Subsidies) </a:t>
            </a:r>
            <a:r>
              <a:rPr lang="fr-FR" b="0" dirty="0">
                <a:solidFill>
                  <a:srgbClr val="000090"/>
                </a:solidFill>
              </a:rPr>
              <a:t>(ex. </a:t>
            </a:r>
            <a:r>
              <a:rPr lang="fr-FR" b="0" dirty="0" err="1" smtClean="0">
                <a:solidFill>
                  <a:srgbClr val="000090"/>
                </a:solidFill>
              </a:rPr>
              <a:t>carbon</a:t>
            </a:r>
            <a:r>
              <a:rPr lang="fr-FR" b="0" dirty="0" smtClean="0">
                <a:solidFill>
                  <a:srgbClr val="000090"/>
                </a:solidFill>
              </a:rPr>
              <a:t> </a:t>
            </a:r>
            <a:r>
              <a:rPr lang="fr-FR" b="0" dirty="0">
                <a:solidFill>
                  <a:srgbClr val="000090"/>
                </a:solidFill>
              </a:rPr>
              <a:t>taxes in place in </a:t>
            </a:r>
            <a:r>
              <a:rPr lang="fr-FR" b="0" dirty="0" err="1" smtClean="0">
                <a:solidFill>
                  <a:srgbClr val="000090"/>
                </a:solidFill>
              </a:rPr>
              <a:t>many</a:t>
            </a:r>
            <a:r>
              <a:rPr lang="fr-FR" b="0" dirty="0" smtClean="0">
                <a:solidFill>
                  <a:srgbClr val="000090"/>
                </a:solidFill>
              </a:rPr>
              <a:t> countries</a:t>
            </a:r>
            <a:r>
              <a:rPr lang="fr-FR" b="0" dirty="0">
                <a:solidFill>
                  <a:srgbClr val="000090"/>
                </a:solidFill>
              </a:rPr>
              <a:t>, subsidies to </a:t>
            </a:r>
            <a:r>
              <a:rPr lang="fr-FR" b="0" dirty="0" err="1">
                <a:solidFill>
                  <a:srgbClr val="000090"/>
                </a:solidFill>
              </a:rPr>
              <a:t>renewable</a:t>
            </a:r>
            <a:r>
              <a:rPr lang="fr-FR" b="0" dirty="0">
                <a:solidFill>
                  <a:srgbClr val="000090"/>
                </a:solidFill>
              </a:rPr>
              <a:t> </a:t>
            </a:r>
            <a:r>
              <a:rPr lang="fr-FR" b="0" dirty="0" err="1">
                <a:solidFill>
                  <a:srgbClr val="000090"/>
                </a:solidFill>
              </a:rPr>
              <a:t>energy</a:t>
            </a:r>
            <a:r>
              <a:rPr lang="fr-FR" b="0" dirty="0" smtClean="0">
                <a:solidFill>
                  <a:srgbClr val="000090"/>
                </a:solidFill>
              </a:rPr>
              <a:t>, </a:t>
            </a:r>
            <a:r>
              <a:rPr lang="fr-FR" b="0" dirty="0" err="1" smtClean="0">
                <a:solidFill>
                  <a:srgbClr val="000090"/>
                </a:solidFill>
              </a:rPr>
              <a:t>reducing</a:t>
            </a:r>
            <a:r>
              <a:rPr lang="fr-FR" b="0" dirty="0" smtClean="0">
                <a:solidFill>
                  <a:srgbClr val="000090"/>
                </a:solidFill>
              </a:rPr>
              <a:t> </a:t>
            </a:r>
            <a:r>
              <a:rPr lang="fr-FR" b="0" dirty="0">
                <a:solidFill>
                  <a:srgbClr val="000090"/>
                </a:solidFill>
              </a:rPr>
              <a:t>subsidies to </a:t>
            </a:r>
            <a:r>
              <a:rPr lang="fr-FR" b="0" dirty="0" err="1">
                <a:solidFill>
                  <a:srgbClr val="000090"/>
                </a:solidFill>
              </a:rPr>
              <a:t>fossil</a:t>
            </a:r>
            <a:r>
              <a:rPr lang="fr-FR" b="0" dirty="0">
                <a:solidFill>
                  <a:srgbClr val="000090"/>
                </a:solidFill>
              </a:rPr>
              <a:t> </a:t>
            </a:r>
            <a:r>
              <a:rPr lang="fr-FR" b="0" dirty="0" smtClean="0">
                <a:solidFill>
                  <a:srgbClr val="000090"/>
                </a:solidFill>
              </a:rPr>
              <a:t>fuels)</a:t>
            </a:r>
          </a:p>
          <a:p>
            <a:pPr marL="342900" indent="-342900">
              <a:buFont typeface="+mj-lt"/>
              <a:buAutoNum type="arabicPeriod"/>
            </a:pPr>
            <a:r>
              <a:rPr lang="fr-FR" b="0" dirty="0" err="1" smtClean="0"/>
              <a:t>Others</a:t>
            </a:r>
            <a:r>
              <a:rPr lang="fr-FR" b="0" dirty="0" smtClean="0"/>
              <a:t> (Public Participation, Information </a:t>
            </a:r>
            <a:r>
              <a:rPr lang="fr-FR" b="0" dirty="0" err="1" smtClean="0"/>
              <a:t>Disclosure</a:t>
            </a:r>
            <a:r>
              <a:rPr lang="fr-FR" b="0" dirty="0"/>
              <a:t>) </a:t>
            </a:r>
            <a:r>
              <a:rPr lang="fr-FR" b="0" dirty="0">
                <a:solidFill>
                  <a:srgbClr val="000090"/>
                </a:solidFill>
              </a:rPr>
              <a:t>(ex. </a:t>
            </a:r>
            <a:r>
              <a:rPr lang="fr-FR" b="0" dirty="0" err="1" smtClean="0">
                <a:solidFill>
                  <a:srgbClr val="000090"/>
                </a:solidFill>
              </a:rPr>
              <a:t>energy</a:t>
            </a:r>
            <a:r>
              <a:rPr lang="fr-FR" b="0" dirty="0" smtClean="0">
                <a:solidFill>
                  <a:srgbClr val="000090"/>
                </a:solidFill>
              </a:rPr>
              <a:t> </a:t>
            </a:r>
            <a:r>
              <a:rPr lang="fr-FR" b="0" dirty="0">
                <a:solidFill>
                  <a:srgbClr val="000090"/>
                </a:solidFill>
              </a:rPr>
              <a:t>standards, </a:t>
            </a:r>
            <a:r>
              <a:rPr lang="fr-FR" b="0" dirty="0" err="1">
                <a:solidFill>
                  <a:srgbClr val="000090"/>
                </a:solidFill>
              </a:rPr>
              <a:t>energy</a:t>
            </a:r>
            <a:r>
              <a:rPr lang="fr-FR" b="0" dirty="0">
                <a:solidFill>
                  <a:srgbClr val="000090"/>
                </a:solidFill>
              </a:rPr>
              <a:t> </a:t>
            </a:r>
            <a:r>
              <a:rPr lang="fr-FR" b="0" dirty="0" err="1">
                <a:solidFill>
                  <a:srgbClr val="000090"/>
                </a:solidFill>
              </a:rPr>
              <a:t>labeling</a:t>
            </a:r>
            <a:r>
              <a:rPr lang="fr-FR" b="0" dirty="0">
                <a:solidFill>
                  <a:srgbClr val="000090"/>
                </a:solidFill>
              </a:rPr>
              <a:t> of </a:t>
            </a:r>
            <a:r>
              <a:rPr lang="fr-FR" b="0" dirty="0" smtClean="0">
                <a:solidFill>
                  <a:srgbClr val="000090"/>
                </a:solidFill>
              </a:rPr>
              <a:t>buildings, </a:t>
            </a:r>
            <a:r>
              <a:rPr lang="fr-FR" b="0" dirty="0" err="1" smtClean="0">
                <a:solidFill>
                  <a:srgbClr val="000090"/>
                </a:solidFill>
              </a:rPr>
              <a:t>mand</a:t>
            </a:r>
            <a:r>
              <a:rPr lang="fr-FR" b="0" dirty="0" smtClean="0">
                <a:solidFill>
                  <a:srgbClr val="000090"/>
                </a:solidFill>
              </a:rPr>
              <a:t>. </a:t>
            </a:r>
            <a:r>
              <a:rPr lang="fr-FR" b="0" dirty="0" err="1">
                <a:solidFill>
                  <a:srgbClr val="000090"/>
                </a:solidFill>
              </a:rPr>
              <a:t>requirements</a:t>
            </a:r>
            <a:r>
              <a:rPr lang="fr-FR" b="0" dirty="0">
                <a:solidFill>
                  <a:srgbClr val="000090"/>
                </a:solidFill>
              </a:rPr>
              <a:t> for </a:t>
            </a:r>
            <a:r>
              <a:rPr lang="fr-FR" b="0" dirty="0" err="1">
                <a:solidFill>
                  <a:srgbClr val="000090"/>
                </a:solidFill>
              </a:rPr>
              <a:t>institutional</a:t>
            </a:r>
            <a:r>
              <a:rPr lang="fr-FR" b="0" dirty="0">
                <a:solidFill>
                  <a:srgbClr val="000090"/>
                </a:solidFill>
              </a:rPr>
              <a:t> </a:t>
            </a:r>
            <a:r>
              <a:rPr lang="fr-FR" b="0" dirty="0" err="1" smtClean="0">
                <a:solidFill>
                  <a:srgbClr val="000090"/>
                </a:solidFill>
              </a:rPr>
              <a:t>investors</a:t>
            </a:r>
            <a:r>
              <a:rPr lang="fr-FR" b="0" dirty="0" smtClean="0">
                <a:solidFill>
                  <a:srgbClr val="000090"/>
                </a:solidFill>
              </a:rPr>
              <a:t>)</a:t>
            </a:r>
            <a:endParaRPr lang="fr-FR" b="0" dirty="0">
              <a:solidFill>
                <a:srgbClr val="000090"/>
              </a:solidFill>
            </a:endParaRPr>
          </a:p>
        </p:txBody>
      </p:sp>
      <p:sp>
        <p:nvSpPr>
          <p:cNvPr id="4" name="Titre 3"/>
          <p:cNvSpPr>
            <a:spLocks noGrp="1"/>
          </p:cNvSpPr>
          <p:nvPr>
            <p:ph type="title"/>
          </p:nvPr>
        </p:nvSpPr>
        <p:spPr/>
        <p:txBody>
          <a:bodyPr>
            <a:normAutofit fontScale="90000"/>
          </a:bodyPr>
          <a:lstStyle/>
          <a:p>
            <a:r>
              <a:rPr lang="fr-FR" dirty="0" err="1"/>
              <a:t>Which</a:t>
            </a:r>
            <a:r>
              <a:rPr lang="fr-FR" dirty="0"/>
              <a:t> </a:t>
            </a:r>
            <a:r>
              <a:rPr lang="fr-FR" dirty="0" err="1"/>
              <a:t>economic</a:t>
            </a:r>
            <a:r>
              <a:rPr lang="fr-FR" dirty="0"/>
              <a:t> instruments to </a:t>
            </a:r>
            <a:r>
              <a:rPr lang="fr-FR" dirty="0" err="1"/>
              <a:t>tackle</a:t>
            </a:r>
            <a:r>
              <a:rPr lang="fr-FR" dirty="0"/>
              <a:t> </a:t>
            </a:r>
            <a:r>
              <a:rPr lang="fr-FR" dirty="0" err="1"/>
              <a:t>climate</a:t>
            </a:r>
            <a:r>
              <a:rPr lang="fr-FR" dirty="0"/>
              <a:t> change?</a:t>
            </a:r>
          </a:p>
        </p:txBody>
      </p:sp>
      <p:sp>
        <p:nvSpPr>
          <p:cNvPr id="3" name="Rectangle 2"/>
          <p:cNvSpPr/>
          <p:nvPr/>
        </p:nvSpPr>
        <p:spPr>
          <a:xfrm>
            <a:off x="0" y="5566370"/>
            <a:ext cx="9144000" cy="1200329"/>
          </a:xfrm>
          <a:prstGeom prst="rect">
            <a:avLst/>
          </a:prstGeom>
          <a:solidFill>
            <a:srgbClr val="FFFFFF"/>
          </a:solidFill>
        </p:spPr>
        <p:txBody>
          <a:bodyPr wrap="square">
            <a:spAutoFit/>
          </a:bodyPr>
          <a:lstStyle/>
          <a:p>
            <a:pPr algn="just"/>
            <a:r>
              <a:rPr lang="fr-FR" b="1" dirty="0" err="1"/>
              <a:t>What</a:t>
            </a:r>
            <a:r>
              <a:rPr lang="fr-FR" b="1" dirty="0"/>
              <a:t> about the </a:t>
            </a:r>
            <a:r>
              <a:rPr lang="fr-FR" b="1" dirty="0" err="1"/>
              <a:t>SMCs</a:t>
            </a:r>
            <a:r>
              <a:rPr lang="fr-FR" b="1" dirty="0"/>
              <a:t> in all </a:t>
            </a:r>
            <a:r>
              <a:rPr lang="fr-FR" b="1" dirty="0" err="1"/>
              <a:t>this</a:t>
            </a:r>
            <a:r>
              <a:rPr lang="fr-FR" b="1" dirty="0"/>
              <a:t> </a:t>
            </a:r>
            <a:r>
              <a:rPr lang="fr-FR" b="1" dirty="0" smtClean="0"/>
              <a:t>? </a:t>
            </a:r>
            <a:r>
              <a:rPr lang="fr-FR" b="1" i="1" dirty="0" err="1" smtClean="0">
                <a:solidFill>
                  <a:srgbClr val="3366FF"/>
                </a:solidFill>
              </a:rPr>
              <a:t>They</a:t>
            </a:r>
            <a:r>
              <a:rPr lang="fr-FR" b="1" i="1" dirty="0" smtClean="0">
                <a:solidFill>
                  <a:srgbClr val="3366FF"/>
                </a:solidFill>
              </a:rPr>
              <a:t> </a:t>
            </a:r>
            <a:r>
              <a:rPr lang="fr-FR" b="1" i="1" dirty="0" err="1" smtClean="0">
                <a:solidFill>
                  <a:srgbClr val="3366FF"/>
                </a:solidFill>
              </a:rPr>
              <a:t>adopt</a:t>
            </a:r>
            <a:r>
              <a:rPr lang="fr-FR" b="1" i="1" dirty="0" smtClean="0">
                <a:solidFill>
                  <a:srgbClr val="3366FF"/>
                </a:solidFill>
              </a:rPr>
              <a:t> </a:t>
            </a:r>
            <a:r>
              <a:rPr lang="fr-FR" b="1" i="1" dirty="0" err="1">
                <a:solidFill>
                  <a:srgbClr val="3366FF"/>
                </a:solidFill>
              </a:rPr>
              <a:t>some</a:t>
            </a:r>
            <a:r>
              <a:rPr lang="fr-FR" b="1" i="1" dirty="0">
                <a:solidFill>
                  <a:srgbClr val="3366FF"/>
                </a:solidFill>
              </a:rPr>
              <a:t> of </a:t>
            </a:r>
            <a:r>
              <a:rPr lang="fr-FR" b="1" i="1" dirty="0" err="1">
                <a:solidFill>
                  <a:srgbClr val="3366FF"/>
                </a:solidFill>
              </a:rPr>
              <a:t>these</a:t>
            </a:r>
            <a:r>
              <a:rPr lang="fr-FR" b="1" i="1" dirty="0">
                <a:solidFill>
                  <a:srgbClr val="3366FF"/>
                </a:solidFill>
              </a:rPr>
              <a:t> </a:t>
            </a:r>
            <a:r>
              <a:rPr lang="fr-FR" b="1" i="1" dirty="0" err="1">
                <a:solidFill>
                  <a:srgbClr val="3366FF"/>
                </a:solidFill>
              </a:rPr>
              <a:t>tools</a:t>
            </a:r>
            <a:r>
              <a:rPr lang="fr-FR" b="1" i="1" dirty="0">
                <a:solidFill>
                  <a:srgbClr val="3366FF"/>
                </a:solidFill>
              </a:rPr>
              <a:t> </a:t>
            </a:r>
            <a:r>
              <a:rPr lang="fr-FR" b="1" i="1" dirty="0" smtClean="0">
                <a:solidFill>
                  <a:srgbClr val="3366FF"/>
                </a:solidFill>
              </a:rPr>
              <a:t>in </a:t>
            </a:r>
            <a:r>
              <a:rPr lang="fr-FR" b="1" i="1" dirty="0" err="1">
                <a:solidFill>
                  <a:srgbClr val="3366FF"/>
                </a:solidFill>
              </a:rPr>
              <a:t>specific</a:t>
            </a:r>
            <a:r>
              <a:rPr lang="fr-FR" b="1" i="1" dirty="0">
                <a:solidFill>
                  <a:srgbClr val="3366FF"/>
                </a:solidFill>
              </a:rPr>
              <a:t> </a:t>
            </a:r>
            <a:r>
              <a:rPr lang="fr-FR" b="1" i="1" dirty="0" err="1">
                <a:solidFill>
                  <a:srgbClr val="3366FF"/>
                </a:solidFill>
              </a:rPr>
              <a:t>sectors</a:t>
            </a:r>
            <a:r>
              <a:rPr lang="fr-FR" b="1" i="1" dirty="0">
                <a:solidFill>
                  <a:srgbClr val="3366FF"/>
                </a:solidFill>
              </a:rPr>
              <a:t>. </a:t>
            </a:r>
          </a:p>
          <a:p>
            <a:pPr algn="just"/>
            <a:r>
              <a:rPr lang="fr-FR" b="1" i="1" dirty="0" smtClean="0">
                <a:solidFill>
                  <a:srgbClr val="3366FF"/>
                </a:solidFill>
              </a:rPr>
              <a:t>Most </a:t>
            </a:r>
            <a:r>
              <a:rPr lang="fr-FR" b="1" i="1" dirty="0" err="1">
                <a:solidFill>
                  <a:srgbClr val="3366FF"/>
                </a:solidFill>
              </a:rPr>
              <a:t>notably</a:t>
            </a:r>
            <a:r>
              <a:rPr lang="fr-FR" b="1" i="1" dirty="0">
                <a:solidFill>
                  <a:srgbClr val="3366FF"/>
                </a:solidFill>
              </a:rPr>
              <a:t> </a:t>
            </a:r>
            <a:r>
              <a:rPr lang="fr-FR" b="1" i="1" dirty="0" err="1">
                <a:solidFill>
                  <a:srgbClr val="3366FF"/>
                </a:solidFill>
              </a:rPr>
              <a:t>Renewable</a:t>
            </a:r>
            <a:r>
              <a:rPr lang="fr-FR" b="1" i="1" dirty="0">
                <a:solidFill>
                  <a:srgbClr val="3366FF"/>
                </a:solidFill>
              </a:rPr>
              <a:t> Energies, Transport and </a:t>
            </a:r>
            <a:r>
              <a:rPr lang="fr-FR" b="1" i="1" dirty="0" err="1">
                <a:solidFill>
                  <a:srgbClr val="3366FF"/>
                </a:solidFill>
              </a:rPr>
              <a:t>Waste</a:t>
            </a:r>
            <a:r>
              <a:rPr lang="fr-FR" b="1" i="1" dirty="0">
                <a:solidFill>
                  <a:srgbClr val="3366FF"/>
                </a:solidFill>
              </a:rPr>
              <a:t> Management in </a:t>
            </a:r>
            <a:r>
              <a:rPr lang="fr-FR" b="1" i="1" dirty="0" err="1">
                <a:solidFill>
                  <a:srgbClr val="3366FF"/>
                </a:solidFill>
              </a:rPr>
              <a:t>which</a:t>
            </a:r>
            <a:r>
              <a:rPr lang="fr-FR" b="1" i="1" dirty="0">
                <a:solidFill>
                  <a:srgbClr val="3366FF"/>
                </a:solidFill>
              </a:rPr>
              <a:t> </a:t>
            </a:r>
            <a:r>
              <a:rPr lang="fr-FR" b="1" i="1" dirty="0" err="1">
                <a:solidFill>
                  <a:srgbClr val="3366FF"/>
                </a:solidFill>
              </a:rPr>
              <a:t>we</a:t>
            </a:r>
            <a:r>
              <a:rPr lang="fr-FR" b="1" i="1" dirty="0">
                <a:solidFill>
                  <a:srgbClr val="3366FF"/>
                </a:solidFill>
              </a:rPr>
              <a:t> </a:t>
            </a:r>
            <a:r>
              <a:rPr lang="fr-FR" b="1" i="1" dirty="0" err="1">
                <a:solidFill>
                  <a:srgbClr val="3366FF"/>
                </a:solidFill>
              </a:rPr>
              <a:t>will</a:t>
            </a:r>
            <a:r>
              <a:rPr lang="fr-FR" b="1" i="1" dirty="0">
                <a:solidFill>
                  <a:srgbClr val="3366FF"/>
                </a:solidFill>
              </a:rPr>
              <a:t> focus </a:t>
            </a:r>
            <a:r>
              <a:rPr lang="fr-FR" b="1" i="1" dirty="0" err="1">
                <a:solidFill>
                  <a:srgbClr val="3366FF"/>
                </a:solidFill>
              </a:rPr>
              <a:t>our</a:t>
            </a:r>
            <a:r>
              <a:rPr lang="fr-FR" b="1" i="1" dirty="0">
                <a:solidFill>
                  <a:srgbClr val="3366FF"/>
                </a:solidFill>
              </a:rPr>
              <a:t> </a:t>
            </a:r>
            <a:r>
              <a:rPr lang="fr-FR" b="1" i="1" dirty="0" err="1">
                <a:solidFill>
                  <a:srgbClr val="3366FF"/>
                </a:solidFill>
              </a:rPr>
              <a:t>analysis</a:t>
            </a:r>
            <a:r>
              <a:rPr lang="fr-FR" b="1" i="1" dirty="0">
                <a:solidFill>
                  <a:srgbClr val="3366FF"/>
                </a:solidFill>
              </a:rPr>
              <a:t>.</a:t>
            </a:r>
          </a:p>
        </p:txBody>
      </p:sp>
    </p:spTree>
    <p:extLst>
      <p:ext uri="{BB962C8B-B14F-4D97-AF65-F5344CB8AC3E}">
        <p14:creationId xmlns:p14="http://schemas.microsoft.com/office/powerpoint/2010/main" val="25678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err="1" smtClean="0"/>
              <a:t>SMCs</a:t>
            </a:r>
            <a:r>
              <a:rPr lang="fr-FR" dirty="0" smtClean="0"/>
              <a:t> : State </a:t>
            </a:r>
            <a:r>
              <a:rPr lang="fr-FR" dirty="0"/>
              <a:t>of </a:t>
            </a:r>
            <a:r>
              <a:rPr lang="fr-FR" dirty="0" err="1"/>
              <a:t>play</a:t>
            </a:r>
            <a:r>
              <a:rPr lang="fr-FR" dirty="0"/>
              <a:t> </a:t>
            </a:r>
            <a:r>
              <a:rPr lang="fr-FR" dirty="0" smtClean="0"/>
              <a:t>(</a:t>
            </a:r>
            <a:r>
              <a:rPr lang="fr-FR" dirty="0" err="1" smtClean="0"/>
              <a:t>REs</a:t>
            </a:r>
            <a:r>
              <a:rPr lang="fr-FR" dirty="0" smtClean="0"/>
              <a:t>)</a:t>
            </a:r>
            <a:endParaRPr lang="fr-FR" dirty="0"/>
          </a:p>
        </p:txBody>
      </p:sp>
      <p:pic>
        <p:nvPicPr>
          <p:cNvPr id="8" name="Image 7"/>
          <p:cNvPicPr>
            <a:picLocks noChangeAspect="1"/>
          </p:cNvPicPr>
          <p:nvPr/>
        </p:nvPicPr>
        <p:blipFill>
          <a:blip r:embed="rId3"/>
          <a:stretch>
            <a:fillRect/>
          </a:stretch>
        </p:blipFill>
        <p:spPr>
          <a:xfrm>
            <a:off x="0" y="2108200"/>
            <a:ext cx="7716312" cy="4749800"/>
          </a:xfrm>
          <a:prstGeom prst="rect">
            <a:avLst/>
          </a:prstGeom>
        </p:spPr>
      </p:pic>
      <p:sp>
        <p:nvSpPr>
          <p:cNvPr id="9" name="ZoneTexte 8"/>
          <p:cNvSpPr txBox="1"/>
          <p:nvPr/>
        </p:nvSpPr>
        <p:spPr>
          <a:xfrm>
            <a:off x="6591300" y="3149600"/>
            <a:ext cx="2552700" cy="2031325"/>
          </a:xfrm>
          <a:prstGeom prst="rect">
            <a:avLst/>
          </a:prstGeom>
          <a:noFill/>
        </p:spPr>
        <p:txBody>
          <a:bodyPr wrap="square" rtlCol="0">
            <a:spAutoFit/>
          </a:bodyPr>
          <a:lstStyle/>
          <a:p>
            <a:pPr marL="285750" indent="-285750">
              <a:buFont typeface="Arial"/>
              <a:buChar char="•"/>
            </a:pPr>
            <a:r>
              <a:rPr lang="fr-FR" dirty="0" smtClean="0"/>
              <a:t>All </a:t>
            </a:r>
            <a:r>
              <a:rPr lang="fr-FR" dirty="0" err="1" smtClean="0"/>
              <a:t>SMCs</a:t>
            </a:r>
            <a:r>
              <a:rPr lang="fr-FR" dirty="0" smtClean="0"/>
              <a:t> (exc. </a:t>
            </a:r>
            <a:r>
              <a:rPr lang="fr-FR" dirty="0" err="1" smtClean="0"/>
              <a:t>Libya</a:t>
            </a:r>
            <a:r>
              <a:rPr lang="fr-FR" dirty="0" smtClean="0"/>
              <a:t>) have </a:t>
            </a:r>
            <a:r>
              <a:rPr lang="fr-FR" dirty="0" err="1" smtClean="0"/>
              <a:t>policies</a:t>
            </a:r>
            <a:r>
              <a:rPr lang="fr-FR" dirty="0" smtClean="0"/>
              <a:t> </a:t>
            </a:r>
            <a:r>
              <a:rPr lang="fr-FR" dirty="0" err="1" smtClean="0"/>
              <a:t>at</a:t>
            </a:r>
            <a:r>
              <a:rPr lang="fr-FR" dirty="0" smtClean="0"/>
              <a:t> </a:t>
            </a:r>
            <a:r>
              <a:rPr lang="fr-FR" dirty="0" err="1" smtClean="0"/>
              <a:t>start</a:t>
            </a:r>
            <a:r>
              <a:rPr lang="fr-FR" dirty="0" smtClean="0"/>
              <a:t> 2016)</a:t>
            </a:r>
          </a:p>
          <a:p>
            <a:pPr marL="285750" indent="-285750">
              <a:buFont typeface="Arial"/>
              <a:buChar char="•"/>
            </a:pPr>
            <a:r>
              <a:rPr lang="fr-FR" dirty="0" err="1" smtClean="0"/>
              <a:t>Morocco</a:t>
            </a:r>
            <a:r>
              <a:rPr lang="fr-FR" dirty="0" smtClean="0"/>
              <a:t>, </a:t>
            </a:r>
            <a:r>
              <a:rPr lang="fr-FR" dirty="0" err="1" smtClean="0"/>
              <a:t>Turkey</a:t>
            </a:r>
            <a:r>
              <a:rPr lang="fr-FR" dirty="0" smtClean="0"/>
              <a:t>, Jordan </a:t>
            </a:r>
            <a:r>
              <a:rPr lang="fr-FR" dirty="0" err="1" smtClean="0"/>
              <a:t>held</a:t>
            </a:r>
            <a:r>
              <a:rPr lang="fr-FR" dirty="0" smtClean="0"/>
              <a:t> RE-</a:t>
            </a:r>
            <a:r>
              <a:rPr lang="fr-FR" dirty="0" err="1" smtClean="0"/>
              <a:t>only</a:t>
            </a:r>
            <a:r>
              <a:rPr lang="fr-FR" dirty="0" smtClean="0"/>
              <a:t> tenders in 2016 </a:t>
            </a:r>
          </a:p>
          <a:p>
            <a:pPr marL="285750" indent="-285750">
              <a:buFont typeface="Arial"/>
              <a:buChar char="•"/>
            </a:pPr>
            <a:endParaRPr lang="fr-FR" dirty="0"/>
          </a:p>
        </p:txBody>
      </p:sp>
      <p:sp>
        <p:nvSpPr>
          <p:cNvPr id="10" name="Rectangle 9"/>
          <p:cNvSpPr/>
          <p:nvPr/>
        </p:nvSpPr>
        <p:spPr>
          <a:xfrm>
            <a:off x="669690" y="1537901"/>
            <a:ext cx="6632810" cy="338554"/>
          </a:xfrm>
          <a:prstGeom prst="rect">
            <a:avLst/>
          </a:prstGeom>
        </p:spPr>
        <p:txBody>
          <a:bodyPr wrap="square">
            <a:spAutoFit/>
          </a:bodyPr>
          <a:lstStyle/>
          <a:p>
            <a:r>
              <a:rPr lang="fr-FR" sz="2400" b="1" baseline="30000" dirty="0">
                <a:solidFill>
                  <a:srgbClr val="000090"/>
                </a:solidFill>
              </a:rPr>
              <a:t>Countries </a:t>
            </a:r>
            <a:r>
              <a:rPr lang="fr-FR" sz="2400" b="1" baseline="30000" dirty="0" err="1">
                <a:solidFill>
                  <a:srgbClr val="000090"/>
                </a:solidFill>
              </a:rPr>
              <a:t>with</a:t>
            </a:r>
            <a:r>
              <a:rPr lang="fr-FR" sz="2400" b="1" baseline="30000" dirty="0">
                <a:solidFill>
                  <a:srgbClr val="000090"/>
                </a:solidFill>
              </a:rPr>
              <a:t> </a:t>
            </a:r>
            <a:r>
              <a:rPr lang="fr-FR" sz="2400" b="1" baseline="30000" dirty="0" err="1">
                <a:solidFill>
                  <a:srgbClr val="000090"/>
                </a:solidFill>
              </a:rPr>
              <a:t>Renewable</a:t>
            </a:r>
            <a:r>
              <a:rPr lang="fr-FR" sz="2400" b="1" baseline="30000" dirty="0">
                <a:solidFill>
                  <a:srgbClr val="000090"/>
                </a:solidFill>
              </a:rPr>
              <a:t> </a:t>
            </a:r>
            <a:r>
              <a:rPr lang="fr-FR" sz="2400" b="1" baseline="30000" dirty="0" err="1">
                <a:solidFill>
                  <a:srgbClr val="000090"/>
                </a:solidFill>
              </a:rPr>
              <a:t>Energy</a:t>
            </a:r>
            <a:r>
              <a:rPr lang="fr-FR" sz="2400" b="1" baseline="30000" dirty="0">
                <a:solidFill>
                  <a:srgbClr val="000090"/>
                </a:solidFill>
              </a:rPr>
              <a:t> Power </a:t>
            </a:r>
            <a:r>
              <a:rPr lang="fr-FR" sz="2400" b="1" baseline="30000" dirty="0" err="1">
                <a:solidFill>
                  <a:srgbClr val="000090"/>
                </a:solidFill>
              </a:rPr>
              <a:t>Policies</a:t>
            </a:r>
            <a:r>
              <a:rPr lang="fr-FR" sz="2400" b="1" baseline="30000" dirty="0">
                <a:solidFill>
                  <a:srgbClr val="000090"/>
                </a:solidFill>
              </a:rPr>
              <a:t>, by Type, 2016</a:t>
            </a:r>
            <a:endParaRPr lang="fr-FR" sz="2400" b="1" dirty="0">
              <a:solidFill>
                <a:srgbClr val="000090"/>
              </a:solidFill>
            </a:endParaRPr>
          </a:p>
        </p:txBody>
      </p:sp>
    </p:spTree>
    <p:extLst>
      <p:ext uri="{BB962C8B-B14F-4D97-AF65-F5344CB8AC3E}">
        <p14:creationId xmlns:p14="http://schemas.microsoft.com/office/powerpoint/2010/main" val="629606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err="1" smtClean="0"/>
              <a:t>SMCs</a:t>
            </a:r>
            <a:r>
              <a:rPr lang="fr-FR" dirty="0" smtClean="0"/>
              <a:t> : State </a:t>
            </a:r>
            <a:r>
              <a:rPr lang="fr-FR" dirty="0"/>
              <a:t>of </a:t>
            </a:r>
            <a:r>
              <a:rPr lang="fr-FR" dirty="0" err="1"/>
              <a:t>play</a:t>
            </a:r>
            <a:r>
              <a:rPr lang="fr-FR" dirty="0"/>
              <a:t> </a:t>
            </a:r>
            <a:r>
              <a:rPr lang="fr-FR" dirty="0" smtClean="0"/>
              <a:t>(</a:t>
            </a:r>
            <a:r>
              <a:rPr lang="fr-FR" dirty="0" err="1" smtClean="0"/>
              <a:t>REs</a:t>
            </a:r>
            <a:r>
              <a:rPr lang="fr-FR" dirty="0" smtClean="0"/>
              <a:t>)</a:t>
            </a:r>
            <a:endParaRPr lang="fr-FR" dirty="0"/>
          </a:p>
        </p:txBody>
      </p:sp>
      <p:sp>
        <p:nvSpPr>
          <p:cNvPr id="9" name="ZoneTexte 8"/>
          <p:cNvSpPr txBox="1"/>
          <p:nvPr/>
        </p:nvSpPr>
        <p:spPr>
          <a:xfrm>
            <a:off x="0" y="1803400"/>
            <a:ext cx="9144000" cy="2585323"/>
          </a:xfrm>
          <a:prstGeom prst="rect">
            <a:avLst/>
          </a:prstGeom>
          <a:noFill/>
        </p:spPr>
        <p:txBody>
          <a:bodyPr wrap="square" rtlCol="0">
            <a:spAutoFit/>
          </a:bodyPr>
          <a:lstStyle/>
          <a:p>
            <a:pPr marL="285750" indent="-285750">
              <a:buFont typeface="Arial"/>
              <a:buChar char="•"/>
            </a:pPr>
            <a:r>
              <a:rPr lang="fr-FR" dirty="0" err="1"/>
              <a:t>Morocco</a:t>
            </a:r>
            <a:r>
              <a:rPr lang="fr-FR" dirty="0"/>
              <a:t> </a:t>
            </a:r>
            <a:r>
              <a:rPr lang="fr-FR" dirty="0" err="1"/>
              <a:t>called</a:t>
            </a:r>
            <a:r>
              <a:rPr lang="fr-FR" dirty="0"/>
              <a:t> for tenders </a:t>
            </a:r>
            <a:r>
              <a:rPr lang="fr-FR" dirty="0" err="1"/>
              <a:t>totalling</a:t>
            </a:r>
            <a:r>
              <a:rPr lang="fr-FR" dirty="0"/>
              <a:t> 1 GW of large-</a:t>
            </a:r>
            <a:r>
              <a:rPr lang="fr-FR" dirty="0" err="1"/>
              <a:t>scale</a:t>
            </a:r>
            <a:r>
              <a:rPr lang="fr-FR" dirty="0"/>
              <a:t> </a:t>
            </a:r>
            <a:r>
              <a:rPr lang="fr-FR" dirty="0" err="1"/>
              <a:t>renewable</a:t>
            </a:r>
            <a:r>
              <a:rPr lang="fr-FR" dirty="0"/>
              <a:t> </a:t>
            </a:r>
            <a:r>
              <a:rPr lang="fr-FR" dirty="0" err="1"/>
              <a:t>energy</a:t>
            </a:r>
            <a:r>
              <a:rPr lang="fr-FR" dirty="0"/>
              <a:t> </a:t>
            </a:r>
            <a:r>
              <a:rPr lang="fr-FR" dirty="0" err="1" smtClean="0"/>
              <a:t>projects</a:t>
            </a:r>
            <a:r>
              <a:rPr lang="fr-FR" dirty="0" smtClean="0"/>
              <a:t>.</a:t>
            </a:r>
          </a:p>
          <a:p>
            <a:pPr marL="285750" indent="-285750">
              <a:buFont typeface="Arial"/>
              <a:buChar char="•"/>
            </a:pPr>
            <a:r>
              <a:rPr lang="fr-FR" dirty="0" smtClean="0"/>
              <a:t>In </a:t>
            </a:r>
            <a:r>
              <a:rPr lang="fr-FR" dirty="0"/>
              <a:t>Palestine, the </a:t>
            </a:r>
            <a:r>
              <a:rPr lang="fr-FR" dirty="0" err="1"/>
              <a:t>Palestinian</a:t>
            </a:r>
            <a:r>
              <a:rPr lang="fr-FR" dirty="0"/>
              <a:t> </a:t>
            </a:r>
            <a:r>
              <a:rPr lang="fr-FR" dirty="0" err="1"/>
              <a:t>Energy</a:t>
            </a:r>
            <a:r>
              <a:rPr lang="fr-FR" dirty="0"/>
              <a:t> </a:t>
            </a:r>
            <a:r>
              <a:rPr lang="fr-FR" dirty="0" err="1"/>
              <a:t>Authority</a:t>
            </a:r>
            <a:r>
              <a:rPr lang="fr-FR" dirty="0"/>
              <a:t> </a:t>
            </a:r>
            <a:r>
              <a:rPr lang="fr-FR" dirty="0" err="1"/>
              <a:t>launched</a:t>
            </a:r>
            <a:r>
              <a:rPr lang="fr-FR" dirty="0"/>
              <a:t> </a:t>
            </a:r>
            <a:r>
              <a:rPr lang="fr-FR" dirty="0" err="1"/>
              <a:t>its</a:t>
            </a:r>
            <a:r>
              <a:rPr lang="fr-FR" dirty="0"/>
              <a:t> first tenders in 2016, </a:t>
            </a:r>
            <a:r>
              <a:rPr lang="fr-FR" dirty="0" err="1"/>
              <a:t>aiming</a:t>
            </a:r>
            <a:r>
              <a:rPr lang="fr-FR" dirty="0"/>
              <a:t> to </a:t>
            </a:r>
            <a:r>
              <a:rPr lang="fr-FR" dirty="0" err="1"/>
              <a:t>boost</a:t>
            </a:r>
            <a:r>
              <a:rPr lang="fr-FR" dirty="0"/>
              <a:t> </a:t>
            </a:r>
            <a:r>
              <a:rPr lang="fr-FR" dirty="0" err="1"/>
              <a:t>installed</a:t>
            </a:r>
            <a:r>
              <a:rPr lang="fr-FR" dirty="0"/>
              <a:t> </a:t>
            </a:r>
            <a:r>
              <a:rPr lang="fr-FR" dirty="0" err="1"/>
              <a:t>solar</a:t>
            </a:r>
            <a:r>
              <a:rPr lang="fr-FR" dirty="0"/>
              <a:t> PV </a:t>
            </a:r>
            <a:r>
              <a:rPr lang="fr-FR" dirty="0" err="1"/>
              <a:t>capacity</a:t>
            </a:r>
            <a:r>
              <a:rPr lang="fr-FR" dirty="0"/>
              <a:t> by as </a:t>
            </a:r>
            <a:r>
              <a:rPr lang="fr-FR" dirty="0" err="1"/>
              <a:t>much</a:t>
            </a:r>
            <a:r>
              <a:rPr lang="fr-FR" dirty="0"/>
              <a:t> as 100 </a:t>
            </a:r>
            <a:r>
              <a:rPr lang="fr-FR" dirty="0" smtClean="0"/>
              <a:t>MW.</a:t>
            </a:r>
          </a:p>
          <a:p>
            <a:pPr marL="285750" indent="-285750">
              <a:buFont typeface="Arial"/>
              <a:buChar char="•"/>
            </a:pPr>
            <a:r>
              <a:rPr lang="fr-FR" dirty="0" err="1" smtClean="0"/>
              <a:t>Israel</a:t>
            </a:r>
            <a:r>
              <a:rPr lang="fr-FR" dirty="0" smtClean="0"/>
              <a:t> </a:t>
            </a:r>
            <a:r>
              <a:rPr lang="fr-FR" dirty="0" err="1"/>
              <a:t>ended</a:t>
            </a:r>
            <a:r>
              <a:rPr lang="fr-FR" dirty="0"/>
              <a:t> </a:t>
            </a:r>
            <a:r>
              <a:rPr lang="fr-FR" dirty="0" err="1"/>
              <a:t>its</a:t>
            </a:r>
            <a:r>
              <a:rPr lang="fr-FR" dirty="0"/>
              <a:t> </a:t>
            </a:r>
            <a:r>
              <a:rPr lang="fr-FR" dirty="0" err="1"/>
              <a:t>two</a:t>
            </a:r>
            <a:r>
              <a:rPr lang="fr-FR" dirty="0"/>
              <a:t>- </a:t>
            </a:r>
            <a:r>
              <a:rPr lang="fr-FR" dirty="0" err="1"/>
              <a:t>year</a:t>
            </a:r>
            <a:r>
              <a:rPr lang="fr-FR" dirty="0"/>
              <a:t> hiatus on new </a:t>
            </a:r>
            <a:r>
              <a:rPr lang="fr-FR" dirty="0" err="1"/>
              <a:t>solar</a:t>
            </a:r>
            <a:r>
              <a:rPr lang="fr-FR" dirty="0"/>
              <a:t> power </a:t>
            </a:r>
            <a:r>
              <a:rPr lang="fr-FR" dirty="0" err="1"/>
              <a:t>deployment</a:t>
            </a:r>
            <a:r>
              <a:rPr lang="fr-FR" dirty="0"/>
              <a:t> by </a:t>
            </a:r>
            <a:r>
              <a:rPr lang="fr-FR" dirty="0" err="1"/>
              <a:t>launching</a:t>
            </a:r>
            <a:r>
              <a:rPr lang="fr-FR" dirty="0"/>
              <a:t> plans to issue more </a:t>
            </a:r>
            <a:r>
              <a:rPr lang="fr-FR" dirty="0" err="1"/>
              <a:t>than</a:t>
            </a:r>
            <a:r>
              <a:rPr lang="fr-FR" dirty="0"/>
              <a:t> 1 GW of new </a:t>
            </a:r>
            <a:r>
              <a:rPr lang="fr-FR" dirty="0" err="1"/>
              <a:t>solar</a:t>
            </a:r>
            <a:r>
              <a:rPr lang="fr-FR" dirty="0"/>
              <a:t> tenders, as </a:t>
            </a:r>
            <a:r>
              <a:rPr lang="fr-FR" dirty="0" err="1"/>
              <a:t>well</a:t>
            </a:r>
            <a:r>
              <a:rPr lang="fr-FR" dirty="0"/>
              <a:t> as tenders for a 500 MW </a:t>
            </a:r>
            <a:r>
              <a:rPr lang="fr-FR" dirty="0" err="1"/>
              <a:t>solar</a:t>
            </a:r>
            <a:r>
              <a:rPr lang="fr-FR" dirty="0"/>
              <a:t> PV </a:t>
            </a:r>
            <a:r>
              <a:rPr lang="fr-FR" dirty="0" err="1"/>
              <a:t>project</a:t>
            </a:r>
            <a:r>
              <a:rPr lang="fr-FR" dirty="0"/>
              <a:t> in the </a:t>
            </a:r>
            <a:r>
              <a:rPr lang="fr-FR" dirty="0" err="1"/>
              <a:t>Negev</a:t>
            </a:r>
            <a:r>
              <a:rPr lang="fr-FR" dirty="0"/>
              <a:t> </a:t>
            </a:r>
            <a:r>
              <a:rPr lang="fr-FR" dirty="0" err="1"/>
              <a:t>desert</a:t>
            </a:r>
            <a:r>
              <a:rPr lang="fr-FR" dirty="0"/>
              <a:t> and a 40 MW PV </a:t>
            </a:r>
            <a:r>
              <a:rPr lang="fr-FR" dirty="0" err="1"/>
              <a:t>project</a:t>
            </a:r>
            <a:r>
              <a:rPr lang="fr-FR" dirty="0"/>
              <a:t> in </a:t>
            </a:r>
            <a:r>
              <a:rPr lang="fr-FR" dirty="0" err="1" smtClean="0"/>
              <a:t>Ashalim</a:t>
            </a:r>
            <a:endParaRPr lang="fr-FR" dirty="0"/>
          </a:p>
          <a:p>
            <a:pPr marL="285750" indent="-285750">
              <a:buFont typeface="Arial"/>
              <a:buChar char="•"/>
            </a:pPr>
            <a:r>
              <a:rPr lang="fr-FR" dirty="0" smtClean="0"/>
              <a:t>Jordan </a:t>
            </a:r>
            <a:r>
              <a:rPr lang="fr-FR" dirty="0" err="1"/>
              <a:t>announced</a:t>
            </a:r>
            <a:r>
              <a:rPr lang="fr-FR" dirty="0"/>
              <a:t> </a:t>
            </a:r>
            <a:r>
              <a:rPr lang="fr-FR" dirty="0" err="1"/>
              <a:t>its</a:t>
            </a:r>
            <a:r>
              <a:rPr lang="fr-FR" dirty="0"/>
              <a:t> </a:t>
            </a:r>
            <a:r>
              <a:rPr lang="fr-FR" dirty="0" err="1"/>
              <a:t>third</a:t>
            </a:r>
            <a:r>
              <a:rPr lang="fr-FR" dirty="0"/>
              <a:t> round of </a:t>
            </a:r>
            <a:r>
              <a:rPr lang="fr-FR" dirty="0" err="1"/>
              <a:t>tendering</a:t>
            </a:r>
            <a:r>
              <a:rPr lang="fr-FR" dirty="0"/>
              <a:t> for </a:t>
            </a:r>
            <a:r>
              <a:rPr lang="fr-FR" dirty="0" err="1"/>
              <a:t>solar</a:t>
            </a:r>
            <a:r>
              <a:rPr lang="fr-FR" dirty="0"/>
              <a:t> power and </a:t>
            </a:r>
            <a:r>
              <a:rPr lang="fr-FR" dirty="0" err="1"/>
              <a:t>its</a:t>
            </a:r>
            <a:r>
              <a:rPr lang="fr-FR" dirty="0"/>
              <a:t> second round for </a:t>
            </a:r>
            <a:r>
              <a:rPr lang="fr-FR" dirty="0" err="1"/>
              <a:t>wind</a:t>
            </a:r>
            <a:r>
              <a:rPr lang="fr-FR" dirty="0"/>
              <a:t> power, </a:t>
            </a:r>
            <a:r>
              <a:rPr lang="fr-FR" dirty="0" err="1"/>
              <a:t>including</a:t>
            </a:r>
            <a:r>
              <a:rPr lang="fr-FR" dirty="0"/>
              <a:t> a new 200 MW </a:t>
            </a:r>
            <a:r>
              <a:rPr lang="fr-FR" dirty="0" err="1"/>
              <a:t>solar</a:t>
            </a:r>
            <a:r>
              <a:rPr lang="fr-FR" dirty="0"/>
              <a:t> PV tender.</a:t>
            </a:r>
          </a:p>
          <a:p>
            <a:pPr marL="285750" indent="-285750">
              <a:buFont typeface="Arial"/>
              <a:buChar char="•"/>
            </a:pPr>
            <a:endParaRPr lang="fr-FR" dirty="0"/>
          </a:p>
        </p:txBody>
      </p:sp>
      <p:sp>
        <p:nvSpPr>
          <p:cNvPr id="2" name="ZoneTexte 1"/>
          <p:cNvSpPr txBox="1"/>
          <p:nvPr/>
        </p:nvSpPr>
        <p:spPr>
          <a:xfrm>
            <a:off x="495300" y="1409700"/>
            <a:ext cx="5849804" cy="369332"/>
          </a:xfrm>
          <a:prstGeom prst="rect">
            <a:avLst/>
          </a:prstGeom>
          <a:noFill/>
        </p:spPr>
        <p:txBody>
          <a:bodyPr wrap="square" rtlCol="0">
            <a:spAutoFit/>
          </a:bodyPr>
          <a:lstStyle/>
          <a:p>
            <a:r>
              <a:rPr lang="fr-FR" b="1" dirty="0" smtClean="0">
                <a:solidFill>
                  <a:srgbClr val="000090"/>
                </a:solidFill>
              </a:rPr>
              <a:t>Public </a:t>
            </a:r>
            <a:r>
              <a:rPr lang="fr-FR" b="1" dirty="0" err="1" smtClean="0">
                <a:solidFill>
                  <a:srgbClr val="000090"/>
                </a:solidFill>
              </a:rPr>
              <a:t>procurement</a:t>
            </a:r>
            <a:r>
              <a:rPr lang="fr-FR" b="1" dirty="0" smtClean="0">
                <a:solidFill>
                  <a:srgbClr val="000090"/>
                </a:solidFill>
              </a:rPr>
              <a:t> initiatives in RE (T1)</a:t>
            </a:r>
            <a:endParaRPr lang="fr-FR" b="1" dirty="0">
              <a:solidFill>
                <a:srgbClr val="000090"/>
              </a:solidFill>
            </a:endParaRPr>
          </a:p>
        </p:txBody>
      </p:sp>
      <p:sp>
        <p:nvSpPr>
          <p:cNvPr id="3" name="Rectangle 2"/>
          <p:cNvSpPr/>
          <p:nvPr/>
        </p:nvSpPr>
        <p:spPr>
          <a:xfrm>
            <a:off x="547608" y="4247634"/>
            <a:ext cx="8093494" cy="369332"/>
          </a:xfrm>
          <a:prstGeom prst="rect">
            <a:avLst/>
          </a:prstGeom>
        </p:spPr>
        <p:txBody>
          <a:bodyPr wrap="none">
            <a:spAutoFit/>
          </a:bodyPr>
          <a:lstStyle/>
          <a:p>
            <a:r>
              <a:rPr lang="fr-FR" b="1" dirty="0" err="1">
                <a:solidFill>
                  <a:srgbClr val="000090"/>
                </a:solidFill>
              </a:rPr>
              <a:t>Environmental</a:t>
            </a:r>
            <a:r>
              <a:rPr lang="fr-FR" b="1" dirty="0">
                <a:solidFill>
                  <a:srgbClr val="000090"/>
                </a:solidFill>
              </a:rPr>
              <a:t> </a:t>
            </a:r>
            <a:r>
              <a:rPr lang="fr-FR" b="1" dirty="0" err="1" smtClean="0">
                <a:solidFill>
                  <a:srgbClr val="000090"/>
                </a:solidFill>
              </a:rPr>
              <a:t>Regulations</a:t>
            </a:r>
            <a:r>
              <a:rPr lang="fr-FR" b="1" dirty="0" smtClean="0">
                <a:solidFill>
                  <a:srgbClr val="000090"/>
                </a:solidFill>
              </a:rPr>
              <a:t> : </a:t>
            </a:r>
            <a:r>
              <a:rPr lang="fr-FR" b="1" dirty="0" err="1" smtClean="0">
                <a:solidFill>
                  <a:srgbClr val="000090"/>
                </a:solidFill>
              </a:rPr>
              <a:t>Targets</a:t>
            </a:r>
            <a:r>
              <a:rPr lang="fr-FR" b="1" dirty="0" smtClean="0">
                <a:solidFill>
                  <a:srgbClr val="000090"/>
                </a:solidFill>
              </a:rPr>
              <a:t> </a:t>
            </a:r>
            <a:r>
              <a:rPr lang="fr-FR" b="1" dirty="0">
                <a:solidFill>
                  <a:srgbClr val="000090"/>
                </a:solidFill>
              </a:rPr>
              <a:t>Set for RE </a:t>
            </a:r>
            <a:r>
              <a:rPr lang="fr-FR" b="1" dirty="0" err="1">
                <a:solidFill>
                  <a:srgbClr val="000090"/>
                </a:solidFill>
              </a:rPr>
              <a:t>Heating</a:t>
            </a:r>
            <a:r>
              <a:rPr lang="fr-FR" b="1" dirty="0">
                <a:solidFill>
                  <a:srgbClr val="000090"/>
                </a:solidFill>
              </a:rPr>
              <a:t> and </a:t>
            </a:r>
            <a:r>
              <a:rPr lang="fr-FR" b="1" dirty="0" err="1" smtClean="0">
                <a:solidFill>
                  <a:srgbClr val="000090"/>
                </a:solidFill>
              </a:rPr>
              <a:t>Cooling</a:t>
            </a:r>
            <a:r>
              <a:rPr lang="fr-FR" b="1" dirty="0" smtClean="0">
                <a:solidFill>
                  <a:srgbClr val="000090"/>
                </a:solidFill>
              </a:rPr>
              <a:t> (T2)</a:t>
            </a:r>
            <a:endParaRPr lang="fr-FR" b="1" dirty="0">
              <a:solidFill>
                <a:srgbClr val="000090"/>
              </a:solidFill>
            </a:endParaRPr>
          </a:p>
        </p:txBody>
      </p:sp>
      <p:sp>
        <p:nvSpPr>
          <p:cNvPr id="11" name="ZoneTexte 10"/>
          <p:cNvSpPr txBox="1"/>
          <p:nvPr/>
        </p:nvSpPr>
        <p:spPr>
          <a:xfrm>
            <a:off x="0" y="4674275"/>
            <a:ext cx="9144000" cy="1200329"/>
          </a:xfrm>
          <a:prstGeom prst="rect">
            <a:avLst/>
          </a:prstGeom>
          <a:solidFill>
            <a:schemeClr val="bg1"/>
          </a:solidFill>
        </p:spPr>
        <p:txBody>
          <a:bodyPr wrap="square" rtlCol="0">
            <a:spAutoFit/>
          </a:bodyPr>
          <a:lstStyle/>
          <a:p>
            <a:pPr marL="285750" indent="-285750">
              <a:buFont typeface="Arial"/>
              <a:buChar char="•"/>
            </a:pPr>
            <a:r>
              <a:rPr lang="fr-FR" dirty="0" smtClean="0"/>
              <a:t>Jordan : </a:t>
            </a:r>
            <a:r>
              <a:rPr lang="fr-FR" dirty="0" err="1" smtClean="0"/>
              <a:t>Solar</a:t>
            </a:r>
            <a:r>
              <a:rPr lang="fr-FR" dirty="0" smtClean="0"/>
              <a:t> </a:t>
            </a:r>
            <a:r>
              <a:rPr lang="fr-FR" dirty="0"/>
              <a:t>water </a:t>
            </a:r>
            <a:r>
              <a:rPr lang="fr-FR" dirty="0" err="1" smtClean="0"/>
              <a:t>heating</a:t>
            </a:r>
            <a:r>
              <a:rPr lang="fr-FR" dirty="0" smtClean="0"/>
              <a:t> </a:t>
            </a:r>
            <a:r>
              <a:rPr lang="fr-FR" dirty="0" err="1"/>
              <a:t>systems</a:t>
            </a:r>
            <a:r>
              <a:rPr lang="fr-FR" dirty="0"/>
              <a:t> for 30% of </a:t>
            </a:r>
            <a:r>
              <a:rPr lang="fr-FR" dirty="0" err="1"/>
              <a:t>households</a:t>
            </a:r>
            <a:r>
              <a:rPr lang="fr-FR" dirty="0"/>
              <a:t> by </a:t>
            </a:r>
            <a:r>
              <a:rPr lang="fr-FR" dirty="0" smtClean="0"/>
              <a:t>2020</a:t>
            </a:r>
          </a:p>
          <a:p>
            <a:pPr marL="285750" indent="-285750">
              <a:buFont typeface="Arial"/>
              <a:buChar char="•"/>
            </a:pPr>
            <a:r>
              <a:rPr lang="fr-FR" dirty="0" smtClean="0"/>
              <a:t>Lebanon : </a:t>
            </a:r>
            <a:r>
              <a:rPr lang="fr-FR" dirty="0"/>
              <a:t>15% </a:t>
            </a:r>
            <a:r>
              <a:rPr lang="fr-FR" dirty="0" err="1"/>
              <a:t>renewables</a:t>
            </a:r>
            <a:r>
              <a:rPr lang="fr-FR" dirty="0"/>
              <a:t> in </a:t>
            </a:r>
            <a:r>
              <a:rPr lang="fr-FR" dirty="0" err="1"/>
              <a:t>gross</a:t>
            </a:r>
            <a:r>
              <a:rPr lang="fr-FR" dirty="0"/>
              <a:t> final </a:t>
            </a:r>
            <a:r>
              <a:rPr lang="fr-FR" dirty="0" err="1"/>
              <a:t>consumption</a:t>
            </a:r>
            <a:r>
              <a:rPr lang="fr-FR" dirty="0"/>
              <a:t> in power and </a:t>
            </a:r>
            <a:r>
              <a:rPr lang="fr-FR" dirty="0" err="1"/>
              <a:t>heating</a:t>
            </a:r>
            <a:r>
              <a:rPr lang="fr-FR" dirty="0"/>
              <a:t> </a:t>
            </a:r>
            <a:r>
              <a:rPr lang="fr-FR" dirty="0" smtClean="0"/>
              <a:t> by 2030</a:t>
            </a:r>
          </a:p>
          <a:p>
            <a:pPr marL="285750" indent="-285750">
              <a:buFont typeface="Arial"/>
              <a:buChar char="•"/>
            </a:pPr>
            <a:r>
              <a:rPr lang="fr-FR" dirty="0" err="1" smtClean="0"/>
              <a:t>Libya</a:t>
            </a:r>
            <a:r>
              <a:rPr lang="fr-FR" dirty="0" smtClean="0"/>
              <a:t> : </a:t>
            </a:r>
            <a:r>
              <a:rPr lang="fr-FR" dirty="0" err="1" smtClean="0"/>
              <a:t>Solar</a:t>
            </a:r>
            <a:r>
              <a:rPr lang="fr-FR" dirty="0" smtClean="0"/>
              <a:t> </a:t>
            </a:r>
            <a:r>
              <a:rPr lang="fr-FR" dirty="0"/>
              <a:t>water </a:t>
            </a:r>
            <a:r>
              <a:rPr lang="fr-FR" dirty="0" err="1"/>
              <a:t>heating</a:t>
            </a:r>
            <a:r>
              <a:rPr lang="fr-FR" dirty="0"/>
              <a:t>: 80 </a:t>
            </a:r>
            <a:r>
              <a:rPr lang="fr-FR" dirty="0" err="1"/>
              <a:t>MWth</a:t>
            </a:r>
            <a:r>
              <a:rPr lang="fr-FR" dirty="0"/>
              <a:t> by 2015; 250 </a:t>
            </a:r>
            <a:r>
              <a:rPr lang="fr-FR" dirty="0" err="1"/>
              <a:t>MWth</a:t>
            </a:r>
            <a:r>
              <a:rPr lang="fr-FR" dirty="0"/>
              <a:t> by 2020 </a:t>
            </a:r>
            <a:endParaRPr lang="fr-FR" dirty="0" smtClean="0"/>
          </a:p>
          <a:p>
            <a:pPr marL="285750" indent="-285750">
              <a:buFont typeface="Arial"/>
              <a:buChar char="•"/>
            </a:pPr>
            <a:r>
              <a:rPr lang="fr-FR" dirty="0" err="1" smtClean="0"/>
              <a:t>Morocco</a:t>
            </a:r>
            <a:r>
              <a:rPr lang="fr-FR" dirty="0" smtClean="0"/>
              <a:t> : </a:t>
            </a:r>
            <a:r>
              <a:rPr lang="fr-FR" dirty="0" err="1" smtClean="0"/>
              <a:t>Solar</a:t>
            </a:r>
            <a:r>
              <a:rPr lang="fr-FR" dirty="0" smtClean="0"/>
              <a:t> </a:t>
            </a:r>
            <a:r>
              <a:rPr lang="fr-FR" dirty="0"/>
              <a:t>water </a:t>
            </a:r>
            <a:r>
              <a:rPr lang="fr-FR" dirty="0" err="1"/>
              <a:t>heating</a:t>
            </a:r>
            <a:r>
              <a:rPr lang="fr-FR" dirty="0"/>
              <a:t>: 1 .2 </a:t>
            </a:r>
            <a:r>
              <a:rPr lang="fr-FR" dirty="0" err="1"/>
              <a:t>GWth</a:t>
            </a:r>
            <a:r>
              <a:rPr lang="fr-FR" dirty="0"/>
              <a:t> (1 .7 million m2) by 2020 </a:t>
            </a:r>
          </a:p>
        </p:txBody>
      </p:sp>
    </p:spTree>
    <p:extLst>
      <p:ext uri="{BB962C8B-B14F-4D97-AF65-F5344CB8AC3E}">
        <p14:creationId xmlns:p14="http://schemas.microsoft.com/office/powerpoint/2010/main" val="1346618529"/>
      </p:ext>
    </p:extLst>
  </p:cSld>
  <p:clrMapOvr>
    <a:masterClrMapping/>
  </p:clrMapOvr>
</p:sld>
</file>

<file path=ppt/theme/theme1.xml><?xml version="1.0" encoding="utf-8"?>
<a:theme xmlns:a="http://schemas.openxmlformats.org/drawingml/2006/main" name="Modèle_présentation_ble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2">
      <a:majorFont>
        <a:latin typeface="Antique Olive Std"/>
        <a:ea typeface=""/>
        <a:cs typeface=""/>
      </a:majorFont>
      <a:minorFont>
        <a:latin typeface="Gill Sans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Modèle_présentation_bleu_FR (1)</Template>
  <TotalTime>672</TotalTime>
  <Words>2957</Words>
  <Application>Microsoft Macintosh PowerPoint</Application>
  <PresentationFormat>Présentation à l'écran (4:3)</PresentationFormat>
  <Paragraphs>172</Paragraphs>
  <Slides>26</Slides>
  <Notes>11</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Modèle_présentation_bleu</vt:lpstr>
      <vt:lpstr>Présentation PowerPoint</vt:lpstr>
      <vt:lpstr>Who are we ?</vt:lpstr>
      <vt:lpstr>Introduction</vt:lpstr>
      <vt:lpstr>Introduction</vt:lpstr>
      <vt:lpstr>Introduction</vt:lpstr>
      <vt:lpstr>Introduction</vt:lpstr>
      <vt:lpstr>Which economic instruments to tackle climate change?</vt:lpstr>
      <vt:lpstr>SMCs : State of play (REs)</vt:lpstr>
      <vt:lpstr>SMCs : State of play (REs)</vt:lpstr>
      <vt:lpstr>SMCs : State of play (REs)</vt:lpstr>
      <vt:lpstr>SMCs : State of play (Waste Management)</vt:lpstr>
      <vt:lpstr>SMCs : State of play (Waste Management)</vt:lpstr>
      <vt:lpstr>SMCs : State of play (Tourism and Transport)</vt:lpstr>
      <vt:lpstr>SMCs : State of play (Tunisia Revenues)</vt:lpstr>
      <vt:lpstr>SMCs : State of play (Morocco Revenues)</vt:lpstr>
      <vt:lpstr>SMCs : State of play (Turkey’s Revenues)</vt:lpstr>
      <vt:lpstr>SMCs : State of play (Revenues OECD)</vt:lpstr>
      <vt:lpstr>The Case of Slovenia : a case to be studied</vt:lpstr>
      <vt:lpstr>Strategic and Institutional Context</vt:lpstr>
      <vt:lpstr>Strategic and Institutional Context</vt:lpstr>
      <vt:lpstr>Strategic and Institutional Context</vt:lpstr>
      <vt:lpstr>Current and future challenges and opportunities</vt:lpstr>
      <vt:lpstr>Recommandations</vt:lpstr>
      <vt:lpstr>Some other useful sources of data and information</vt:lpstr>
      <vt:lpstr>*FEMISE/IM related sources of data and information</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L’environnement méditerranéen et le travail de la Convention de Barcelone des Nations unies</dc:title>
  <dc:creator>Lina TODE</dc:creator>
  <cp:lastModifiedBy>Constantin Tsakas</cp:lastModifiedBy>
  <cp:revision>88</cp:revision>
  <dcterms:created xsi:type="dcterms:W3CDTF">2017-11-09T15:17:43Z</dcterms:created>
  <dcterms:modified xsi:type="dcterms:W3CDTF">2017-12-13T06:24:31Z</dcterms:modified>
</cp:coreProperties>
</file>