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56" r:id="rId2"/>
    <p:sldId id="257" r:id="rId3"/>
    <p:sldId id="275" r:id="rId4"/>
    <p:sldId id="259" r:id="rId5"/>
    <p:sldId id="276" r:id="rId6"/>
    <p:sldId id="277" r:id="rId7"/>
    <p:sldId id="278" r:id="rId8"/>
    <p:sldId id="279" r:id="rId9"/>
    <p:sldId id="280" r:id="rId10"/>
    <p:sldId id="286" r:id="rId11"/>
    <p:sldId id="287" r:id="rId12"/>
    <p:sldId id="288" r:id="rId13"/>
    <p:sldId id="289" r:id="rId14"/>
    <p:sldId id="290" r:id="rId15"/>
    <p:sldId id="291" r:id="rId16"/>
    <p:sldId id="292" r:id="rId17"/>
    <p:sldId id="293" r:id="rId18"/>
    <p:sldId id="281" r:id="rId19"/>
    <p:sldId id="282" r:id="rId20"/>
    <p:sldId id="285" r:id="rId21"/>
    <p:sldId id="284" r:id="rId22"/>
    <p:sldId id="27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478" y="-211"/>
      </p:cViewPr>
      <p:guideLst>
        <p:guide orient="horz" pos="431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FFD47-53B8-4C6D-A893-0A8A7294DBBC}" type="datetimeFigureOut">
              <a:rPr lang="fr-FR" smtClean="0"/>
              <a:t>11/12/2017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E4247-0F4E-47CC-8386-771606A8A3AA}" type="slidenum">
              <a:rPr lang="fr-FR" smtClean="0"/>
              <a:t>‹N°›</a:t>
            </a:fld>
            <a:endParaRPr lang="fr-FR"/>
          </a:p>
        </p:txBody>
      </p:sp>
    </p:spTree>
    <p:extLst>
      <p:ext uri="{BB962C8B-B14F-4D97-AF65-F5344CB8AC3E}">
        <p14:creationId xmlns:p14="http://schemas.microsoft.com/office/powerpoint/2010/main" val="29338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AA6FC01-9F13-45A3-8F69-B8FD2889D2F3}" type="datetime1">
              <a:rPr lang="fr-FR" smtClean="0"/>
              <a:t>11/12/2017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07B0A8C-5533-4113-9E4F-BFCDC82D0835}" type="datetime1">
              <a:rPr lang="fr-FR" smtClean="0"/>
              <a:t>11/12/2017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41F7D81-54A0-4F35-A979-BE174131AD82}" type="datetime1">
              <a:rPr lang="fr-FR" smtClean="0"/>
              <a:t>11/12/2017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D4F5836-D1D3-4009-A825-C79228653B75}" type="datetime1">
              <a:rPr lang="fr-FR" smtClean="0"/>
              <a:t>11/12/2017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169B4E-5BFA-4CC9-A9FF-E30F31DDFF10}" type="slidenum">
              <a:rPr lang="fr-FR" smtClean="0"/>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D236A41-C9F1-4DDA-9FCD-3EE4A147A63D}" type="datetime1">
              <a:rPr lang="fr-FR" smtClean="0"/>
              <a:t>11/12/2017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273AEF-03B0-412B-A238-6041DBD34293}" type="datetime1">
              <a:rPr lang="fr-FR" smtClean="0"/>
              <a:t>11/12/2017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AA8A03AD-929E-4701-8DB8-90A15011F0B0}" type="datetime1">
              <a:rPr lang="fr-FR" smtClean="0"/>
              <a:t>11/12/2017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D9805E1-3030-4EB4-BBFC-32A6E6E91C3C}" type="datetime1">
              <a:rPr lang="fr-FR" smtClean="0"/>
              <a:t>11/12/2017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EB86B-657F-44A8-A84C-AB2050E5A855}" type="datetime1">
              <a:rPr lang="fr-FR" smtClean="0"/>
              <a:t>11/12/2017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E169B4E-5BFA-4CC9-A9FF-E30F31DDFF1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CE27DD-2DD8-4D11-A036-B7B508F6E005}" type="datetime1">
              <a:rPr lang="fr-FR" smtClean="0"/>
              <a:t>11/12/2017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E169B4E-5BFA-4CC9-A9FF-E30F31DDFF10}" type="slidenum">
              <a:rPr lang="fr-FR" smtClean="0"/>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D416D1B9-E647-47D1-9ED7-8D261047E828}" type="datetime1">
              <a:rPr lang="fr-FR" smtClean="0"/>
              <a:t>11/12/2017</a:t>
            </a:fld>
            <a:endParaRPr lang="fr-FR"/>
          </a:p>
        </p:txBody>
      </p:sp>
      <p:sp>
        <p:nvSpPr>
          <p:cNvPr id="9" name="Slide Number Placeholder 8"/>
          <p:cNvSpPr>
            <a:spLocks noGrp="1"/>
          </p:cNvSpPr>
          <p:nvPr>
            <p:ph type="sldNum" sz="quarter" idx="11"/>
          </p:nvPr>
        </p:nvSpPr>
        <p:spPr/>
        <p:txBody>
          <a:bodyPr/>
          <a:lstStyle/>
          <a:p>
            <a:fld id="{AE169B4E-5BFA-4CC9-A9FF-E30F31DDFF10}"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E169B4E-5BFA-4CC9-A9FF-E30F31DDFF10}" type="slidenum">
              <a:rPr lang="fr-FR" smtClean="0"/>
              <a:t>‹N°›</a:t>
            </a:fld>
            <a:endParaRPr lang="fr-FR"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4BA1C73-5850-4458-83D4-6C56A5D73E90}" type="datetime1">
              <a:rPr lang="fr-FR" smtClean="0"/>
              <a:t>11/12/2017</a:t>
            </a:fld>
            <a:endParaRPr lang="fr-F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708920"/>
            <a:ext cx="8098160" cy="1470025"/>
          </a:xfrm>
        </p:spPr>
        <p:txBody>
          <a:bodyPr>
            <a:normAutofit fontScale="90000"/>
          </a:bodyPr>
          <a:lstStyle/>
          <a:p>
            <a:r>
              <a:rPr lang="en-CA" sz="4000" b="1" dirty="0"/>
              <a:t>Present and potential water pricing and markets in Tunisia and in the SASS: impacts on regional allocation, food exports and technical efficiency</a:t>
            </a:r>
            <a:endParaRPr lang="fr-FR" sz="4000" dirty="0"/>
          </a:p>
        </p:txBody>
      </p:sp>
      <p:sp>
        <p:nvSpPr>
          <p:cNvPr id="3" name="Sous-titre 2"/>
          <p:cNvSpPr>
            <a:spLocks noGrp="1"/>
          </p:cNvSpPr>
          <p:nvPr>
            <p:ph type="subTitle" idx="1"/>
          </p:nvPr>
        </p:nvSpPr>
        <p:spPr/>
        <p:txBody>
          <a:bodyPr/>
          <a:lstStyle/>
          <a:p>
            <a:r>
              <a:rPr lang="fr-FR" dirty="0" smtClean="0"/>
              <a:t>Mohamed Salah MATOUSSI</a:t>
            </a:r>
            <a:endParaRPr lang="fr-FR"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a:t>
            </a:fld>
            <a:endParaRPr lang="fr-FR"/>
          </a:p>
        </p:txBody>
      </p:sp>
      <p:cxnSp>
        <p:nvCxnSpPr>
          <p:cNvPr id="6" name="Connecteur droit 5"/>
          <p:cNvCxnSpPr/>
          <p:nvPr/>
        </p:nvCxnSpPr>
        <p:spPr>
          <a:xfrm>
            <a:off x="550568" y="4365104"/>
            <a:ext cx="788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10</a:t>
            </a:fld>
            <a:endParaRPr lang="fr-FR"/>
          </a:p>
        </p:txBody>
      </p:sp>
      <p:cxnSp>
        <p:nvCxnSpPr>
          <p:cNvPr id="18" name="Connecteur droit 17"/>
          <p:cNvCxnSpPr/>
          <p:nvPr/>
        </p:nvCxnSpPr>
        <p:spPr>
          <a:xfrm>
            <a:off x="344888" y="980728"/>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a:t>
            </a:r>
            <a:r>
              <a:rPr lang="fr-FR" sz="3200" dirty="0"/>
              <a:t>illustratif : Le SASS</a:t>
            </a:r>
            <a:r>
              <a:rPr lang="fr-FR" dirty="0" smtClean="0"/>
              <a:t/>
            </a:r>
            <a:br>
              <a:rPr lang="fr-FR" dirty="0" smtClean="0"/>
            </a:br>
            <a:r>
              <a:rPr lang="fr-FR" sz="2800" i="1" dirty="0" smtClean="0"/>
              <a:t> </a:t>
            </a:r>
            <a:r>
              <a:rPr lang="fr-FR" sz="2800" i="1" dirty="0"/>
              <a:t>Présentation de la région</a:t>
            </a:r>
          </a:p>
        </p:txBody>
      </p:sp>
      <p:pic>
        <p:nvPicPr>
          <p:cNvPr id="8" name="Image 7"/>
          <p:cNvPicPr/>
          <p:nvPr/>
        </p:nvPicPr>
        <p:blipFill>
          <a:blip r:embed="rId2"/>
          <a:srcRect/>
          <a:stretch>
            <a:fillRect/>
          </a:stretch>
        </p:blipFill>
        <p:spPr bwMode="auto">
          <a:xfrm>
            <a:off x="1181160" y="2132856"/>
            <a:ext cx="5760720" cy="3796665"/>
          </a:xfrm>
          <a:prstGeom prst="rect">
            <a:avLst/>
          </a:prstGeom>
          <a:noFill/>
          <a:ln w="9525">
            <a:noFill/>
            <a:miter lim="800000"/>
            <a:headEnd/>
            <a:tailEnd/>
          </a:ln>
        </p:spPr>
      </p:pic>
    </p:spTree>
    <p:extLst>
      <p:ext uri="{BB962C8B-B14F-4D97-AF65-F5344CB8AC3E}">
        <p14:creationId xmlns:p14="http://schemas.microsoft.com/office/powerpoint/2010/main" val="1545568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11</a:t>
            </a:fld>
            <a:endParaRPr lang="fr-FR"/>
          </a:p>
        </p:txBody>
      </p:sp>
      <p:cxnSp>
        <p:nvCxnSpPr>
          <p:cNvPr id="18" name="Connecteur droit 17"/>
          <p:cNvCxnSpPr/>
          <p:nvPr/>
        </p:nvCxnSpPr>
        <p:spPr>
          <a:xfrm>
            <a:off x="323528" y="96964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a:t>
            </a:r>
            <a:r>
              <a:rPr lang="fr-FR" sz="3200" dirty="0"/>
              <a:t>illustratif : Le SASS</a:t>
            </a:r>
            <a:r>
              <a:rPr lang="fr-FR" dirty="0" smtClean="0"/>
              <a:t/>
            </a:r>
            <a:br>
              <a:rPr lang="fr-FR" dirty="0" smtClean="0"/>
            </a:br>
            <a:r>
              <a:rPr lang="fr-FR" sz="2800" i="1" dirty="0" smtClean="0"/>
              <a:t> </a:t>
            </a:r>
            <a:r>
              <a:rPr lang="fr-FR" sz="2800" i="1" dirty="0"/>
              <a:t>Présentation de la région</a:t>
            </a:r>
          </a:p>
        </p:txBody>
      </p:sp>
      <p:graphicFrame>
        <p:nvGraphicFramePr>
          <p:cNvPr id="2" name="Tableau 1"/>
          <p:cNvGraphicFramePr>
            <a:graphicFrameLocks noGrp="1"/>
          </p:cNvGraphicFramePr>
          <p:nvPr>
            <p:extLst>
              <p:ext uri="{D42A27DB-BD31-4B8C-83A1-F6EECF244321}">
                <p14:modId xmlns:p14="http://schemas.microsoft.com/office/powerpoint/2010/main" val="3515131457"/>
              </p:ext>
            </p:extLst>
          </p:nvPr>
        </p:nvGraphicFramePr>
        <p:xfrm>
          <a:off x="457200" y="2289125"/>
          <a:ext cx="7620000" cy="3948187"/>
        </p:xfrm>
        <a:graphic>
          <a:graphicData uri="http://schemas.openxmlformats.org/drawingml/2006/table">
            <a:tbl>
              <a:tblPr firstRow="1" firstCol="1" bandRow="1">
                <a:tableStyleId>{5C22544A-7EE6-4342-B048-85BDC9FD1C3A}</a:tableStyleId>
              </a:tblPr>
              <a:tblGrid>
                <a:gridCol w="2331960"/>
                <a:gridCol w="1010771"/>
                <a:gridCol w="1010771"/>
                <a:gridCol w="934539"/>
                <a:gridCol w="1088101"/>
                <a:gridCol w="1243858"/>
              </a:tblGrid>
              <a:tr h="789637">
                <a:tc>
                  <a:txBody>
                    <a:bodyPr/>
                    <a:lstStyle/>
                    <a:p>
                      <a:pPr algn="just">
                        <a:spcAft>
                          <a:spcPts val="0"/>
                        </a:spcAft>
                      </a:pPr>
                      <a:r>
                        <a:rPr lang="en-US" sz="1700" dirty="0">
                          <a:effectLst/>
                        </a:rPr>
                        <a:t> </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en-US" sz="1700" dirty="0">
                          <a:effectLst/>
                        </a:rPr>
                        <a:t> </a:t>
                      </a:r>
                      <a:endParaRPr lang="fr-FR" sz="1000" dirty="0">
                        <a:effectLst/>
                      </a:endParaRPr>
                    </a:p>
                    <a:p>
                      <a:pPr algn="ctr">
                        <a:spcAft>
                          <a:spcPts val="0"/>
                        </a:spcAft>
                      </a:pPr>
                      <a:r>
                        <a:rPr lang="fr-FR" sz="1700" dirty="0" err="1">
                          <a:effectLst/>
                        </a:rPr>
                        <a:t>Algeria</a:t>
                      </a:r>
                      <a:endParaRPr lang="fr-FR" sz="1000" dirty="0">
                        <a:effectLst/>
                      </a:endParaRPr>
                    </a:p>
                    <a:p>
                      <a:pPr algn="ctr">
                        <a:spcAft>
                          <a:spcPts val="0"/>
                        </a:spcAft>
                      </a:pPr>
                      <a:r>
                        <a:rPr lang="fr-FR" sz="1700" dirty="0">
                          <a:effectLst/>
                        </a:rPr>
                        <a:t> </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fr-FR" sz="1700" dirty="0">
                          <a:effectLst/>
                        </a:rPr>
                        <a:t> </a:t>
                      </a:r>
                      <a:endParaRPr lang="fr-FR" sz="1000" dirty="0">
                        <a:effectLst/>
                      </a:endParaRPr>
                    </a:p>
                    <a:p>
                      <a:pPr algn="ctr">
                        <a:spcAft>
                          <a:spcPts val="0"/>
                        </a:spcAft>
                      </a:pPr>
                      <a:r>
                        <a:rPr lang="fr-FR" sz="1700" dirty="0" err="1">
                          <a:effectLst/>
                        </a:rPr>
                        <a:t>Tunisia</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fr-FR" sz="1700" dirty="0">
                          <a:effectLst/>
                        </a:rPr>
                        <a:t> </a:t>
                      </a:r>
                      <a:endParaRPr lang="fr-FR" sz="1000" dirty="0">
                        <a:effectLst/>
                      </a:endParaRPr>
                    </a:p>
                    <a:p>
                      <a:pPr algn="ctr">
                        <a:spcAft>
                          <a:spcPts val="0"/>
                        </a:spcAft>
                      </a:pPr>
                      <a:r>
                        <a:rPr lang="fr-FR" sz="1700" dirty="0" err="1">
                          <a:effectLst/>
                        </a:rPr>
                        <a:t>Lybia</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fr-FR" sz="1700" dirty="0">
                          <a:effectLst/>
                        </a:rPr>
                        <a:t> </a:t>
                      </a:r>
                      <a:endParaRPr lang="fr-FR" sz="1000" dirty="0">
                        <a:effectLst/>
                      </a:endParaRPr>
                    </a:p>
                    <a:p>
                      <a:pPr algn="ctr">
                        <a:spcAft>
                          <a:spcPts val="0"/>
                        </a:spcAft>
                      </a:pPr>
                      <a:r>
                        <a:rPr lang="fr-FR" sz="1700" dirty="0">
                          <a:effectLst/>
                        </a:rPr>
                        <a:t>Total</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fr-FR" sz="1700" dirty="0" err="1">
                          <a:effectLst/>
                        </a:rPr>
                        <a:t>Withdrawls</a:t>
                      </a:r>
                      <a:endParaRPr lang="fr-FR" sz="1000" dirty="0">
                        <a:effectLst/>
                      </a:endParaRPr>
                    </a:p>
                    <a:p>
                      <a:pPr algn="ctr">
                        <a:spcAft>
                          <a:spcPts val="0"/>
                        </a:spcAft>
                      </a:pPr>
                      <a:r>
                        <a:rPr lang="fr-FR" sz="1700" dirty="0">
                          <a:effectLst/>
                        </a:rPr>
                        <a:t>(in billion m</a:t>
                      </a:r>
                      <a:r>
                        <a:rPr lang="fr-FR" sz="1700" baseline="30000" dirty="0">
                          <a:effectLst/>
                        </a:rPr>
                        <a:t>3</a:t>
                      </a:r>
                      <a:r>
                        <a:rPr lang="fr-FR" sz="1700" dirty="0">
                          <a:effectLst/>
                        </a:rPr>
                        <a:t>)</a:t>
                      </a:r>
                      <a:endParaRPr lang="fr-FR" sz="1000" dirty="0">
                        <a:effectLst/>
                        <a:latin typeface="Times New Roman"/>
                        <a:ea typeface="Times New Roman"/>
                      </a:endParaRPr>
                    </a:p>
                  </a:txBody>
                  <a:tcPr marL="59223" marR="59223" marT="0" marB="0">
                    <a:solidFill>
                      <a:schemeClr val="tx2">
                        <a:lumMod val="50000"/>
                        <a:lumOff val="50000"/>
                      </a:schemeClr>
                    </a:solidFill>
                  </a:tcPr>
                </a:tc>
              </a:tr>
              <a:tr h="1579275">
                <a:tc>
                  <a:txBody>
                    <a:bodyPr/>
                    <a:lstStyle/>
                    <a:p>
                      <a:pPr algn="just">
                        <a:spcAft>
                          <a:spcPts val="0"/>
                        </a:spcAft>
                      </a:pPr>
                      <a:r>
                        <a:rPr lang="en-US" sz="1700" dirty="0">
                          <a:effectLst/>
                        </a:rPr>
                        <a:t>Irrigation area   (in ha)</a:t>
                      </a:r>
                      <a:endParaRPr lang="fr-FR" sz="1000" dirty="0">
                        <a:effectLst/>
                      </a:endParaRPr>
                    </a:p>
                    <a:p>
                      <a:pPr algn="just">
                        <a:spcAft>
                          <a:spcPts val="0"/>
                        </a:spcAft>
                      </a:pPr>
                      <a:r>
                        <a:rPr lang="en-US" sz="1700" dirty="0">
                          <a:effectLst/>
                        </a:rPr>
                        <a:t> </a:t>
                      </a:r>
                      <a:endParaRPr lang="fr-FR" sz="1000" dirty="0">
                        <a:effectLst/>
                      </a:endParaRPr>
                    </a:p>
                    <a:p>
                      <a:pPr marL="342900" lvl="0" indent="-342900" algn="just">
                        <a:spcAft>
                          <a:spcPts val="0"/>
                        </a:spcAft>
                        <a:buFont typeface="Times New Roman"/>
                        <a:buChar char="-"/>
                      </a:pPr>
                      <a:r>
                        <a:rPr lang="fr-FR" sz="1700" dirty="0">
                          <a:effectLst/>
                        </a:rPr>
                        <a:t>2000</a:t>
                      </a:r>
                      <a:endParaRPr lang="fr-FR" sz="1000" dirty="0">
                        <a:effectLst/>
                      </a:endParaRPr>
                    </a:p>
                    <a:p>
                      <a:pPr marL="342900" lvl="0" indent="-342900" algn="just">
                        <a:spcAft>
                          <a:spcPts val="0"/>
                        </a:spcAft>
                        <a:buFont typeface="Times New Roman"/>
                        <a:buChar char="-"/>
                      </a:pPr>
                      <a:r>
                        <a:rPr lang="fr-FR" sz="1700" dirty="0">
                          <a:effectLst/>
                        </a:rPr>
                        <a:t>2020</a:t>
                      </a:r>
                      <a:endParaRPr lang="fr-FR" sz="1000" dirty="0">
                        <a:effectLst/>
                      </a:endParaRPr>
                    </a:p>
                    <a:p>
                      <a:pPr marL="342900" lvl="0" indent="-342900" algn="just">
                        <a:spcAft>
                          <a:spcPts val="0"/>
                        </a:spcAft>
                        <a:buFont typeface="Times New Roman"/>
                        <a:buChar char="-"/>
                      </a:pPr>
                      <a:r>
                        <a:rPr lang="fr-FR" sz="1700" dirty="0">
                          <a:effectLst/>
                        </a:rPr>
                        <a:t>2050</a:t>
                      </a:r>
                      <a:endParaRPr lang="fr-FR" sz="1000" dirty="0">
                        <a:effectLst/>
                      </a:endParaRPr>
                    </a:p>
                    <a:p>
                      <a:pPr marL="457200" algn="just">
                        <a:spcAft>
                          <a:spcPts val="0"/>
                        </a:spcAft>
                      </a:pPr>
                      <a:r>
                        <a:rPr lang="fr-FR" sz="1700" dirty="0">
                          <a:effectLst/>
                        </a:rPr>
                        <a:t> </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fr-FR" sz="1700">
                          <a:effectLst/>
                        </a:rPr>
                        <a:t> </a:t>
                      </a:r>
                      <a:endParaRPr lang="fr-FR" sz="1000">
                        <a:effectLst/>
                      </a:endParaRPr>
                    </a:p>
                    <a:p>
                      <a:pPr algn="ctr">
                        <a:spcAft>
                          <a:spcPts val="0"/>
                        </a:spcAft>
                      </a:pPr>
                      <a:r>
                        <a:rPr lang="fr-FR" sz="1700">
                          <a:effectLst/>
                        </a:rPr>
                        <a:t> </a:t>
                      </a:r>
                      <a:endParaRPr lang="fr-FR" sz="1000">
                        <a:effectLst/>
                      </a:endParaRPr>
                    </a:p>
                    <a:p>
                      <a:pPr algn="ctr">
                        <a:spcAft>
                          <a:spcPts val="0"/>
                        </a:spcAft>
                      </a:pPr>
                      <a:r>
                        <a:rPr lang="fr-FR" sz="1700">
                          <a:effectLst/>
                        </a:rPr>
                        <a:t>170 000</a:t>
                      </a:r>
                      <a:endParaRPr lang="fr-FR" sz="1000">
                        <a:effectLst/>
                      </a:endParaRPr>
                    </a:p>
                    <a:p>
                      <a:pPr algn="ctr">
                        <a:spcAft>
                          <a:spcPts val="0"/>
                        </a:spcAft>
                      </a:pPr>
                      <a:r>
                        <a:rPr lang="fr-FR" sz="1700">
                          <a:effectLst/>
                        </a:rPr>
                        <a:t>300 000</a:t>
                      </a:r>
                      <a:endParaRPr lang="fr-FR" sz="1000">
                        <a:effectLst/>
                      </a:endParaRPr>
                    </a:p>
                    <a:p>
                      <a:pPr algn="ctr">
                        <a:spcAft>
                          <a:spcPts val="0"/>
                        </a:spcAft>
                      </a:pPr>
                      <a:r>
                        <a:rPr lang="fr-FR" sz="1700">
                          <a:effectLst/>
                        </a:rPr>
                        <a:t>340 000</a:t>
                      </a:r>
                      <a:endParaRPr lang="fr-FR" sz="1000">
                        <a:effectLst/>
                        <a:latin typeface="Times New Roman"/>
                        <a:ea typeface="Times New Roman"/>
                      </a:endParaRPr>
                    </a:p>
                  </a:txBody>
                  <a:tcPr marL="59223" marR="59223" marT="0" marB="0"/>
                </a:tc>
                <a:tc>
                  <a:txBody>
                    <a:bodyPr/>
                    <a:lstStyle/>
                    <a:p>
                      <a:pPr algn="ctr">
                        <a:spcAft>
                          <a:spcPts val="0"/>
                        </a:spcAft>
                      </a:pPr>
                      <a:r>
                        <a:rPr lang="fr-FR" sz="1700">
                          <a:effectLst/>
                        </a:rPr>
                        <a:t> </a:t>
                      </a:r>
                      <a:endParaRPr lang="fr-FR" sz="1000">
                        <a:effectLst/>
                      </a:endParaRPr>
                    </a:p>
                    <a:p>
                      <a:pPr algn="ctr">
                        <a:spcAft>
                          <a:spcPts val="0"/>
                        </a:spcAft>
                      </a:pPr>
                      <a:r>
                        <a:rPr lang="fr-FR" sz="1700">
                          <a:effectLst/>
                        </a:rPr>
                        <a:t> </a:t>
                      </a:r>
                      <a:endParaRPr lang="fr-FR" sz="1000">
                        <a:effectLst/>
                      </a:endParaRPr>
                    </a:p>
                    <a:p>
                      <a:pPr algn="ctr">
                        <a:spcAft>
                          <a:spcPts val="0"/>
                        </a:spcAft>
                      </a:pPr>
                      <a:r>
                        <a:rPr lang="fr-FR" sz="1700">
                          <a:effectLst/>
                        </a:rPr>
                        <a:t>40 000</a:t>
                      </a:r>
                      <a:endParaRPr lang="fr-FR" sz="1000">
                        <a:effectLst/>
                      </a:endParaRPr>
                    </a:p>
                    <a:p>
                      <a:pPr algn="ctr">
                        <a:spcAft>
                          <a:spcPts val="0"/>
                        </a:spcAft>
                      </a:pPr>
                      <a:r>
                        <a:rPr lang="fr-FR" sz="1700">
                          <a:effectLst/>
                        </a:rPr>
                        <a:t>55 000</a:t>
                      </a:r>
                      <a:endParaRPr lang="fr-FR" sz="1000">
                        <a:effectLst/>
                      </a:endParaRPr>
                    </a:p>
                    <a:p>
                      <a:pPr algn="ctr">
                        <a:spcAft>
                          <a:spcPts val="0"/>
                        </a:spcAft>
                      </a:pPr>
                      <a:r>
                        <a:rPr lang="fr-FR" sz="1700">
                          <a:effectLst/>
                        </a:rPr>
                        <a:t>70 000</a:t>
                      </a:r>
                      <a:endParaRPr lang="fr-FR" sz="1000">
                        <a:effectLst/>
                      </a:endParaRPr>
                    </a:p>
                    <a:p>
                      <a:pPr>
                        <a:spcAft>
                          <a:spcPts val="0"/>
                        </a:spcAft>
                      </a:pPr>
                      <a:r>
                        <a:rPr lang="fr-FR" sz="1700">
                          <a:effectLst/>
                        </a:rPr>
                        <a:t> </a:t>
                      </a:r>
                      <a:endParaRPr lang="fr-FR" sz="1000">
                        <a:effectLst/>
                        <a:latin typeface="Times New Roman"/>
                        <a:ea typeface="Times New Roman"/>
                      </a:endParaRPr>
                    </a:p>
                  </a:txBody>
                  <a:tcPr marL="59223" marR="59223" marT="0" marB="0"/>
                </a:tc>
                <a:tc>
                  <a:txBody>
                    <a:bodyPr/>
                    <a:lstStyle/>
                    <a:p>
                      <a:pPr algn="ctr">
                        <a:spcAft>
                          <a:spcPts val="0"/>
                        </a:spcAft>
                      </a:pPr>
                      <a:r>
                        <a:rPr lang="fr-FR" sz="1700">
                          <a:effectLst/>
                        </a:rPr>
                        <a:t> </a:t>
                      </a:r>
                      <a:endParaRPr lang="fr-FR" sz="1000">
                        <a:effectLst/>
                      </a:endParaRPr>
                    </a:p>
                    <a:p>
                      <a:pPr algn="ctr">
                        <a:spcAft>
                          <a:spcPts val="0"/>
                        </a:spcAft>
                      </a:pPr>
                      <a:r>
                        <a:rPr lang="fr-FR" sz="1700">
                          <a:effectLst/>
                        </a:rPr>
                        <a:t> </a:t>
                      </a:r>
                      <a:endParaRPr lang="fr-FR" sz="1000">
                        <a:effectLst/>
                      </a:endParaRPr>
                    </a:p>
                    <a:p>
                      <a:pPr algn="ctr">
                        <a:spcAft>
                          <a:spcPts val="0"/>
                        </a:spcAft>
                      </a:pPr>
                      <a:r>
                        <a:rPr lang="fr-FR" sz="1700">
                          <a:effectLst/>
                        </a:rPr>
                        <a:t>40 000</a:t>
                      </a:r>
                      <a:endParaRPr lang="fr-FR" sz="1000">
                        <a:effectLst/>
                      </a:endParaRPr>
                    </a:p>
                    <a:p>
                      <a:pPr algn="ctr">
                        <a:spcAft>
                          <a:spcPts val="0"/>
                        </a:spcAft>
                      </a:pPr>
                      <a:r>
                        <a:rPr lang="fr-FR" sz="1700">
                          <a:effectLst/>
                        </a:rPr>
                        <a:t>77 000</a:t>
                      </a:r>
                      <a:endParaRPr lang="fr-FR" sz="1000">
                        <a:effectLst/>
                      </a:endParaRPr>
                    </a:p>
                    <a:p>
                      <a:pPr algn="ctr">
                        <a:spcAft>
                          <a:spcPts val="0"/>
                        </a:spcAft>
                      </a:pPr>
                      <a:r>
                        <a:rPr lang="fr-FR" sz="1700">
                          <a:effectLst/>
                        </a:rPr>
                        <a:t>103 000</a:t>
                      </a:r>
                      <a:endParaRPr lang="fr-FR" sz="1000">
                        <a:effectLst/>
                        <a:latin typeface="Times New Roman"/>
                        <a:ea typeface="Times New Roman"/>
                      </a:endParaRPr>
                    </a:p>
                  </a:txBody>
                  <a:tcPr marL="59223" marR="59223" marT="0" marB="0"/>
                </a:tc>
                <a:tc>
                  <a:txBody>
                    <a:bodyPr/>
                    <a:lstStyle/>
                    <a:p>
                      <a:pPr algn="ctr">
                        <a:spcAft>
                          <a:spcPts val="0"/>
                        </a:spcAft>
                      </a:pPr>
                      <a:r>
                        <a:rPr lang="fr-FR" sz="1700">
                          <a:effectLst/>
                        </a:rPr>
                        <a:t> </a:t>
                      </a:r>
                      <a:endParaRPr lang="fr-FR" sz="1000">
                        <a:effectLst/>
                      </a:endParaRPr>
                    </a:p>
                    <a:p>
                      <a:pPr algn="ctr">
                        <a:spcAft>
                          <a:spcPts val="0"/>
                        </a:spcAft>
                      </a:pPr>
                      <a:r>
                        <a:rPr lang="fr-FR" sz="1700">
                          <a:effectLst/>
                        </a:rPr>
                        <a:t> </a:t>
                      </a:r>
                      <a:endParaRPr lang="fr-FR" sz="1000">
                        <a:effectLst/>
                      </a:endParaRPr>
                    </a:p>
                    <a:p>
                      <a:pPr algn="ctr">
                        <a:spcAft>
                          <a:spcPts val="0"/>
                        </a:spcAft>
                      </a:pPr>
                      <a:r>
                        <a:rPr lang="fr-FR" sz="1700">
                          <a:effectLst/>
                        </a:rPr>
                        <a:t>250 0000</a:t>
                      </a:r>
                      <a:endParaRPr lang="fr-FR" sz="1000">
                        <a:effectLst/>
                      </a:endParaRPr>
                    </a:p>
                    <a:p>
                      <a:pPr algn="ctr">
                        <a:spcAft>
                          <a:spcPts val="0"/>
                        </a:spcAft>
                      </a:pPr>
                      <a:r>
                        <a:rPr lang="fr-FR" sz="1700">
                          <a:effectLst/>
                        </a:rPr>
                        <a:t>432 000</a:t>
                      </a:r>
                      <a:endParaRPr lang="fr-FR" sz="1000">
                        <a:effectLst/>
                      </a:endParaRPr>
                    </a:p>
                    <a:p>
                      <a:pPr algn="ctr">
                        <a:spcAft>
                          <a:spcPts val="0"/>
                        </a:spcAft>
                      </a:pPr>
                      <a:r>
                        <a:rPr lang="fr-FR" sz="1700">
                          <a:effectLst/>
                        </a:rPr>
                        <a:t>513 000</a:t>
                      </a:r>
                      <a:endParaRPr lang="fr-FR" sz="1000">
                        <a:effectLst/>
                        <a:latin typeface="Times New Roman"/>
                        <a:ea typeface="Times New Roman"/>
                      </a:endParaRPr>
                    </a:p>
                  </a:txBody>
                  <a:tcPr marL="59223" marR="59223" marT="0" marB="0"/>
                </a:tc>
                <a:tc>
                  <a:txBody>
                    <a:bodyPr/>
                    <a:lstStyle/>
                    <a:p>
                      <a:pPr algn="ctr">
                        <a:spcAft>
                          <a:spcPts val="0"/>
                        </a:spcAft>
                      </a:pPr>
                      <a:r>
                        <a:rPr lang="fr-FR" sz="1700">
                          <a:effectLst/>
                        </a:rPr>
                        <a:t> </a:t>
                      </a:r>
                      <a:endParaRPr lang="fr-FR" sz="1000">
                        <a:effectLst/>
                      </a:endParaRPr>
                    </a:p>
                    <a:p>
                      <a:pPr algn="ctr">
                        <a:spcAft>
                          <a:spcPts val="0"/>
                        </a:spcAft>
                      </a:pPr>
                      <a:r>
                        <a:rPr lang="fr-FR" sz="1700">
                          <a:effectLst/>
                        </a:rPr>
                        <a:t> </a:t>
                      </a:r>
                      <a:endParaRPr lang="fr-FR" sz="1000">
                        <a:effectLst/>
                      </a:endParaRPr>
                    </a:p>
                    <a:p>
                      <a:pPr algn="ctr">
                        <a:spcAft>
                          <a:spcPts val="0"/>
                        </a:spcAft>
                      </a:pPr>
                      <a:r>
                        <a:rPr lang="fr-FR" sz="1700">
                          <a:effectLst/>
                        </a:rPr>
                        <a:t>3 ,217</a:t>
                      </a:r>
                      <a:endParaRPr lang="fr-FR" sz="1000">
                        <a:effectLst/>
                      </a:endParaRPr>
                    </a:p>
                    <a:p>
                      <a:pPr algn="ctr">
                        <a:spcAft>
                          <a:spcPts val="0"/>
                        </a:spcAft>
                      </a:pPr>
                      <a:r>
                        <a:rPr lang="fr-FR" sz="1700">
                          <a:effectLst/>
                        </a:rPr>
                        <a:t>5,539</a:t>
                      </a:r>
                      <a:endParaRPr lang="fr-FR" sz="1000">
                        <a:effectLst/>
                      </a:endParaRPr>
                    </a:p>
                    <a:p>
                      <a:pPr algn="ctr">
                        <a:spcAft>
                          <a:spcPts val="0"/>
                        </a:spcAft>
                      </a:pPr>
                      <a:r>
                        <a:rPr lang="fr-FR" sz="1700">
                          <a:effectLst/>
                        </a:rPr>
                        <a:t>6,601</a:t>
                      </a:r>
                      <a:endParaRPr lang="fr-FR" sz="1000">
                        <a:effectLst/>
                        <a:latin typeface="Times New Roman"/>
                        <a:ea typeface="Times New Roman"/>
                      </a:endParaRPr>
                    </a:p>
                  </a:txBody>
                  <a:tcPr marL="59223" marR="59223" marT="0" marB="0"/>
                </a:tc>
              </a:tr>
              <a:tr h="1579275">
                <a:tc>
                  <a:txBody>
                    <a:bodyPr/>
                    <a:lstStyle/>
                    <a:p>
                      <a:pPr algn="just">
                        <a:spcAft>
                          <a:spcPts val="0"/>
                        </a:spcAft>
                      </a:pPr>
                      <a:r>
                        <a:rPr lang="en-US" sz="1700" dirty="0">
                          <a:effectLst/>
                        </a:rPr>
                        <a:t>Pop. in million hab.)</a:t>
                      </a:r>
                      <a:endParaRPr lang="fr-FR" sz="1000" dirty="0">
                        <a:effectLst/>
                      </a:endParaRPr>
                    </a:p>
                    <a:p>
                      <a:pPr algn="just">
                        <a:spcAft>
                          <a:spcPts val="0"/>
                        </a:spcAft>
                      </a:pPr>
                      <a:r>
                        <a:rPr lang="en-US" sz="1700" dirty="0">
                          <a:effectLst/>
                        </a:rPr>
                        <a:t> </a:t>
                      </a:r>
                      <a:endParaRPr lang="fr-FR" sz="1000" dirty="0">
                        <a:effectLst/>
                      </a:endParaRPr>
                    </a:p>
                    <a:p>
                      <a:pPr marL="342900" lvl="0" indent="-342900" algn="just">
                        <a:spcAft>
                          <a:spcPts val="0"/>
                        </a:spcAft>
                        <a:buFont typeface="Times New Roman"/>
                        <a:buChar char="-"/>
                      </a:pPr>
                      <a:r>
                        <a:rPr lang="en-US" sz="1700" dirty="0">
                          <a:effectLst/>
                        </a:rPr>
                        <a:t>2000</a:t>
                      </a:r>
                      <a:endParaRPr lang="fr-FR" sz="1000" dirty="0">
                        <a:effectLst/>
                      </a:endParaRPr>
                    </a:p>
                    <a:p>
                      <a:pPr marL="342900" lvl="0" indent="-342900" algn="just">
                        <a:spcAft>
                          <a:spcPts val="0"/>
                        </a:spcAft>
                        <a:buFont typeface="Times New Roman"/>
                        <a:buChar char="-"/>
                      </a:pPr>
                      <a:r>
                        <a:rPr lang="en-US" sz="1700" dirty="0">
                          <a:effectLst/>
                        </a:rPr>
                        <a:t>2020</a:t>
                      </a:r>
                      <a:endParaRPr lang="fr-FR" sz="1000" dirty="0">
                        <a:effectLst/>
                      </a:endParaRPr>
                    </a:p>
                    <a:p>
                      <a:pPr marL="342900" lvl="0" indent="-342900" algn="just">
                        <a:spcAft>
                          <a:spcPts val="0"/>
                        </a:spcAft>
                        <a:buFont typeface="Times New Roman"/>
                        <a:buChar char="-"/>
                      </a:pPr>
                      <a:r>
                        <a:rPr lang="en-US" sz="1700" dirty="0">
                          <a:effectLst/>
                        </a:rPr>
                        <a:t>2050</a:t>
                      </a:r>
                      <a:endParaRPr lang="fr-FR" sz="1000" dirty="0">
                        <a:effectLst/>
                      </a:endParaRPr>
                    </a:p>
                    <a:p>
                      <a:pPr marL="457200" algn="just">
                        <a:spcAft>
                          <a:spcPts val="0"/>
                        </a:spcAft>
                      </a:pPr>
                      <a:r>
                        <a:rPr lang="en-US" sz="1700" dirty="0">
                          <a:effectLst/>
                        </a:rPr>
                        <a:t> </a:t>
                      </a:r>
                      <a:endParaRPr lang="fr-FR" sz="1000" dirty="0">
                        <a:effectLst/>
                        <a:latin typeface="Times New Roman"/>
                        <a:ea typeface="Times New Roman"/>
                      </a:endParaRPr>
                    </a:p>
                  </a:txBody>
                  <a:tcPr marL="59223" marR="59223" marT="0" marB="0">
                    <a:solidFill>
                      <a:schemeClr val="tx2">
                        <a:lumMod val="50000"/>
                        <a:lumOff val="50000"/>
                      </a:schemeClr>
                    </a:solidFill>
                  </a:tcPr>
                </a:tc>
                <a:tc>
                  <a:txBody>
                    <a:bodyPr/>
                    <a:lstStyle/>
                    <a:p>
                      <a:pPr algn="ctr">
                        <a:spcAft>
                          <a:spcPts val="0"/>
                        </a:spcAft>
                      </a:pPr>
                      <a:r>
                        <a:rPr lang="en-US" sz="1700">
                          <a:effectLst/>
                        </a:rPr>
                        <a:t> </a:t>
                      </a:r>
                      <a:endParaRPr lang="fr-FR" sz="1000">
                        <a:effectLst/>
                      </a:endParaRPr>
                    </a:p>
                    <a:p>
                      <a:pPr algn="ctr">
                        <a:spcAft>
                          <a:spcPts val="0"/>
                        </a:spcAft>
                      </a:pPr>
                      <a:r>
                        <a:rPr lang="en-US" sz="1700">
                          <a:effectLst/>
                        </a:rPr>
                        <a:t> </a:t>
                      </a:r>
                      <a:endParaRPr lang="fr-FR" sz="1000">
                        <a:effectLst/>
                      </a:endParaRPr>
                    </a:p>
                    <a:p>
                      <a:pPr algn="ctr">
                        <a:spcAft>
                          <a:spcPts val="0"/>
                        </a:spcAft>
                      </a:pPr>
                      <a:r>
                        <a:rPr lang="en-US" sz="1700">
                          <a:effectLst/>
                        </a:rPr>
                        <a:t>2.6</a:t>
                      </a:r>
                      <a:endParaRPr lang="fr-FR" sz="1000">
                        <a:effectLst/>
                      </a:endParaRPr>
                    </a:p>
                    <a:p>
                      <a:pPr algn="ctr">
                        <a:spcAft>
                          <a:spcPts val="0"/>
                        </a:spcAft>
                      </a:pPr>
                      <a:r>
                        <a:rPr lang="en-US" sz="1700">
                          <a:effectLst/>
                        </a:rPr>
                        <a:t>3.7</a:t>
                      </a:r>
                      <a:endParaRPr lang="fr-FR" sz="1000">
                        <a:effectLst/>
                      </a:endParaRPr>
                    </a:p>
                    <a:p>
                      <a:pPr algn="ctr">
                        <a:spcAft>
                          <a:spcPts val="0"/>
                        </a:spcAft>
                      </a:pPr>
                      <a:r>
                        <a:rPr lang="en-US" sz="1700">
                          <a:effectLst/>
                        </a:rPr>
                        <a:t>4.8</a:t>
                      </a:r>
                      <a:endParaRPr lang="fr-FR" sz="1000">
                        <a:effectLst/>
                        <a:latin typeface="Times New Roman"/>
                        <a:ea typeface="Times New Roman"/>
                      </a:endParaRPr>
                    </a:p>
                  </a:txBody>
                  <a:tcPr marL="59223" marR="59223" marT="0" marB="0"/>
                </a:tc>
                <a:tc>
                  <a:txBody>
                    <a:bodyPr/>
                    <a:lstStyle/>
                    <a:p>
                      <a:pPr algn="ctr">
                        <a:spcAft>
                          <a:spcPts val="0"/>
                        </a:spcAft>
                      </a:pPr>
                      <a:r>
                        <a:rPr lang="en-US" sz="1700">
                          <a:effectLst/>
                        </a:rPr>
                        <a:t> </a:t>
                      </a:r>
                      <a:endParaRPr lang="fr-FR" sz="1000">
                        <a:effectLst/>
                      </a:endParaRPr>
                    </a:p>
                    <a:p>
                      <a:pPr algn="ctr">
                        <a:spcAft>
                          <a:spcPts val="0"/>
                        </a:spcAft>
                      </a:pPr>
                      <a:r>
                        <a:rPr lang="en-US" sz="1700">
                          <a:effectLst/>
                        </a:rPr>
                        <a:t> </a:t>
                      </a:r>
                      <a:endParaRPr lang="fr-FR" sz="1000">
                        <a:effectLst/>
                      </a:endParaRPr>
                    </a:p>
                    <a:p>
                      <a:pPr algn="ctr">
                        <a:spcAft>
                          <a:spcPts val="0"/>
                        </a:spcAft>
                      </a:pPr>
                      <a:r>
                        <a:rPr lang="en-US" sz="1700">
                          <a:effectLst/>
                        </a:rPr>
                        <a:t>1.0</a:t>
                      </a:r>
                      <a:endParaRPr lang="fr-FR" sz="1000">
                        <a:effectLst/>
                      </a:endParaRPr>
                    </a:p>
                    <a:p>
                      <a:pPr algn="ctr">
                        <a:spcAft>
                          <a:spcPts val="0"/>
                        </a:spcAft>
                      </a:pPr>
                      <a:r>
                        <a:rPr lang="en-US" sz="1700">
                          <a:effectLst/>
                        </a:rPr>
                        <a:t>1.8</a:t>
                      </a:r>
                      <a:endParaRPr lang="fr-FR" sz="1000">
                        <a:effectLst/>
                      </a:endParaRPr>
                    </a:p>
                    <a:p>
                      <a:pPr algn="ctr">
                        <a:spcAft>
                          <a:spcPts val="0"/>
                        </a:spcAft>
                      </a:pPr>
                      <a:r>
                        <a:rPr lang="en-US" sz="1700">
                          <a:effectLst/>
                        </a:rPr>
                        <a:t>2.3</a:t>
                      </a:r>
                      <a:endParaRPr lang="fr-FR" sz="1000">
                        <a:effectLst/>
                        <a:latin typeface="Times New Roman"/>
                        <a:ea typeface="Times New Roman"/>
                      </a:endParaRPr>
                    </a:p>
                  </a:txBody>
                  <a:tcPr marL="59223" marR="59223" marT="0" marB="0"/>
                </a:tc>
                <a:tc>
                  <a:txBody>
                    <a:bodyPr/>
                    <a:lstStyle/>
                    <a:p>
                      <a:pPr algn="ctr">
                        <a:spcAft>
                          <a:spcPts val="0"/>
                        </a:spcAft>
                      </a:pPr>
                      <a:r>
                        <a:rPr lang="en-US" sz="1700">
                          <a:effectLst/>
                        </a:rPr>
                        <a:t> </a:t>
                      </a:r>
                      <a:endParaRPr lang="fr-FR" sz="1000">
                        <a:effectLst/>
                      </a:endParaRPr>
                    </a:p>
                    <a:p>
                      <a:pPr algn="ctr">
                        <a:spcAft>
                          <a:spcPts val="0"/>
                        </a:spcAft>
                      </a:pPr>
                      <a:r>
                        <a:rPr lang="en-US" sz="1700">
                          <a:effectLst/>
                        </a:rPr>
                        <a:t> </a:t>
                      </a:r>
                      <a:endParaRPr lang="fr-FR" sz="1000">
                        <a:effectLst/>
                      </a:endParaRPr>
                    </a:p>
                    <a:p>
                      <a:pPr algn="ctr">
                        <a:spcAft>
                          <a:spcPts val="0"/>
                        </a:spcAft>
                      </a:pPr>
                      <a:r>
                        <a:rPr lang="en-US" sz="1700">
                          <a:effectLst/>
                        </a:rPr>
                        <a:t>1.2</a:t>
                      </a:r>
                      <a:endParaRPr lang="fr-FR" sz="1000">
                        <a:effectLst/>
                      </a:endParaRPr>
                    </a:p>
                    <a:p>
                      <a:pPr algn="ctr">
                        <a:spcAft>
                          <a:spcPts val="0"/>
                        </a:spcAft>
                      </a:pPr>
                      <a:r>
                        <a:rPr lang="en-US" sz="1700">
                          <a:effectLst/>
                        </a:rPr>
                        <a:t>1.5</a:t>
                      </a:r>
                      <a:endParaRPr lang="fr-FR" sz="1000">
                        <a:effectLst/>
                      </a:endParaRPr>
                    </a:p>
                    <a:p>
                      <a:pPr algn="ctr">
                        <a:spcAft>
                          <a:spcPts val="0"/>
                        </a:spcAft>
                      </a:pPr>
                      <a:r>
                        <a:rPr lang="en-US" sz="1700">
                          <a:effectLst/>
                        </a:rPr>
                        <a:t>1.7</a:t>
                      </a:r>
                      <a:endParaRPr lang="fr-FR" sz="1000">
                        <a:effectLst/>
                        <a:latin typeface="Times New Roman"/>
                        <a:ea typeface="Times New Roman"/>
                      </a:endParaRPr>
                    </a:p>
                  </a:txBody>
                  <a:tcPr marL="59223" marR="59223" marT="0" marB="0"/>
                </a:tc>
                <a:tc>
                  <a:txBody>
                    <a:bodyPr/>
                    <a:lstStyle/>
                    <a:p>
                      <a:pPr algn="ctr">
                        <a:spcAft>
                          <a:spcPts val="0"/>
                        </a:spcAft>
                      </a:pPr>
                      <a:r>
                        <a:rPr lang="en-US" sz="1700">
                          <a:effectLst/>
                        </a:rPr>
                        <a:t> </a:t>
                      </a:r>
                      <a:endParaRPr lang="fr-FR" sz="1000">
                        <a:effectLst/>
                      </a:endParaRPr>
                    </a:p>
                    <a:p>
                      <a:pPr algn="ctr">
                        <a:spcAft>
                          <a:spcPts val="0"/>
                        </a:spcAft>
                      </a:pPr>
                      <a:r>
                        <a:rPr lang="en-US" sz="1700">
                          <a:effectLst/>
                        </a:rPr>
                        <a:t> </a:t>
                      </a:r>
                      <a:endParaRPr lang="fr-FR" sz="1000">
                        <a:effectLst/>
                      </a:endParaRPr>
                    </a:p>
                    <a:p>
                      <a:pPr algn="ctr">
                        <a:spcAft>
                          <a:spcPts val="0"/>
                        </a:spcAft>
                      </a:pPr>
                      <a:r>
                        <a:rPr lang="en-US" sz="1700">
                          <a:effectLst/>
                        </a:rPr>
                        <a:t>4.8</a:t>
                      </a:r>
                      <a:endParaRPr lang="fr-FR" sz="1000">
                        <a:effectLst/>
                      </a:endParaRPr>
                    </a:p>
                    <a:p>
                      <a:pPr algn="ctr">
                        <a:spcAft>
                          <a:spcPts val="0"/>
                        </a:spcAft>
                      </a:pPr>
                      <a:r>
                        <a:rPr lang="en-US" sz="1700">
                          <a:effectLst/>
                        </a:rPr>
                        <a:t>7.0</a:t>
                      </a:r>
                      <a:endParaRPr lang="fr-FR" sz="1000">
                        <a:effectLst/>
                      </a:endParaRPr>
                    </a:p>
                    <a:p>
                      <a:pPr algn="ctr">
                        <a:spcAft>
                          <a:spcPts val="0"/>
                        </a:spcAft>
                      </a:pPr>
                      <a:r>
                        <a:rPr lang="en-US" sz="1700">
                          <a:effectLst/>
                        </a:rPr>
                        <a:t>8.8</a:t>
                      </a:r>
                      <a:endParaRPr lang="fr-FR" sz="1000">
                        <a:effectLst/>
                        <a:latin typeface="Times New Roman"/>
                        <a:ea typeface="Times New Roman"/>
                      </a:endParaRPr>
                    </a:p>
                  </a:txBody>
                  <a:tcPr marL="59223" marR="59223" marT="0" marB="0"/>
                </a:tc>
                <a:tc>
                  <a:txBody>
                    <a:bodyPr/>
                    <a:lstStyle/>
                    <a:p>
                      <a:pPr algn="ctr">
                        <a:spcAft>
                          <a:spcPts val="0"/>
                        </a:spcAft>
                      </a:pPr>
                      <a:r>
                        <a:rPr lang="en-US" sz="1700" dirty="0">
                          <a:effectLst/>
                        </a:rPr>
                        <a:t> </a:t>
                      </a:r>
                      <a:endParaRPr lang="fr-FR" sz="1000" dirty="0">
                        <a:effectLst/>
                      </a:endParaRPr>
                    </a:p>
                    <a:p>
                      <a:pPr algn="ctr">
                        <a:spcAft>
                          <a:spcPts val="0"/>
                        </a:spcAft>
                      </a:pPr>
                      <a:r>
                        <a:rPr lang="en-US" sz="1700" dirty="0">
                          <a:effectLst/>
                        </a:rPr>
                        <a:t> </a:t>
                      </a:r>
                      <a:endParaRPr lang="fr-FR" sz="1000" dirty="0">
                        <a:effectLst/>
                      </a:endParaRPr>
                    </a:p>
                    <a:p>
                      <a:pPr algn="ctr">
                        <a:spcAft>
                          <a:spcPts val="0"/>
                        </a:spcAft>
                      </a:pPr>
                      <a:r>
                        <a:rPr lang="en-US" sz="1700" dirty="0">
                          <a:effectLst/>
                        </a:rPr>
                        <a:t>-</a:t>
                      </a:r>
                      <a:endParaRPr lang="fr-FR" sz="1000" dirty="0">
                        <a:effectLst/>
                      </a:endParaRPr>
                    </a:p>
                    <a:p>
                      <a:pPr algn="ctr">
                        <a:spcAft>
                          <a:spcPts val="0"/>
                        </a:spcAft>
                      </a:pPr>
                      <a:r>
                        <a:rPr lang="en-US" sz="1700" dirty="0">
                          <a:effectLst/>
                        </a:rPr>
                        <a:t>-</a:t>
                      </a:r>
                      <a:endParaRPr lang="fr-FR" sz="1000" dirty="0">
                        <a:effectLst/>
                      </a:endParaRPr>
                    </a:p>
                    <a:p>
                      <a:pPr algn="ctr">
                        <a:spcAft>
                          <a:spcPts val="0"/>
                        </a:spcAft>
                      </a:pPr>
                      <a:r>
                        <a:rPr lang="en-US" sz="1700" dirty="0">
                          <a:effectLst/>
                        </a:rPr>
                        <a:t>-</a:t>
                      </a:r>
                      <a:endParaRPr lang="fr-FR" sz="1000" dirty="0">
                        <a:effectLst/>
                        <a:latin typeface="Times New Roman"/>
                        <a:ea typeface="Times New Roman"/>
                      </a:endParaRPr>
                    </a:p>
                  </a:txBody>
                  <a:tcPr marL="59223" marR="59223" marT="0" marB="0"/>
                </a:tc>
              </a:tr>
            </a:tbl>
          </a:graphicData>
        </a:graphic>
      </p:graphicFrame>
      <p:sp>
        <p:nvSpPr>
          <p:cNvPr id="8" name="Espace réservé du contenu 2"/>
          <p:cNvSpPr txBox="1">
            <a:spLocks/>
          </p:cNvSpPr>
          <p:nvPr/>
        </p:nvSpPr>
        <p:spPr>
          <a:xfrm>
            <a:off x="480120" y="1824608"/>
            <a:ext cx="7620000" cy="452264"/>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fr-FR" sz="2000" b="1" dirty="0" smtClean="0"/>
              <a:t>Tableau 1: </a:t>
            </a:r>
            <a:r>
              <a:rPr lang="fr-FR" sz="2000" b="1" dirty="0" err="1" smtClean="0"/>
              <a:t>Evolution</a:t>
            </a:r>
            <a:r>
              <a:rPr lang="fr-FR" sz="2000" b="1" dirty="0" smtClean="0"/>
              <a:t> des sup. </a:t>
            </a:r>
            <a:r>
              <a:rPr lang="fr-FR" sz="2000" b="1" dirty="0" err="1" smtClean="0"/>
              <a:t>irrig</a:t>
            </a:r>
            <a:r>
              <a:rPr lang="fr-FR" sz="2000" b="1" dirty="0" smtClean="0"/>
              <a:t>, de la cons. en eau et de la pop. </a:t>
            </a:r>
          </a:p>
          <a:p>
            <a:pPr>
              <a:lnSpc>
                <a:spcPct val="150000"/>
              </a:lnSpc>
              <a:buFont typeface="Wingdings" panose="05000000000000000000" pitchFamily="2" charset="2"/>
              <a:buChar char="§"/>
            </a:pPr>
            <a:endParaRPr lang="fr-FR" sz="2000" b="1" dirty="0"/>
          </a:p>
        </p:txBody>
      </p:sp>
    </p:spTree>
    <p:extLst>
      <p:ext uri="{BB962C8B-B14F-4D97-AF65-F5344CB8AC3E}">
        <p14:creationId xmlns:p14="http://schemas.microsoft.com/office/powerpoint/2010/main" val="3615679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12</a:t>
            </a:fld>
            <a:endParaRPr lang="fr-FR"/>
          </a:p>
        </p:txBody>
      </p:sp>
      <p:cxnSp>
        <p:nvCxnSpPr>
          <p:cNvPr id="18" name="Connecteur droit 17"/>
          <p:cNvCxnSpPr/>
          <p:nvPr/>
        </p:nvCxnSpPr>
        <p:spPr>
          <a:xfrm>
            <a:off x="344888" y="103060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9773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a:t>
            </a:r>
            <a:r>
              <a:rPr lang="fr-FR" sz="3200" dirty="0"/>
              <a:t>illustratif : Le SASS</a:t>
            </a:r>
            <a:r>
              <a:rPr lang="fr-FR" dirty="0" smtClean="0"/>
              <a:t/>
            </a:r>
            <a:br>
              <a:rPr lang="fr-FR" dirty="0" smtClean="0"/>
            </a:br>
            <a:r>
              <a:rPr lang="fr-FR" sz="2800" i="1" dirty="0" smtClean="0"/>
              <a:t> </a:t>
            </a:r>
            <a:r>
              <a:rPr lang="fr-FR" sz="2000" dirty="0"/>
              <a:t>Les résultats principaux de la composante socioéconomique du Projet SASS3</a:t>
            </a:r>
            <a:endParaRPr lang="fr-FR" sz="2000" i="1" dirty="0"/>
          </a:p>
        </p:txBody>
      </p:sp>
      <p:sp>
        <p:nvSpPr>
          <p:cNvPr id="10" name="Espace réservé du contenu 2"/>
          <p:cNvSpPr txBox="1">
            <a:spLocks/>
          </p:cNvSpPr>
          <p:nvPr/>
        </p:nvSpPr>
        <p:spPr>
          <a:xfrm>
            <a:off x="403920" y="1752600"/>
            <a:ext cx="7620000" cy="48006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
            </a:pPr>
            <a:r>
              <a:rPr lang="fr-FR" sz="2000" dirty="0" smtClean="0"/>
              <a:t>Les principaux résultats obtenus par la composante socioéconomique du projet SASS 3, démontrent que les défis menaçants l’immense réserve d’eau souterraine accumulée durant des millénaires, à savoir la surexploitation et la dégradation irréversible, sont le résultat direct d’une gestion de l’aquifère axée essentiellement sur la composante eau.</a:t>
            </a:r>
          </a:p>
          <a:p>
            <a:pPr marL="114300" indent="0" algn="just">
              <a:buFont typeface="Arial" pitchFamily="34" charset="0"/>
              <a:buNone/>
            </a:pPr>
            <a:endParaRPr lang="fr-FR" sz="2000" dirty="0" smtClean="0"/>
          </a:p>
          <a:p>
            <a:pPr algn="just">
              <a:buFont typeface="Wingdings" panose="05000000000000000000" pitchFamily="2" charset="2"/>
              <a:buChar char="§"/>
            </a:pPr>
            <a:r>
              <a:rPr lang="fr-FR" sz="2000" dirty="0" smtClean="0"/>
              <a:t>La philosophie de base sur laquelle se sont appuyés les trois pays concernés (Algérie, Lybie, Tunisie) pourrait être résumée très brièvement ainsi :</a:t>
            </a:r>
          </a:p>
          <a:p>
            <a:pPr marL="114300" indent="0" algn="just">
              <a:buNone/>
            </a:pPr>
            <a:endParaRPr lang="fr-FR" sz="800" dirty="0" smtClean="0"/>
          </a:p>
          <a:p>
            <a:pPr marL="713232" indent="-301752" algn="just">
              <a:spcBef>
                <a:spcPts val="0"/>
              </a:spcBef>
              <a:buSzPts val="1800"/>
              <a:buFont typeface="Wingdings"/>
              <a:buChar char="Ø"/>
            </a:pPr>
            <a:r>
              <a:rPr lang="fr-FR" sz="1800" i="1" dirty="0">
                <a:solidFill>
                  <a:srgbClr val="000000"/>
                </a:solidFill>
              </a:rPr>
              <a:t>L’eau est abondante, il suffit de la mobiliser pour produire autant que possible de produits agricoles et satisfaire tous les besoins de la population résidante.</a:t>
            </a:r>
            <a:endParaRPr lang="fr-FR" sz="1800" i="1" dirty="0"/>
          </a:p>
          <a:p>
            <a:pPr marL="114300" indent="0">
              <a:lnSpc>
                <a:spcPct val="150000"/>
              </a:lnSpc>
              <a:buNone/>
            </a:pPr>
            <a:endParaRPr lang="fr-FR" sz="2000" dirty="0" smtClean="0"/>
          </a:p>
          <a:p>
            <a:pPr>
              <a:lnSpc>
                <a:spcPct val="150000"/>
              </a:lnSpc>
              <a:buFont typeface="Wingdings" panose="05000000000000000000" pitchFamily="2" charset="2"/>
              <a:buChar char="§"/>
            </a:pPr>
            <a:endParaRPr lang="fr-FR" sz="2000" dirty="0"/>
          </a:p>
        </p:txBody>
      </p:sp>
    </p:spTree>
    <p:extLst>
      <p:ext uri="{BB962C8B-B14F-4D97-AF65-F5344CB8AC3E}">
        <p14:creationId xmlns:p14="http://schemas.microsoft.com/office/powerpoint/2010/main" val="370406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13</a:t>
            </a:fld>
            <a:endParaRPr lang="fr-FR"/>
          </a:p>
        </p:txBody>
      </p:sp>
      <p:cxnSp>
        <p:nvCxnSpPr>
          <p:cNvPr id="18" name="Connecteur droit 17"/>
          <p:cNvCxnSpPr/>
          <p:nvPr/>
        </p:nvCxnSpPr>
        <p:spPr>
          <a:xfrm>
            <a:off x="344888" y="103060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9773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a:t>
            </a:r>
            <a:r>
              <a:rPr lang="fr-FR" sz="3200" dirty="0"/>
              <a:t>illustratif : Le SASS</a:t>
            </a:r>
            <a:r>
              <a:rPr lang="fr-FR" dirty="0" smtClean="0"/>
              <a:t/>
            </a:r>
            <a:br>
              <a:rPr lang="fr-FR" dirty="0" smtClean="0"/>
            </a:br>
            <a:r>
              <a:rPr lang="fr-FR" sz="2800" i="1" dirty="0" smtClean="0"/>
              <a:t> </a:t>
            </a:r>
            <a:r>
              <a:rPr lang="fr-FR" sz="2000" dirty="0"/>
              <a:t>Les résultats principaux de la composante socioéconomique du Projet SASS3</a:t>
            </a:r>
            <a:endParaRPr lang="fr-FR" sz="2000" i="1" dirty="0"/>
          </a:p>
        </p:txBody>
      </p:sp>
      <p:sp>
        <p:nvSpPr>
          <p:cNvPr id="10" name="Espace réservé du contenu 2"/>
          <p:cNvSpPr txBox="1">
            <a:spLocks/>
          </p:cNvSpPr>
          <p:nvPr/>
        </p:nvSpPr>
        <p:spPr>
          <a:xfrm>
            <a:off x="403920" y="1536576"/>
            <a:ext cx="7620000" cy="138836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714375" lvl="1" indent="-303213">
              <a:buClr>
                <a:schemeClr val="accent1"/>
              </a:buClr>
              <a:buFont typeface="Wingdings" panose="05000000000000000000" pitchFamily="2" charset="2"/>
              <a:buChar char="Ø"/>
            </a:pPr>
            <a:endParaRPr lang="fr-FR" sz="1800" dirty="0"/>
          </a:p>
          <a:p>
            <a:pPr marL="714375" lvl="1" indent="-303213">
              <a:buClr>
                <a:schemeClr val="accent1"/>
              </a:buClr>
              <a:buFont typeface="Wingdings" panose="05000000000000000000" pitchFamily="2" charset="2"/>
              <a:buChar char="Ø"/>
            </a:pPr>
            <a:r>
              <a:rPr lang="fr-FR" sz="1800" b="1" dirty="0" smtClean="0"/>
              <a:t>Résultats </a:t>
            </a:r>
            <a:r>
              <a:rPr lang="fr-FR" sz="1800" b="1" dirty="0"/>
              <a:t>de l’analyse  </a:t>
            </a:r>
            <a:r>
              <a:rPr lang="fr-FR" sz="1800" b="1" dirty="0" smtClean="0"/>
              <a:t>descriptive:  </a:t>
            </a:r>
            <a:endParaRPr lang="fr-FR" sz="1800" b="1" dirty="0"/>
          </a:p>
          <a:p>
            <a:pPr lvl="0">
              <a:buFont typeface="Wingdings" panose="05000000000000000000" pitchFamily="2" charset="2"/>
              <a:buChar char="§"/>
            </a:pPr>
            <a:endParaRPr lang="fr-FR" sz="2000" dirty="0"/>
          </a:p>
          <a:p>
            <a:pPr>
              <a:lnSpc>
                <a:spcPct val="150000"/>
              </a:lnSpc>
              <a:buFont typeface="Wingdings" panose="05000000000000000000" pitchFamily="2" charset="2"/>
              <a:buChar char="§"/>
            </a:pPr>
            <a:endParaRPr lang="fr-FR" sz="2000" dirty="0" smtClean="0"/>
          </a:p>
          <a:p>
            <a:pPr>
              <a:lnSpc>
                <a:spcPct val="150000"/>
              </a:lnSpc>
              <a:buFont typeface="Wingdings" panose="05000000000000000000" pitchFamily="2" charset="2"/>
              <a:buChar char="§"/>
            </a:pPr>
            <a:endParaRPr lang="fr-FR" sz="2000" dirty="0"/>
          </a:p>
        </p:txBody>
      </p:sp>
      <p:graphicFrame>
        <p:nvGraphicFramePr>
          <p:cNvPr id="2" name="Tableau 1"/>
          <p:cNvGraphicFramePr>
            <a:graphicFrameLocks noGrp="1"/>
          </p:cNvGraphicFramePr>
          <p:nvPr>
            <p:extLst>
              <p:ext uri="{D42A27DB-BD31-4B8C-83A1-F6EECF244321}">
                <p14:modId xmlns:p14="http://schemas.microsoft.com/office/powerpoint/2010/main" val="2506901242"/>
              </p:ext>
            </p:extLst>
          </p:nvPr>
        </p:nvGraphicFramePr>
        <p:xfrm>
          <a:off x="403917" y="3057872"/>
          <a:ext cx="7620003" cy="2819400"/>
        </p:xfrm>
        <a:graphic>
          <a:graphicData uri="http://schemas.openxmlformats.org/drawingml/2006/table">
            <a:tbl>
              <a:tblPr firstRow="1" firstCol="1" bandRow="1">
                <a:tableStyleId>{5C22544A-7EE6-4342-B048-85BDC9FD1C3A}</a:tableStyleId>
              </a:tblPr>
              <a:tblGrid>
                <a:gridCol w="1107547"/>
                <a:gridCol w="1664251"/>
                <a:gridCol w="1664251"/>
                <a:gridCol w="1591977"/>
                <a:gridCol w="1591977"/>
              </a:tblGrid>
              <a:tr h="265728">
                <a:tc>
                  <a:txBody>
                    <a:bodyPr/>
                    <a:lstStyle/>
                    <a:p>
                      <a:pPr>
                        <a:spcAft>
                          <a:spcPts val="1000"/>
                        </a:spcAft>
                      </a:pPr>
                      <a:r>
                        <a:rPr lang="fr-FR" sz="1600" dirty="0">
                          <a:effectLst/>
                        </a:rPr>
                        <a:t> </a:t>
                      </a:r>
                      <a:endParaRPr lang="fr-FR" sz="1600" dirty="0">
                        <a:effectLst/>
                        <a:latin typeface="Times New Roman"/>
                        <a:ea typeface="Times New Roman"/>
                      </a:endParaRPr>
                    </a:p>
                  </a:txBody>
                  <a:tcPr marL="36000" marR="36000" marT="0" marB="0">
                    <a:solidFill>
                      <a:schemeClr val="tx2">
                        <a:lumMod val="50000"/>
                        <a:lumOff val="50000"/>
                      </a:schemeClr>
                    </a:solidFill>
                  </a:tcPr>
                </a:tc>
                <a:tc>
                  <a:txBody>
                    <a:bodyPr/>
                    <a:lstStyle/>
                    <a:p>
                      <a:pPr>
                        <a:spcAft>
                          <a:spcPts val="1000"/>
                        </a:spcAft>
                      </a:pPr>
                      <a:r>
                        <a:rPr lang="fr-FR" sz="1600" dirty="0">
                          <a:effectLst/>
                        </a:rPr>
                        <a:t> </a:t>
                      </a:r>
                      <a:endParaRPr lang="fr-FR" sz="1600" dirty="0">
                        <a:effectLst/>
                        <a:latin typeface="Times New Roman"/>
                        <a:ea typeface="Times New Roman"/>
                      </a:endParaRPr>
                    </a:p>
                  </a:txBody>
                  <a:tcPr marL="36000" marR="36000" marT="0" marB="0">
                    <a:solidFill>
                      <a:schemeClr val="tx2">
                        <a:lumMod val="50000"/>
                        <a:lumOff val="50000"/>
                      </a:schemeClr>
                    </a:solidFill>
                  </a:tcPr>
                </a:tc>
                <a:tc>
                  <a:txBody>
                    <a:bodyPr/>
                    <a:lstStyle/>
                    <a:p>
                      <a:pPr algn="ctr">
                        <a:spcAft>
                          <a:spcPts val="1000"/>
                        </a:spcAft>
                      </a:pPr>
                      <a:r>
                        <a:rPr lang="fr-FR" sz="1600" dirty="0" smtClean="0">
                          <a:effectLst/>
                        </a:rPr>
                        <a:t>Demande </a:t>
                      </a:r>
                      <a:r>
                        <a:rPr lang="fr-FR" sz="1600" dirty="0">
                          <a:effectLst/>
                        </a:rPr>
                        <a:t>en </a:t>
                      </a:r>
                      <a:r>
                        <a:rPr lang="fr-FR" sz="1600" dirty="0" smtClean="0">
                          <a:effectLst/>
                        </a:rPr>
                        <a:t>eau</a:t>
                      </a:r>
                      <a:r>
                        <a:rPr lang="fr-FR" sz="1600" baseline="0" dirty="0" smtClean="0">
                          <a:effectLst/>
                        </a:rPr>
                        <a:t> </a:t>
                      </a:r>
                      <a:r>
                        <a:rPr lang="fr-FR" sz="1600" dirty="0" smtClean="0">
                          <a:effectLst/>
                        </a:rPr>
                        <a:t>m</a:t>
                      </a:r>
                      <a:r>
                        <a:rPr lang="fr-FR" sz="1600" baseline="30000" dirty="0" smtClean="0">
                          <a:effectLst/>
                        </a:rPr>
                        <a:t>3</a:t>
                      </a:r>
                      <a:r>
                        <a:rPr lang="fr-FR" sz="1600" dirty="0" smtClean="0">
                          <a:effectLst/>
                        </a:rPr>
                        <a:t>/ha</a:t>
                      </a:r>
                      <a:endParaRPr lang="fr-FR" sz="1600" dirty="0">
                        <a:effectLst/>
                        <a:latin typeface="Times New Roman"/>
                        <a:ea typeface="Times New Roman"/>
                      </a:endParaRPr>
                    </a:p>
                  </a:txBody>
                  <a:tcPr marL="36000" marR="36000" marT="0" marB="0">
                    <a:solidFill>
                      <a:schemeClr val="tx2">
                        <a:lumMod val="50000"/>
                        <a:lumOff val="50000"/>
                      </a:schemeClr>
                    </a:solidFill>
                  </a:tcPr>
                </a:tc>
                <a:tc>
                  <a:txBody>
                    <a:bodyPr/>
                    <a:lstStyle/>
                    <a:p>
                      <a:pPr algn="ctr">
                        <a:spcAft>
                          <a:spcPts val="1000"/>
                        </a:spcAft>
                      </a:pPr>
                      <a:r>
                        <a:rPr lang="fr-FR" sz="1600" dirty="0" smtClean="0">
                          <a:effectLst/>
                        </a:rPr>
                        <a:t>Coût </a:t>
                      </a:r>
                      <a:r>
                        <a:rPr lang="fr-FR" sz="1600" dirty="0">
                          <a:effectLst/>
                        </a:rPr>
                        <a:t>de l’eau</a:t>
                      </a:r>
                    </a:p>
                    <a:p>
                      <a:pPr algn="ctr">
                        <a:spcAft>
                          <a:spcPts val="1000"/>
                        </a:spcAft>
                      </a:pPr>
                      <a:r>
                        <a:rPr lang="fr-FR" sz="1600" dirty="0">
                          <a:effectLst/>
                        </a:rPr>
                        <a:t>$/m</a:t>
                      </a:r>
                      <a:r>
                        <a:rPr lang="fr-FR" sz="1600" baseline="30000" dirty="0">
                          <a:effectLst/>
                        </a:rPr>
                        <a:t>3</a:t>
                      </a:r>
                      <a:endParaRPr lang="fr-FR" sz="1600" dirty="0">
                        <a:effectLst/>
                        <a:latin typeface="Times New Roman"/>
                        <a:ea typeface="Times New Roman"/>
                      </a:endParaRPr>
                    </a:p>
                  </a:txBody>
                  <a:tcPr marL="36000" marR="36000" marT="0" marB="0">
                    <a:solidFill>
                      <a:schemeClr val="tx2">
                        <a:lumMod val="50000"/>
                        <a:lumOff val="50000"/>
                      </a:schemeClr>
                    </a:solidFill>
                  </a:tcPr>
                </a:tc>
                <a:tc>
                  <a:txBody>
                    <a:bodyPr/>
                    <a:lstStyle/>
                    <a:p>
                      <a:pPr algn="ctr">
                        <a:spcAft>
                          <a:spcPts val="1000"/>
                        </a:spcAft>
                      </a:pPr>
                      <a:r>
                        <a:rPr lang="fr-FR" sz="1600" dirty="0" err="1" smtClean="0">
                          <a:effectLst/>
                        </a:rPr>
                        <a:t>Productivé</a:t>
                      </a:r>
                      <a:r>
                        <a:rPr lang="fr-FR" sz="1600" dirty="0" smtClean="0">
                          <a:effectLst/>
                        </a:rPr>
                        <a:t> </a:t>
                      </a:r>
                      <a:r>
                        <a:rPr lang="fr-FR" sz="1600" dirty="0">
                          <a:effectLst/>
                        </a:rPr>
                        <a:t>de </a:t>
                      </a:r>
                      <a:r>
                        <a:rPr lang="fr-FR" sz="1600" dirty="0" smtClean="0">
                          <a:effectLst/>
                        </a:rPr>
                        <a:t>l’eau$/</a:t>
                      </a:r>
                      <a:r>
                        <a:rPr lang="fr-FR" sz="1600" dirty="0">
                          <a:effectLst/>
                        </a:rPr>
                        <a:t>m3</a:t>
                      </a:r>
                      <a:endParaRPr lang="fr-FR" sz="1600" dirty="0">
                        <a:effectLst/>
                        <a:latin typeface="Times New Roman"/>
                        <a:ea typeface="Times New Roman"/>
                      </a:endParaRPr>
                    </a:p>
                  </a:txBody>
                  <a:tcPr marL="36000" marR="36000" marT="0" marB="0">
                    <a:solidFill>
                      <a:schemeClr val="tx2">
                        <a:lumMod val="50000"/>
                        <a:lumOff val="50000"/>
                      </a:schemeClr>
                    </a:solidFill>
                  </a:tcPr>
                </a:tc>
              </a:tr>
              <a:tr h="219859">
                <a:tc>
                  <a:txBody>
                    <a:bodyPr/>
                    <a:lstStyle/>
                    <a:p>
                      <a:pPr>
                        <a:spcAft>
                          <a:spcPts val="1000"/>
                        </a:spcAft>
                      </a:pPr>
                      <a:r>
                        <a:rPr lang="fr-FR" sz="1600" dirty="0">
                          <a:effectLst/>
                        </a:rPr>
                        <a:t>FREE</a:t>
                      </a:r>
                      <a:endParaRPr lang="fr-FR" sz="1600" dirty="0">
                        <a:effectLst/>
                        <a:latin typeface="Times New Roman"/>
                        <a:ea typeface="Times New Roman"/>
                      </a:endParaRPr>
                    </a:p>
                  </a:txBody>
                  <a:tcPr marL="61761" marR="61761" marT="0" marB="0">
                    <a:solidFill>
                      <a:schemeClr val="tx2">
                        <a:lumMod val="50000"/>
                        <a:lumOff val="50000"/>
                      </a:schemeClr>
                    </a:solidFill>
                  </a:tcPr>
                </a:tc>
                <a:tc>
                  <a:txBody>
                    <a:bodyPr/>
                    <a:lstStyle/>
                    <a:p>
                      <a:pPr>
                        <a:spcAft>
                          <a:spcPts val="1000"/>
                        </a:spcAft>
                      </a:pPr>
                      <a:r>
                        <a:rPr lang="fr-FR" sz="1600">
                          <a:effectLst/>
                        </a:rPr>
                        <a:t>Global</a:t>
                      </a:r>
                      <a:endParaRPr lang="fr-FR" sz="1600">
                        <a:effectLst/>
                        <a:latin typeface="Times New Roman"/>
                        <a:ea typeface="Times New Roman"/>
                      </a:endParaRPr>
                    </a:p>
                  </a:txBody>
                  <a:tcPr marL="61761" marR="61761" marT="0" marB="0"/>
                </a:tc>
                <a:tc>
                  <a:txBody>
                    <a:bodyPr/>
                    <a:lstStyle/>
                    <a:p>
                      <a:pPr algn="ctr">
                        <a:spcAft>
                          <a:spcPts val="1000"/>
                        </a:spcAft>
                      </a:pPr>
                      <a:r>
                        <a:rPr lang="fr-FR" sz="1600" dirty="0">
                          <a:effectLst/>
                        </a:rPr>
                        <a:t>20 477</a:t>
                      </a:r>
                      <a:endParaRPr lang="fr-FR" sz="1600" dirty="0">
                        <a:effectLst/>
                        <a:latin typeface="Times New Roman"/>
                        <a:ea typeface="Times New Roman"/>
                      </a:endParaRPr>
                    </a:p>
                  </a:txBody>
                  <a:tcPr marL="61761" marR="61761" marT="0" marB="0"/>
                </a:tc>
                <a:tc>
                  <a:txBody>
                    <a:bodyPr/>
                    <a:lstStyle/>
                    <a:p>
                      <a:pPr algn="ctr">
                        <a:spcAft>
                          <a:spcPts val="1000"/>
                        </a:spcAft>
                      </a:pPr>
                      <a:r>
                        <a:rPr lang="fr-FR" sz="1600">
                          <a:effectLst/>
                        </a:rPr>
                        <a:t>0.013</a:t>
                      </a:r>
                      <a:endParaRPr lang="fr-FR" sz="1600">
                        <a:effectLst/>
                        <a:latin typeface="Times New Roman"/>
                        <a:ea typeface="Times New Roman"/>
                      </a:endParaRPr>
                    </a:p>
                  </a:txBody>
                  <a:tcPr marL="61761" marR="61761" marT="0" marB="0"/>
                </a:tc>
                <a:tc>
                  <a:txBody>
                    <a:bodyPr/>
                    <a:lstStyle/>
                    <a:p>
                      <a:pPr algn="ctr">
                        <a:spcAft>
                          <a:spcPts val="1000"/>
                        </a:spcAft>
                      </a:pPr>
                      <a:r>
                        <a:rPr lang="fr-FR" sz="1600">
                          <a:effectLst/>
                        </a:rPr>
                        <a:t>0.449</a:t>
                      </a:r>
                      <a:endParaRPr lang="fr-FR" sz="1600">
                        <a:effectLst/>
                        <a:latin typeface="Times New Roman"/>
                        <a:ea typeface="Times New Roman"/>
                      </a:endParaRPr>
                    </a:p>
                  </a:txBody>
                  <a:tcPr marL="61761" marR="61761" marT="0" marB="0"/>
                </a:tc>
              </a:tr>
              <a:tr h="554227">
                <a:tc>
                  <a:txBody>
                    <a:bodyPr/>
                    <a:lstStyle/>
                    <a:p>
                      <a:pPr>
                        <a:spcAft>
                          <a:spcPts val="1000"/>
                        </a:spcAft>
                      </a:pPr>
                      <a:r>
                        <a:rPr lang="fr-FR" sz="1600" dirty="0">
                          <a:effectLst/>
                        </a:rPr>
                        <a:t> </a:t>
                      </a:r>
                    </a:p>
                    <a:p>
                      <a:pPr>
                        <a:spcAft>
                          <a:spcPts val="1000"/>
                        </a:spcAft>
                      </a:pPr>
                      <a:r>
                        <a:rPr lang="fr-FR" sz="1600" dirty="0">
                          <a:effectLst/>
                        </a:rPr>
                        <a:t>PUBLIC</a:t>
                      </a:r>
                      <a:endParaRPr lang="fr-FR" sz="1600" dirty="0">
                        <a:effectLst/>
                        <a:latin typeface="Times New Roman"/>
                        <a:ea typeface="Times New Roman"/>
                      </a:endParaRPr>
                    </a:p>
                  </a:txBody>
                  <a:tcPr marL="61761" marR="61761" marT="0" marB="0">
                    <a:solidFill>
                      <a:schemeClr val="tx2">
                        <a:lumMod val="50000"/>
                        <a:lumOff val="50000"/>
                      </a:schemeClr>
                    </a:solidFill>
                  </a:tcPr>
                </a:tc>
                <a:tc>
                  <a:txBody>
                    <a:bodyPr/>
                    <a:lstStyle/>
                    <a:p>
                      <a:pPr>
                        <a:spcAft>
                          <a:spcPts val="1000"/>
                        </a:spcAft>
                      </a:pPr>
                      <a:r>
                        <a:rPr lang="fr-FR" sz="1600">
                          <a:effectLst/>
                        </a:rPr>
                        <a:t> </a:t>
                      </a:r>
                    </a:p>
                    <a:p>
                      <a:pPr>
                        <a:spcAft>
                          <a:spcPts val="1000"/>
                        </a:spcAft>
                      </a:pPr>
                      <a:r>
                        <a:rPr lang="fr-FR" sz="1600">
                          <a:effectLst/>
                        </a:rPr>
                        <a:t>Global</a:t>
                      </a:r>
                      <a:endParaRPr lang="fr-FR" sz="1600">
                        <a:effectLst/>
                        <a:latin typeface="Times New Roman"/>
                        <a:ea typeface="Times New Roman"/>
                      </a:endParaRPr>
                    </a:p>
                  </a:txBody>
                  <a:tcPr marL="61761" marR="61761" marT="0" marB="0"/>
                </a:tc>
                <a:tc>
                  <a:txBody>
                    <a:bodyPr/>
                    <a:lstStyle/>
                    <a:p>
                      <a:pPr algn="ctr">
                        <a:spcAft>
                          <a:spcPts val="1000"/>
                        </a:spcAft>
                      </a:pPr>
                      <a:r>
                        <a:rPr lang="fr-FR" sz="1600" dirty="0">
                          <a:effectLst/>
                        </a:rPr>
                        <a:t> </a:t>
                      </a:r>
                    </a:p>
                    <a:p>
                      <a:pPr algn="ctr">
                        <a:spcAft>
                          <a:spcPts val="1000"/>
                        </a:spcAft>
                      </a:pPr>
                      <a:r>
                        <a:rPr lang="fr-FR" sz="1600" dirty="0">
                          <a:effectLst/>
                        </a:rPr>
                        <a:t>14 486</a:t>
                      </a:r>
                      <a:endParaRPr lang="fr-FR" sz="1600" dirty="0">
                        <a:effectLst/>
                        <a:latin typeface="Times New Roman"/>
                        <a:ea typeface="Times New Roman"/>
                      </a:endParaRPr>
                    </a:p>
                  </a:txBody>
                  <a:tcPr marL="61761" marR="61761" marT="0" marB="0"/>
                </a:tc>
                <a:tc>
                  <a:txBody>
                    <a:bodyPr/>
                    <a:lstStyle/>
                    <a:p>
                      <a:pPr algn="ctr">
                        <a:spcAft>
                          <a:spcPts val="1000"/>
                        </a:spcAft>
                      </a:pPr>
                      <a:r>
                        <a:rPr lang="fr-FR" sz="1600">
                          <a:effectLst/>
                        </a:rPr>
                        <a:t> </a:t>
                      </a:r>
                    </a:p>
                    <a:p>
                      <a:pPr algn="ctr">
                        <a:spcAft>
                          <a:spcPts val="1000"/>
                        </a:spcAft>
                      </a:pPr>
                      <a:r>
                        <a:rPr lang="en-US" sz="1600">
                          <a:effectLst/>
                        </a:rPr>
                        <a:t>0.030</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 </a:t>
                      </a:r>
                      <a:endParaRPr lang="fr-FR" sz="1600">
                        <a:effectLst/>
                      </a:endParaRPr>
                    </a:p>
                    <a:p>
                      <a:pPr algn="ctr">
                        <a:spcAft>
                          <a:spcPts val="1000"/>
                        </a:spcAft>
                      </a:pPr>
                      <a:r>
                        <a:rPr lang="en-US" sz="1600">
                          <a:effectLst/>
                        </a:rPr>
                        <a:t>0.485</a:t>
                      </a:r>
                      <a:endParaRPr lang="fr-FR" sz="1600">
                        <a:effectLst/>
                        <a:latin typeface="Times New Roman"/>
                        <a:ea typeface="Times New Roman"/>
                      </a:endParaRPr>
                    </a:p>
                  </a:txBody>
                  <a:tcPr marL="61761" marR="61761" marT="0" marB="0"/>
                </a:tc>
              </a:tr>
              <a:tr h="554227">
                <a:tc rowSpan="4">
                  <a:txBody>
                    <a:bodyPr/>
                    <a:lstStyle/>
                    <a:p>
                      <a:pPr>
                        <a:spcAft>
                          <a:spcPts val="1000"/>
                        </a:spcAft>
                      </a:pPr>
                      <a:r>
                        <a:rPr lang="en-US" sz="1600" dirty="0">
                          <a:effectLst/>
                        </a:rPr>
                        <a:t> </a:t>
                      </a:r>
                      <a:endParaRPr lang="fr-FR" sz="1600" dirty="0">
                        <a:effectLst/>
                      </a:endParaRPr>
                    </a:p>
                    <a:p>
                      <a:pPr>
                        <a:spcAft>
                          <a:spcPts val="1000"/>
                        </a:spcAft>
                      </a:pPr>
                      <a:r>
                        <a:rPr lang="en-US" sz="1600" dirty="0">
                          <a:effectLst/>
                        </a:rPr>
                        <a:t> </a:t>
                      </a:r>
                      <a:endParaRPr lang="fr-FR" sz="1600" dirty="0">
                        <a:effectLst/>
                      </a:endParaRPr>
                    </a:p>
                    <a:p>
                      <a:pPr>
                        <a:spcAft>
                          <a:spcPts val="1000"/>
                        </a:spcAft>
                      </a:pPr>
                      <a:r>
                        <a:rPr lang="en-US" sz="1600" dirty="0">
                          <a:effectLst/>
                        </a:rPr>
                        <a:t>PRIVATE</a:t>
                      </a:r>
                      <a:endParaRPr lang="fr-FR" sz="1600" dirty="0">
                        <a:effectLst/>
                        <a:latin typeface="Times New Roman"/>
                        <a:ea typeface="Times New Roman"/>
                      </a:endParaRPr>
                    </a:p>
                  </a:txBody>
                  <a:tcPr marL="61761" marR="61761" marT="0" marB="0">
                    <a:solidFill>
                      <a:schemeClr val="tx2">
                        <a:lumMod val="50000"/>
                        <a:lumOff val="50000"/>
                      </a:schemeClr>
                    </a:solidFill>
                  </a:tcPr>
                </a:tc>
                <a:tc>
                  <a:txBody>
                    <a:bodyPr/>
                    <a:lstStyle/>
                    <a:p>
                      <a:pPr>
                        <a:spcAft>
                          <a:spcPts val="1000"/>
                        </a:spcAft>
                      </a:pPr>
                      <a:r>
                        <a:rPr lang="en-US" sz="1600">
                          <a:effectLst/>
                        </a:rPr>
                        <a:t> </a:t>
                      </a:r>
                      <a:endParaRPr lang="fr-FR" sz="1600">
                        <a:effectLst/>
                      </a:endParaRPr>
                    </a:p>
                    <a:p>
                      <a:pPr>
                        <a:spcAft>
                          <a:spcPts val="1000"/>
                        </a:spcAft>
                      </a:pPr>
                      <a:r>
                        <a:rPr lang="en-US" sz="1600">
                          <a:effectLst/>
                        </a:rPr>
                        <a:t>Global</a:t>
                      </a:r>
                      <a:endParaRPr lang="fr-FR" sz="1600">
                        <a:effectLst/>
                        <a:latin typeface="Times New Roman"/>
                        <a:ea typeface="Times New Roman"/>
                      </a:endParaRPr>
                    </a:p>
                  </a:txBody>
                  <a:tcPr marL="61761" marR="61761" marT="0" marB="0"/>
                </a:tc>
                <a:tc>
                  <a:txBody>
                    <a:bodyPr/>
                    <a:lstStyle/>
                    <a:p>
                      <a:pPr algn="ctr">
                        <a:spcAft>
                          <a:spcPts val="1000"/>
                        </a:spcAft>
                      </a:pPr>
                      <a:r>
                        <a:rPr lang="en-US" sz="1600" dirty="0">
                          <a:effectLst/>
                        </a:rPr>
                        <a:t> </a:t>
                      </a:r>
                      <a:endParaRPr lang="fr-FR" sz="1600" dirty="0">
                        <a:effectLst/>
                      </a:endParaRPr>
                    </a:p>
                    <a:p>
                      <a:pPr algn="ctr">
                        <a:spcAft>
                          <a:spcPts val="1000"/>
                        </a:spcAft>
                      </a:pPr>
                      <a:r>
                        <a:rPr lang="en-US" sz="1600" dirty="0">
                          <a:effectLst/>
                        </a:rPr>
                        <a:t>10 431</a:t>
                      </a:r>
                      <a:endParaRPr lang="fr-FR" sz="1600" dirty="0">
                        <a:effectLst/>
                        <a:latin typeface="Times New Roman"/>
                        <a:ea typeface="Times New Roman"/>
                      </a:endParaRPr>
                    </a:p>
                  </a:txBody>
                  <a:tcPr marL="61761" marR="61761" marT="0" marB="0"/>
                </a:tc>
                <a:tc>
                  <a:txBody>
                    <a:bodyPr/>
                    <a:lstStyle/>
                    <a:p>
                      <a:pPr algn="ctr">
                        <a:spcAft>
                          <a:spcPts val="1000"/>
                        </a:spcAft>
                      </a:pPr>
                      <a:r>
                        <a:rPr lang="en-US" sz="1600">
                          <a:effectLst/>
                        </a:rPr>
                        <a:t> </a:t>
                      </a:r>
                      <a:endParaRPr lang="fr-FR" sz="1600">
                        <a:effectLst/>
                      </a:endParaRPr>
                    </a:p>
                    <a:p>
                      <a:pPr algn="ctr">
                        <a:spcAft>
                          <a:spcPts val="1000"/>
                        </a:spcAft>
                      </a:pPr>
                      <a:r>
                        <a:rPr lang="en-US" sz="1600">
                          <a:effectLst/>
                        </a:rPr>
                        <a:t>0.046</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 </a:t>
                      </a:r>
                      <a:endParaRPr lang="fr-FR" sz="1600">
                        <a:effectLst/>
                      </a:endParaRPr>
                    </a:p>
                    <a:p>
                      <a:pPr algn="ctr">
                        <a:spcAft>
                          <a:spcPts val="1000"/>
                        </a:spcAft>
                      </a:pPr>
                      <a:r>
                        <a:rPr lang="en-US" sz="1600">
                          <a:effectLst/>
                        </a:rPr>
                        <a:t>0.735</a:t>
                      </a:r>
                      <a:endParaRPr lang="fr-FR" sz="1600">
                        <a:effectLst/>
                        <a:latin typeface="Times New Roman"/>
                        <a:ea typeface="Times New Roman"/>
                      </a:endParaRPr>
                    </a:p>
                  </a:txBody>
                  <a:tcPr marL="61761" marR="61761" marT="0" marB="0"/>
                </a:tc>
              </a:tr>
              <a:tr h="219859">
                <a:tc vMerge="1">
                  <a:txBody>
                    <a:bodyPr/>
                    <a:lstStyle/>
                    <a:p>
                      <a:endParaRPr lang="fr-FR"/>
                    </a:p>
                  </a:txBody>
                  <a:tcPr/>
                </a:tc>
                <a:tc>
                  <a:txBody>
                    <a:bodyPr/>
                    <a:lstStyle/>
                    <a:p>
                      <a:pPr>
                        <a:spcAft>
                          <a:spcPts val="1000"/>
                        </a:spcAft>
                      </a:pPr>
                      <a:r>
                        <a:rPr lang="en-US" sz="1600">
                          <a:effectLst/>
                        </a:rPr>
                        <a:t>Libya</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9 140</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0.028</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0.517</a:t>
                      </a:r>
                      <a:endParaRPr lang="fr-FR" sz="1600">
                        <a:effectLst/>
                        <a:latin typeface="Times New Roman"/>
                        <a:ea typeface="Times New Roman"/>
                      </a:endParaRPr>
                    </a:p>
                  </a:txBody>
                  <a:tcPr marL="61761" marR="61761" marT="0" marB="0"/>
                </a:tc>
              </a:tr>
              <a:tr h="219859">
                <a:tc vMerge="1">
                  <a:txBody>
                    <a:bodyPr/>
                    <a:lstStyle/>
                    <a:p>
                      <a:endParaRPr lang="fr-FR"/>
                    </a:p>
                  </a:txBody>
                  <a:tcPr/>
                </a:tc>
                <a:tc>
                  <a:txBody>
                    <a:bodyPr/>
                    <a:lstStyle/>
                    <a:p>
                      <a:pPr>
                        <a:spcAft>
                          <a:spcPts val="1000"/>
                        </a:spcAft>
                      </a:pPr>
                      <a:r>
                        <a:rPr lang="en-US" sz="1600">
                          <a:effectLst/>
                        </a:rPr>
                        <a:t>Tunisia</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7 699</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0.060</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0.956</a:t>
                      </a:r>
                      <a:endParaRPr lang="fr-FR" sz="1600">
                        <a:effectLst/>
                        <a:latin typeface="Times New Roman"/>
                        <a:ea typeface="Times New Roman"/>
                      </a:endParaRPr>
                    </a:p>
                  </a:txBody>
                  <a:tcPr marL="61761" marR="61761" marT="0" marB="0"/>
                </a:tc>
              </a:tr>
              <a:tr h="219859">
                <a:tc vMerge="1">
                  <a:txBody>
                    <a:bodyPr/>
                    <a:lstStyle/>
                    <a:p>
                      <a:endParaRPr lang="fr-FR"/>
                    </a:p>
                  </a:txBody>
                  <a:tcPr/>
                </a:tc>
                <a:tc>
                  <a:txBody>
                    <a:bodyPr/>
                    <a:lstStyle/>
                    <a:p>
                      <a:pPr>
                        <a:spcAft>
                          <a:spcPts val="1000"/>
                        </a:spcAft>
                      </a:pPr>
                      <a:r>
                        <a:rPr lang="en-US" sz="1600">
                          <a:effectLst/>
                        </a:rPr>
                        <a:t>Algeria</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11 571</a:t>
                      </a:r>
                      <a:endParaRPr lang="fr-FR" sz="1600">
                        <a:effectLst/>
                        <a:latin typeface="Times New Roman"/>
                        <a:ea typeface="Times New Roman"/>
                      </a:endParaRPr>
                    </a:p>
                  </a:txBody>
                  <a:tcPr marL="61761" marR="61761" marT="0" marB="0"/>
                </a:tc>
                <a:tc>
                  <a:txBody>
                    <a:bodyPr/>
                    <a:lstStyle/>
                    <a:p>
                      <a:pPr algn="ctr">
                        <a:spcAft>
                          <a:spcPts val="1000"/>
                        </a:spcAft>
                      </a:pPr>
                      <a:r>
                        <a:rPr lang="en-US" sz="1600">
                          <a:effectLst/>
                        </a:rPr>
                        <a:t>0.050</a:t>
                      </a:r>
                      <a:endParaRPr lang="fr-FR" sz="1600">
                        <a:effectLst/>
                        <a:latin typeface="Times New Roman"/>
                        <a:ea typeface="Times New Roman"/>
                      </a:endParaRPr>
                    </a:p>
                  </a:txBody>
                  <a:tcPr marL="61761" marR="61761" marT="0" marB="0"/>
                </a:tc>
                <a:tc>
                  <a:txBody>
                    <a:bodyPr/>
                    <a:lstStyle/>
                    <a:p>
                      <a:pPr algn="ctr">
                        <a:spcAft>
                          <a:spcPts val="1000"/>
                        </a:spcAft>
                      </a:pPr>
                      <a:r>
                        <a:rPr lang="en-US" sz="1600" dirty="0">
                          <a:effectLst/>
                        </a:rPr>
                        <a:t>0.773</a:t>
                      </a:r>
                      <a:endParaRPr lang="fr-FR" sz="1600" dirty="0">
                        <a:effectLst/>
                        <a:latin typeface="Times New Roman"/>
                        <a:ea typeface="Times New Roman"/>
                      </a:endParaRPr>
                    </a:p>
                  </a:txBody>
                  <a:tcPr marL="61761" marR="61761" marT="0" marB="0"/>
                </a:tc>
              </a:tr>
            </a:tbl>
          </a:graphicData>
        </a:graphic>
      </p:graphicFrame>
      <p:sp>
        <p:nvSpPr>
          <p:cNvPr id="9" name="Espace réservé du contenu 2"/>
          <p:cNvSpPr txBox="1">
            <a:spLocks/>
          </p:cNvSpPr>
          <p:nvPr/>
        </p:nvSpPr>
        <p:spPr>
          <a:xfrm>
            <a:off x="403920" y="2688704"/>
            <a:ext cx="7620000" cy="452264"/>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fr-FR" sz="1800" b="1" dirty="0" smtClean="0"/>
              <a:t>Tableau 2: Statistiques descriptives </a:t>
            </a:r>
          </a:p>
          <a:p>
            <a:pPr>
              <a:lnSpc>
                <a:spcPct val="150000"/>
              </a:lnSpc>
              <a:buFont typeface="Wingdings" panose="05000000000000000000" pitchFamily="2" charset="2"/>
              <a:buChar char="§"/>
            </a:pPr>
            <a:endParaRPr lang="fr-FR" sz="1800" b="1" dirty="0"/>
          </a:p>
        </p:txBody>
      </p:sp>
    </p:spTree>
    <p:extLst>
      <p:ext uri="{BB962C8B-B14F-4D97-AF65-F5344CB8AC3E}">
        <p14:creationId xmlns:p14="http://schemas.microsoft.com/office/powerpoint/2010/main" val="424098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14</a:t>
            </a:fld>
            <a:endParaRPr lang="fr-FR"/>
          </a:p>
        </p:txBody>
      </p:sp>
      <p:cxnSp>
        <p:nvCxnSpPr>
          <p:cNvPr id="18" name="Connecteur droit 17"/>
          <p:cNvCxnSpPr/>
          <p:nvPr/>
        </p:nvCxnSpPr>
        <p:spPr>
          <a:xfrm>
            <a:off x="344888" y="103060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9773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a:t>
            </a:r>
            <a:r>
              <a:rPr lang="fr-FR" sz="3200" dirty="0"/>
              <a:t>illustratif : Le SASS</a:t>
            </a:r>
            <a:r>
              <a:rPr lang="fr-FR" dirty="0" smtClean="0"/>
              <a:t/>
            </a:r>
            <a:br>
              <a:rPr lang="fr-FR" dirty="0" smtClean="0"/>
            </a:br>
            <a:r>
              <a:rPr lang="fr-FR" sz="2800" i="1" dirty="0" smtClean="0"/>
              <a:t> </a:t>
            </a:r>
            <a:r>
              <a:rPr lang="fr-FR" sz="2000" dirty="0"/>
              <a:t>Les résultats principaux de la composante socioéconomique du Projet SASS3</a:t>
            </a:r>
            <a:endParaRPr lang="fr-FR" sz="2000" i="1" dirty="0"/>
          </a:p>
        </p:txBody>
      </p:sp>
      <p:sp>
        <p:nvSpPr>
          <p:cNvPr id="10" name="Espace réservé du contenu 2"/>
          <p:cNvSpPr txBox="1">
            <a:spLocks/>
          </p:cNvSpPr>
          <p:nvPr/>
        </p:nvSpPr>
        <p:spPr>
          <a:xfrm>
            <a:off x="403920" y="1752600"/>
            <a:ext cx="7620000" cy="1388368"/>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714375" lvl="1" indent="-303213">
              <a:buClr>
                <a:schemeClr val="accent1"/>
              </a:buClr>
              <a:buFont typeface="Wingdings" panose="05000000000000000000" pitchFamily="2" charset="2"/>
              <a:buChar char="Ø"/>
            </a:pPr>
            <a:r>
              <a:rPr lang="fr-FR" sz="1800" b="1" dirty="0"/>
              <a:t>Résumé des résultats de l’analyse </a:t>
            </a:r>
            <a:r>
              <a:rPr lang="fr-FR" sz="1800" b="1" dirty="0" smtClean="0"/>
              <a:t>économétrique</a:t>
            </a:r>
            <a:endParaRPr lang="fr-FR" sz="2000" dirty="0"/>
          </a:p>
          <a:p>
            <a:pPr>
              <a:lnSpc>
                <a:spcPct val="150000"/>
              </a:lnSpc>
              <a:buFont typeface="Wingdings" panose="05000000000000000000" pitchFamily="2" charset="2"/>
              <a:buChar char="§"/>
            </a:pPr>
            <a:endParaRPr lang="fr-FR" sz="2000" dirty="0" smtClean="0"/>
          </a:p>
          <a:p>
            <a:pPr>
              <a:lnSpc>
                <a:spcPct val="150000"/>
              </a:lnSpc>
              <a:buFont typeface="Wingdings" panose="05000000000000000000" pitchFamily="2" charset="2"/>
              <a:buChar char="§"/>
            </a:pPr>
            <a:endParaRPr lang="fr-FR" sz="2000" dirty="0"/>
          </a:p>
        </p:txBody>
      </p:sp>
      <p:graphicFrame>
        <p:nvGraphicFramePr>
          <p:cNvPr id="4" name="Tableau 3"/>
          <p:cNvGraphicFramePr>
            <a:graphicFrameLocks noGrp="1"/>
          </p:cNvGraphicFramePr>
          <p:nvPr>
            <p:extLst>
              <p:ext uri="{D42A27DB-BD31-4B8C-83A1-F6EECF244321}">
                <p14:modId xmlns:p14="http://schemas.microsoft.com/office/powerpoint/2010/main" val="3571396878"/>
              </p:ext>
            </p:extLst>
          </p:nvPr>
        </p:nvGraphicFramePr>
        <p:xfrm>
          <a:off x="605312" y="2621099"/>
          <a:ext cx="7418607" cy="3960822"/>
        </p:xfrm>
        <a:graphic>
          <a:graphicData uri="http://schemas.openxmlformats.org/drawingml/2006/table">
            <a:tbl>
              <a:tblPr firstRow="1" firstCol="1" bandRow="1">
                <a:tableStyleId>{5C22544A-7EE6-4342-B048-85BDC9FD1C3A}</a:tableStyleId>
              </a:tblPr>
              <a:tblGrid>
                <a:gridCol w="2022472"/>
                <a:gridCol w="1622883"/>
                <a:gridCol w="1886626"/>
                <a:gridCol w="1886626"/>
              </a:tblGrid>
              <a:tr h="263661">
                <a:tc rowSpan="2">
                  <a:txBody>
                    <a:bodyPr/>
                    <a:lstStyle/>
                    <a:p>
                      <a:pPr>
                        <a:lnSpc>
                          <a:spcPct val="115000"/>
                        </a:lnSpc>
                        <a:spcAft>
                          <a:spcPts val="1000"/>
                        </a:spcAft>
                      </a:pPr>
                      <a:r>
                        <a:rPr lang="fr-FR" sz="1700" dirty="0">
                          <a:effectLst/>
                        </a:rPr>
                        <a:t> </a:t>
                      </a:r>
                      <a:endParaRPr lang="fr-FR" sz="1700" dirty="0" smtClean="0">
                        <a:effectLst/>
                      </a:endParaRPr>
                    </a:p>
                    <a:p>
                      <a:pPr>
                        <a:lnSpc>
                          <a:spcPct val="115000"/>
                        </a:lnSpc>
                        <a:spcAft>
                          <a:spcPts val="1000"/>
                        </a:spcAft>
                      </a:pPr>
                      <a:r>
                        <a:rPr lang="fr-FR" sz="1700" dirty="0">
                          <a:effectLst/>
                        </a:rPr>
                        <a:t> </a:t>
                      </a:r>
                      <a:r>
                        <a:rPr lang="fr-FR" sz="1700" dirty="0" err="1" smtClean="0">
                          <a:effectLst/>
                        </a:rPr>
                        <a:t>Farmers</a:t>
                      </a:r>
                      <a:endParaRPr lang="fr-FR" sz="1000" dirty="0">
                        <a:effectLst/>
                        <a:latin typeface="Times New Roman"/>
                        <a:ea typeface="Times New Roman"/>
                      </a:endParaRPr>
                    </a:p>
                  </a:txBody>
                  <a:tcPr marL="58069" marR="58069" marT="0" marB="0">
                    <a:solidFill>
                      <a:schemeClr val="tx2">
                        <a:lumMod val="50000"/>
                        <a:lumOff val="50000"/>
                      </a:schemeClr>
                    </a:solidFill>
                  </a:tcPr>
                </a:tc>
                <a:tc gridSpan="2">
                  <a:txBody>
                    <a:bodyPr/>
                    <a:lstStyle/>
                    <a:p>
                      <a:pPr algn="ctr">
                        <a:lnSpc>
                          <a:spcPct val="115000"/>
                        </a:lnSpc>
                        <a:spcAft>
                          <a:spcPts val="1000"/>
                        </a:spcAft>
                      </a:pPr>
                      <a:r>
                        <a:rPr lang="en-US" sz="1700" dirty="0">
                          <a:effectLst/>
                        </a:rPr>
                        <a:t>Water Price Elasticity</a:t>
                      </a:r>
                      <a:endParaRPr lang="fr-FR" sz="1000" dirty="0">
                        <a:effectLst/>
                        <a:latin typeface="Times New Roman"/>
                        <a:ea typeface="Times New Roman"/>
                      </a:endParaRPr>
                    </a:p>
                  </a:txBody>
                  <a:tcPr marL="58069" marR="58069" marT="0" marB="0">
                    <a:solidFill>
                      <a:schemeClr val="tx2">
                        <a:lumMod val="50000"/>
                        <a:lumOff val="50000"/>
                      </a:schemeClr>
                    </a:solidFill>
                  </a:tcPr>
                </a:tc>
                <a:tc hMerge="1">
                  <a:txBody>
                    <a:bodyPr/>
                    <a:lstStyle/>
                    <a:p>
                      <a:endParaRPr lang="fr-FR"/>
                    </a:p>
                  </a:txBody>
                  <a:tcPr/>
                </a:tc>
                <a:tc rowSpan="2">
                  <a:txBody>
                    <a:bodyPr/>
                    <a:lstStyle/>
                    <a:p>
                      <a:pPr algn="ctr">
                        <a:lnSpc>
                          <a:spcPct val="115000"/>
                        </a:lnSpc>
                        <a:spcAft>
                          <a:spcPts val="1000"/>
                        </a:spcAft>
                      </a:pPr>
                      <a:r>
                        <a:rPr lang="en-US" sz="1700" dirty="0">
                          <a:effectLst/>
                        </a:rPr>
                        <a:t>Water Productivity Elasticity</a:t>
                      </a:r>
                      <a:endParaRPr lang="fr-FR" sz="1000" dirty="0">
                        <a:effectLst/>
                        <a:latin typeface="Times New Roman"/>
                        <a:ea typeface="Times New Roman"/>
                      </a:endParaRPr>
                    </a:p>
                  </a:txBody>
                  <a:tcPr marL="58069" marR="58069" marT="0" marB="0">
                    <a:solidFill>
                      <a:schemeClr val="tx2">
                        <a:lumMod val="50000"/>
                        <a:lumOff val="50000"/>
                      </a:schemeClr>
                    </a:solidFill>
                  </a:tcPr>
                </a:tc>
              </a:tr>
              <a:tr h="683206">
                <a:tc vMerge="1">
                  <a:txBody>
                    <a:bodyPr/>
                    <a:lstStyle/>
                    <a:p>
                      <a:endParaRPr lang="fr-FR"/>
                    </a:p>
                  </a:txBody>
                  <a:tcPr/>
                </a:tc>
                <a:tc>
                  <a:txBody>
                    <a:bodyPr/>
                    <a:lstStyle/>
                    <a:p>
                      <a:pPr algn="ctr">
                        <a:lnSpc>
                          <a:spcPct val="115000"/>
                        </a:lnSpc>
                        <a:spcAft>
                          <a:spcPts val="1000"/>
                        </a:spcAft>
                      </a:pPr>
                      <a:r>
                        <a:rPr lang="en-US" sz="1700" dirty="0">
                          <a:effectLst/>
                        </a:rPr>
                        <a:t> </a:t>
                      </a:r>
                      <a:r>
                        <a:rPr lang="en-US" sz="1700" dirty="0" smtClean="0">
                          <a:effectLst/>
                        </a:rPr>
                        <a:t>OLS</a:t>
                      </a:r>
                      <a:endParaRPr lang="fr-FR" sz="1000" dirty="0">
                        <a:effectLst/>
                        <a:latin typeface="Times New Roman"/>
                        <a:ea typeface="Times New Roman"/>
                      </a:endParaRPr>
                    </a:p>
                  </a:txBody>
                  <a:tcPr marL="58069" marR="58069" marT="0" marB="0">
                    <a:solidFill>
                      <a:schemeClr val="tx2">
                        <a:lumMod val="25000"/>
                        <a:lumOff val="75000"/>
                      </a:schemeClr>
                    </a:solidFill>
                  </a:tcPr>
                </a:tc>
                <a:tc>
                  <a:txBody>
                    <a:bodyPr/>
                    <a:lstStyle/>
                    <a:p>
                      <a:pPr algn="ctr">
                        <a:lnSpc>
                          <a:spcPct val="115000"/>
                        </a:lnSpc>
                        <a:spcAft>
                          <a:spcPts val="1000"/>
                        </a:spcAft>
                      </a:pPr>
                      <a:r>
                        <a:rPr lang="en-US" sz="1700" dirty="0">
                          <a:effectLst/>
                        </a:rPr>
                        <a:t> </a:t>
                      </a:r>
                      <a:r>
                        <a:rPr lang="en-US" sz="1700" dirty="0" smtClean="0">
                          <a:effectLst/>
                        </a:rPr>
                        <a:t>WLS</a:t>
                      </a:r>
                      <a:endParaRPr lang="fr-FR" sz="1000" dirty="0">
                        <a:effectLst/>
                        <a:latin typeface="Times New Roman"/>
                        <a:ea typeface="Times New Roman"/>
                      </a:endParaRPr>
                    </a:p>
                  </a:txBody>
                  <a:tcPr marL="58069" marR="58069" marT="0" marB="0">
                    <a:solidFill>
                      <a:schemeClr val="tx2">
                        <a:lumMod val="25000"/>
                        <a:lumOff val="75000"/>
                      </a:schemeClr>
                    </a:solidFill>
                  </a:tcPr>
                </a:tc>
                <a:tc vMerge="1">
                  <a:txBody>
                    <a:bodyPr/>
                    <a:lstStyle/>
                    <a:p>
                      <a:endParaRPr lang="fr-FR"/>
                    </a:p>
                  </a:txBody>
                  <a:tcPr/>
                </a:tc>
              </a:tr>
              <a:tr h="646222">
                <a:tc>
                  <a:txBody>
                    <a:bodyPr/>
                    <a:lstStyle/>
                    <a:p>
                      <a:pPr algn="just">
                        <a:lnSpc>
                          <a:spcPct val="115000"/>
                        </a:lnSpc>
                        <a:spcAft>
                          <a:spcPts val="1000"/>
                        </a:spcAft>
                      </a:pPr>
                      <a:r>
                        <a:rPr lang="fr-FR" sz="1700" dirty="0">
                          <a:effectLst/>
                        </a:rPr>
                        <a:t>free water</a:t>
                      </a:r>
                      <a:endParaRPr lang="fr-FR" sz="1000" dirty="0">
                        <a:effectLst/>
                      </a:endParaRPr>
                    </a:p>
                    <a:p>
                      <a:pPr algn="ctr">
                        <a:spcAft>
                          <a:spcPts val="0"/>
                        </a:spcAft>
                      </a:pPr>
                      <a:r>
                        <a:rPr lang="fr-FR" sz="1700" dirty="0">
                          <a:effectLst/>
                        </a:rPr>
                        <a:t> </a:t>
                      </a:r>
                      <a:endParaRPr lang="fr-FR" sz="1000" dirty="0">
                        <a:effectLst/>
                        <a:latin typeface="Times New Roman"/>
                        <a:ea typeface="Times New Roman"/>
                      </a:endParaRPr>
                    </a:p>
                  </a:txBody>
                  <a:tcPr marL="58069" marR="58069" marT="0" marB="0">
                    <a:solidFill>
                      <a:schemeClr val="tx2">
                        <a:lumMod val="50000"/>
                        <a:lumOff val="50000"/>
                      </a:schemeClr>
                    </a:solidFill>
                  </a:tcPr>
                </a:tc>
                <a:tc>
                  <a:txBody>
                    <a:bodyPr/>
                    <a:lstStyle/>
                    <a:p>
                      <a:pPr algn="ctr">
                        <a:lnSpc>
                          <a:spcPct val="115000"/>
                        </a:lnSpc>
                        <a:spcAft>
                          <a:spcPts val="1000"/>
                        </a:spcAft>
                      </a:pPr>
                      <a:r>
                        <a:rPr lang="fr-FR" sz="1700" dirty="0">
                          <a:effectLst/>
                        </a:rPr>
                        <a:t>-0.05**</a:t>
                      </a:r>
                      <a:endParaRPr lang="fr-FR" sz="1000" dirty="0">
                        <a:effectLst/>
                        <a:latin typeface="Times New Roman"/>
                        <a:ea typeface="Times New Roman"/>
                      </a:endParaRPr>
                    </a:p>
                  </a:txBody>
                  <a:tcPr marL="58069" marR="58069" marT="0" marB="0"/>
                </a:tc>
                <a:tc>
                  <a:txBody>
                    <a:bodyPr/>
                    <a:lstStyle/>
                    <a:p>
                      <a:pPr algn="ctr">
                        <a:lnSpc>
                          <a:spcPct val="115000"/>
                        </a:lnSpc>
                        <a:spcAft>
                          <a:spcPts val="1000"/>
                        </a:spcAft>
                      </a:pPr>
                      <a:r>
                        <a:rPr lang="fr-FR" sz="1700">
                          <a:effectLst/>
                        </a:rPr>
                        <a:t>-0.05</a:t>
                      </a:r>
                      <a:endParaRPr lang="fr-FR" sz="1000">
                        <a:effectLst/>
                        <a:latin typeface="Times New Roman"/>
                        <a:ea typeface="Times New Roman"/>
                      </a:endParaRPr>
                    </a:p>
                  </a:txBody>
                  <a:tcPr marL="58069" marR="58069" marT="0" marB="0"/>
                </a:tc>
                <a:tc>
                  <a:txBody>
                    <a:bodyPr/>
                    <a:lstStyle/>
                    <a:p>
                      <a:pPr algn="ctr">
                        <a:lnSpc>
                          <a:spcPct val="115000"/>
                        </a:lnSpc>
                        <a:spcAft>
                          <a:spcPts val="1000"/>
                        </a:spcAft>
                      </a:pPr>
                      <a:r>
                        <a:rPr lang="fr-FR" sz="1700" dirty="0">
                          <a:effectLst/>
                        </a:rPr>
                        <a:t>0.01</a:t>
                      </a:r>
                      <a:endParaRPr lang="fr-FR" sz="1000" dirty="0">
                        <a:effectLst/>
                        <a:latin typeface="Times New Roman"/>
                        <a:ea typeface="Times New Roman"/>
                      </a:endParaRPr>
                    </a:p>
                  </a:txBody>
                  <a:tcPr marL="58069" marR="58069" marT="0" marB="0"/>
                </a:tc>
              </a:tr>
              <a:tr h="665120">
                <a:tc>
                  <a:txBody>
                    <a:bodyPr/>
                    <a:lstStyle/>
                    <a:p>
                      <a:pPr algn="just">
                        <a:lnSpc>
                          <a:spcPct val="115000"/>
                        </a:lnSpc>
                        <a:spcAft>
                          <a:spcPts val="1000"/>
                        </a:spcAft>
                      </a:pPr>
                      <a:r>
                        <a:rPr lang="fr-FR" sz="1700">
                          <a:effectLst/>
                        </a:rPr>
                        <a:t>subsdized water</a:t>
                      </a:r>
                      <a:endParaRPr lang="fr-FR" sz="1000">
                        <a:effectLst/>
                        <a:latin typeface="Times New Roman"/>
                        <a:ea typeface="Times New Roman"/>
                      </a:endParaRPr>
                    </a:p>
                  </a:txBody>
                  <a:tcPr marL="58069" marR="58069" marT="0" marB="0">
                    <a:solidFill>
                      <a:schemeClr val="tx2">
                        <a:lumMod val="50000"/>
                        <a:lumOff val="50000"/>
                      </a:schemeClr>
                    </a:solidFill>
                  </a:tcPr>
                </a:tc>
                <a:tc>
                  <a:txBody>
                    <a:bodyPr/>
                    <a:lstStyle/>
                    <a:p>
                      <a:pPr algn="ctr">
                        <a:lnSpc>
                          <a:spcPct val="115000"/>
                        </a:lnSpc>
                        <a:spcAft>
                          <a:spcPts val="1000"/>
                        </a:spcAft>
                      </a:pPr>
                      <a:r>
                        <a:rPr lang="fr-FR" sz="1700">
                          <a:effectLst/>
                        </a:rPr>
                        <a:t> </a:t>
                      </a:r>
                      <a:endParaRPr lang="fr-FR" sz="1000">
                        <a:effectLst/>
                      </a:endParaRPr>
                    </a:p>
                    <a:p>
                      <a:pPr algn="ctr">
                        <a:lnSpc>
                          <a:spcPct val="115000"/>
                        </a:lnSpc>
                        <a:spcAft>
                          <a:spcPts val="1000"/>
                        </a:spcAft>
                      </a:pPr>
                      <a:r>
                        <a:rPr lang="fr-FR" sz="1700">
                          <a:effectLst/>
                        </a:rPr>
                        <a:t>-0.22***</a:t>
                      </a:r>
                      <a:endParaRPr lang="fr-FR" sz="1000">
                        <a:effectLst/>
                        <a:latin typeface="Times New Roman"/>
                        <a:ea typeface="Times New Roman"/>
                      </a:endParaRPr>
                    </a:p>
                  </a:txBody>
                  <a:tcPr marL="58069" marR="58069" marT="0" marB="0"/>
                </a:tc>
                <a:tc>
                  <a:txBody>
                    <a:bodyPr/>
                    <a:lstStyle/>
                    <a:p>
                      <a:pPr algn="ctr">
                        <a:lnSpc>
                          <a:spcPct val="115000"/>
                        </a:lnSpc>
                        <a:spcAft>
                          <a:spcPts val="1000"/>
                        </a:spcAft>
                      </a:pPr>
                      <a:r>
                        <a:rPr lang="fr-FR" sz="1700">
                          <a:effectLst/>
                        </a:rPr>
                        <a:t> </a:t>
                      </a:r>
                      <a:endParaRPr lang="fr-FR" sz="1000">
                        <a:effectLst/>
                      </a:endParaRPr>
                    </a:p>
                    <a:p>
                      <a:pPr algn="ctr">
                        <a:lnSpc>
                          <a:spcPct val="115000"/>
                        </a:lnSpc>
                        <a:spcAft>
                          <a:spcPts val="1000"/>
                        </a:spcAft>
                      </a:pPr>
                      <a:r>
                        <a:rPr lang="fr-FR" sz="1700">
                          <a:effectLst/>
                        </a:rPr>
                        <a:t>-0.26**</a:t>
                      </a:r>
                      <a:endParaRPr lang="fr-FR" sz="1000">
                        <a:effectLst/>
                        <a:latin typeface="Times New Roman"/>
                        <a:ea typeface="Times New Roman"/>
                      </a:endParaRPr>
                    </a:p>
                  </a:txBody>
                  <a:tcPr marL="58069" marR="58069" marT="0" marB="0"/>
                </a:tc>
                <a:tc>
                  <a:txBody>
                    <a:bodyPr/>
                    <a:lstStyle/>
                    <a:p>
                      <a:pPr algn="ctr">
                        <a:lnSpc>
                          <a:spcPct val="115000"/>
                        </a:lnSpc>
                        <a:spcAft>
                          <a:spcPts val="1000"/>
                        </a:spcAft>
                      </a:pPr>
                      <a:r>
                        <a:rPr lang="fr-FR" sz="1700" dirty="0">
                          <a:effectLst/>
                        </a:rPr>
                        <a:t> </a:t>
                      </a:r>
                      <a:endParaRPr lang="fr-FR" sz="1000" dirty="0">
                        <a:effectLst/>
                      </a:endParaRPr>
                    </a:p>
                    <a:p>
                      <a:pPr algn="ctr">
                        <a:lnSpc>
                          <a:spcPct val="115000"/>
                        </a:lnSpc>
                        <a:spcAft>
                          <a:spcPts val="1000"/>
                        </a:spcAft>
                      </a:pPr>
                      <a:r>
                        <a:rPr lang="fr-FR" sz="1700" dirty="0">
                          <a:effectLst/>
                        </a:rPr>
                        <a:t>0.10***</a:t>
                      </a:r>
                      <a:endParaRPr lang="fr-FR" sz="1000" dirty="0">
                        <a:effectLst/>
                        <a:latin typeface="Times New Roman"/>
                        <a:ea typeface="Times New Roman"/>
                      </a:endParaRPr>
                    </a:p>
                  </a:txBody>
                  <a:tcPr marL="58069" marR="58069" marT="0" marB="0"/>
                </a:tc>
              </a:tr>
              <a:tr h="1468038">
                <a:tc>
                  <a:txBody>
                    <a:bodyPr/>
                    <a:lstStyle/>
                    <a:p>
                      <a:pPr algn="just">
                        <a:lnSpc>
                          <a:spcPct val="115000"/>
                        </a:lnSpc>
                        <a:spcAft>
                          <a:spcPts val="1000"/>
                        </a:spcAft>
                      </a:pPr>
                      <a:r>
                        <a:rPr lang="en-US" sz="1700" dirty="0">
                          <a:effectLst/>
                        </a:rPr>
                        <a:t>Privet user  </a:t>
                      </a:r>
                      <a:endParaRPr lang="fr-FR" sz="1000" dirty="0">
                        <a:effectLst/>
                      </a:endParaRPr>
                    </a:p>
                    <a:p>
                      <a:pPr algn="just">
                        <a:lnSpc>
                          <a:spcPct val="115000"/>
                        </a:lnSpc>
                        <a:spcAft>
                          <a:spcPts val="1000"/>
                        </a:spcAft>
                      </a:pPr>
                      <a:r>
                        <a:rPr lang="en-US" sz="1700" dirty="0">
                          <a:effectLst/>
                        </a:rPr>
                        <a:t> </a:t>
                      </a:r>
                      <a:r>
                        <a:rPr lang="en-US" sz="1700" dirty="0" smtClean="0">
                          <a:effectLst/>
                        </a:rPr>
                        <a:t>Total sample</a:t>
                      </a:r>
                      <a:endParaRPr lang="fr-FR" sz="1000" dirty="0">
                        <a:effectLst/>
                      </a:endParaRPr>
                    </a:p>
                    <a:p>
                      <a:pPr marL="342900" lvl="0" indent="-342900" algn="just">
                        <a:lnSpc>
                          <a:spcPct val="115000"/>
                        </a:lnSpc>
                        <a:spcAft>
                          <a:spcPts val="1000"/>
                        </a:spcAft>
                        <a:buFont typeface="Times New Roman"/>
                        <a:buChar char="-"/>
                      </a:pPr>
                      <a:r>
                        <a:rPr lang="en-US" sz="1700" smtClean="0">
                          <a:effectLst/>
                        </a:rPr>
                        <a:t>Cultures</a:t>
                      </a:r>
                      <a:r>
                        <a:rPr lang="en-US" sz="1700" baseline="0" smtClean="0">
                          <a:effectLst/>
                        </a:rPr>
                        <a:t> </a:t>
                      </a:r>
                      <a:r>
                        <a:rPr lang="en-US" sz="1700" smtClean="0">
                          <a:effectLst/>
                        </a:rPr>
                        <a:t>Annuelles</a:t>
                      </a:r>
                      <a:endParaRPr lang="fr-FR" sz="1000" dirty="0">
                        <a:effectLst/>
                        <a:latin typeface="Times New Roman"/>
                        <a:ea typeface="Calibri"/>
                      </a:endParaRPr>
                    </a:p>
                  </a:txBody>
                  <a:tcPr marL="58069" marR="58069" marT="0" marB="0">
                    <a:solidFill>
                      <a:schemeClr val="tx2">
                        <a:lumMod val="50000"/>
                        <a:lumOff val="50000"/>
                      </a:schemeClr>
                    </a:solidFill>
                  </a:tcPr>
                </a:tc>
                <a:tc>
                  <a:txBody>
                    <a:bodyPr/>
                    <a:lstStyle/>
                    <a:p>
                      <a:pPr algn="ctr">
                        <a:lnSpc>
                          <a:spcPct val="115000"/>
                        </a:lnSpc>
                        <a:spcAft>
                          <a:spcPts val="1000"/>
                        </a:spcAft>
                      </a:pPr>
                      <a:r>
                        <a:rPr lang="fr-FR" sz="1700" dirty="0">
                          <a:effectLst/>
                        </a:rPr>
                        <a:t>  </a:t>
                      </a:r>
                      <a:endParaRPr lang="fr-FR" sz="1000" dirty="0">
                        <a:effectLst/>
                      </a:endParaRPr>
                    </a:p>
                    <a:p>
                      <a:pPr algn="ctr">
                        <a:lnSpc>
                          <a:spcPct val="115000"/>
                        </a:lnSpc>
                        <a:spcAft>
                          <a:spcPts val="1000"/>
                        </a:spcAft>
                      </a:pPr>
                      <a:r>
                        <a:rPr lang="fr-FR" sz="1700" dirty="0" smtClean="0">
                          <a:effectLst/>
                        </a:rPr>
                        <a:t>-</a:t>
                      </a:r>
                      <a:r>
                        <a:rPr lang="fr-FR" sz="1700" dirty="0">
                          <a:effectLst/>
                        </a:rPr>
                        <a:t>0.47***</a:t>
                      </a:r>
                      <a:endParaRPr lang="fr-FR" sz="1000" dirty="0">
                        <a:effectLst/>
                      </a:endParaRPr>
                    </a:p>
                    <a:p>
                      <a:pPr algn="ctr">
                        <a:lnSpc>
                          <a:spcPct val="115000"/>
                        </a:lnSpc>
                        <a:spcAft>
                          <a:spcPts val="1000"/>
                        </a:spcAft>
                      </a:pPr>
                      <a:endParaRPr lang="fr-FR" sz="1700" dirty="0" smtClean="0">
                        <a:effectLst/>
                      </a:endParaRPr>
                    </a:p>
                    <a:p>
                      <a:pPr algn="ctr">
                        <a:lnSpc>
                          <a:spcPct val="115000"/>
                        </a:lnSpc>
                        <a:spcAft>
                          <a:spcPts val="1000"/>
                        </a:spcAft>
                      </a:pPr>
                      <a:r>
                        <a:rPr lang="fr-FR" sz="1700" dirty="0" smtClean="0">
                          <a:effectLst/>
                        </a:rPr>
                        <a:t>-</a:t>
                      </a:r>
                      <a:r>
                        <a:rPr lang="fr-FR" sz="1700" dirty="0">
                          <a:effectLst/>
                        </a:rPr>
                        <a:t>0.66***</a:t>
                      </a:r>
                      <a:endParaRPr lang="fr-FR" sz="1000" dirty="0">
                        <a:effectLst/>
                        <a:latin typeface="Times New Roman"/>
                        <a:ea typeface="Times New Roman"/>
                      </a:endParaRPr>
                    </a:p>
                  </a:txBody>
                  <a:tcPr marL="58069" marR="58069" marT="0" marB="0"/>
                </a:tc>
                <a:tc>
                  <a:txBody>
                    <a:bodyPr/>
                    <a:lstStyle/>
                    <a:p>
                      <a:pPr algn="ctr">
                        <a:lnSpc>
                          <a:spcPct val="115000"/>
                        </a:lnSpc>
                        <a:spcAft>
                          <a:spcPts val="1000"/>
                        </a:spcAft>
                      </a:pPr>
                      <a:r>
                        <a:rPr lang="fr-FR" sz="1700" dirty="0">
                          <a:effectLst/>
                        </a:rPr>
                        <a:t> </a:t>
                      </a:r>
                      <a:endParaRPr lang="fr-FR" sz="1000" dirty="0">
                        <a:effectLst/>
                      </a:endParaRPr>
                    </a:p>
                    <a:p>
                      <a:pPr marL="0" algn="ctr" defTabSz="914400" rtl="0" eaLnBrk="1" latinLnBrk="0" hangingPunct="1">
                        <a:lnSpc>
                          <a:spcPct val="115000"/>
                        </a:lnSpc>
                        <a:spcAft>
                          <a:spcPts val="1000"/>
                        </a:spcAft>
                      </a:pPr>
                      <a:r>
                        <a:rPr lang="fr-FR" sz="1700" dirty="0" smtClean="0">
                          <a:effectLst/>
                        </a:rPr>
                        <a:t>  -</a:t>
                      </a:r>
                      <a:r>
                        <a:rPr lang="fr-FR" sz="1700" kern="1200" dirty="0" smtClean="0">
                          <a:solidFill>
                            <a:schemeClr val="dk1"/>
                          </a:solidFill>
                          <a:effectLst/>
                          <a:latin typeface="+mn-lt"/>
                          <a:ea typeface="+mn-ea"/>
                          <a:cs typeface="+mn-cs"/>
                        </a:rPr>
                        <a:t>0.57***</a:t>
                      </a:r>
                    </a:p>
                    <a:p>
                      <a:pPr algn="ctr">
                        <a:lnSpc>
                          <a:spcPct val="115000"/>
                        </a:lnSpc>
                        <a:spcAft>
                          <a:spcPts val="1000"/>
                        </a:spcAft>
                      </a:pPr>
                      <a:endParaRPr lang="fr-FR" sz="1700" dirty="0" smtClean="0">
                        <a:effectLst/>
                      </a:endParaRPr>
                    </a:p>
                    <a:p>
                      <a:pPr algn="ctr">
                        <a:lnSpc>
                          <a:spcPct val="115000"/>
                        </a:lnSpc>
                        <a:spcAft>
                          <a:spcPts val="1000"/>
                        </a:spcAft>
                      </a:pPr>
                      <a:r>
                        <a:rPr lang="fr-FR" sz="1700" dirty="0" smtClean="0">
                          <a:effectLst/>
                        </a:rPr>
                        <a:t>-0.89***</a:t>
                      </a:r>
                      <a:endParaRPr lang="fr-FR" sz="1000" dirty="0">
                        <a:effectLst/>
                        <a:latin typeface="Times New Roman"/>
                        <a:ea typeface="Times New Roman"/>
                      </a:endParaRPr>
                    </a:p>
                  </a:txBody>
                  <a:tcPr marL="58069" marR="58069" marT="0" marB="0"/>
                </a:tc>
                <a:tc>
                  <a:txBody>
                    <a:bodyPr/>
                    <a:lstStyle/>
                    <a:p>
                      <a:pPr algn="ctr">
                        <a:lnSpc>
                          <a:spcPct val="115000"/>
                        </a:lnSpc>
                        <a:spcAft>
                          <a:spcPts val="1000"/>
                        </a:spcAft>
                      </a:pPr>
                      <a:r>
                        <a:rPr lang="fr-FR" sz="1700" dirty="0">
                          <a:effectLst/>
                        </a:rPr>
                        <a:t> </a:t>
                      </a:r>
                      <a:endParaRPr lang="fr-FR" sz="1000" dirty="0">
                        <a:effectLst/>
                      </a:endParaRPr>
                    </a:p>
                    <a:p>
                      <a:pPr algn="ctr">
                        <a:lnSpc>
                          <a:spcPct val="115000"/>
                        </a:lnSpc>
                        <a:spcAft>
                          <a:spcPts val="1000"/>
                        </a:spcAft>
                      </a:pPr>
                      <a:r>
                        <a:rPr lang="fr-FR" sz="1700" dirty="0">
                          <a:effectLst/>
                        </a:rPr>
                        <a:t> </a:t>
                      </a:r>
                      <a:r>
                        <a:rPr lang="fr-FR" sz="1700" dirty="0" smtClean="0">
                          <a:effectLst/>
                        </a:rPr>
                        <a:t>0.16</a:t>
                      </a:r>
                      <a:r>
                        <a:rPr lang="fr-FR" sz="1700" dirty="0">
                          <a:effectLst/>
                        </a:rPr>
                        <a:t>***</a:t>
                      </a:r>
                      <a:endParaRPr lang="fr-FR" sz="1000" dirty="0">
                        <a:effectLst/>
                      </a:endParaRPr>
                    </a:p>
                    <a:p>
                      <a:pPr algn="ctr">
                        <a:lnSpc>
                          <a:spcPct val="115000"/>
                        </a:lnSpc>
                        <a:spcAft>
                          <a:spcPts val="1000"/>
                        </a:spcAft>
                      </a:pPr>
                      <a:endParaRPr lang="fr-FR" sz="1700" dirty="0" smtClean="0">
                        <a:effectLst/>
                      </a:endParaRPr>
                    </a:p>
                    <a:p>
                      <a:pPr algn="ctr">
                        <a:lnSpc>
                          <a:spcPct val="115000"/>
                        </a:lnSpc>
                        <a:spcAft>
                          <a:spcPts val="1000"/>
                        </a:spcAft>
                      </a:pPr>
                      <a:r>
                        <a:rPr lang="fr-FR" sz="1700" dirty="0" smtClean="0">
                          <a:effectLst/>
                        </a:rPr>
                        <a:t>0.25</a:t>
                      </a:r>
                      <a:r>
                        <a:rPr lang="fr-FR" sz="1700" dirty="0">
                          <a:effectLst/>
                        </a:rPr>
                        <a:t>***</a:t>
                      </a:r>
                      <a:endParaRPr lang="fr-FR" sz="1000" dirty="0">
                        <a:effectLst/>
                        <a:latin typeface="Times New Roman"/>
                        <a:ea typeface="Times New Roman"/>
                      </a:endParaRPr>
                    </a:p>
                  </a:txBody>
                  <a:tcPr marL="58069" marR="58069" marT="0" marB="0"/>
                </a:tc>
              </a:tr>
            </a:tbl>
          </a:graphicData>
        </a:graphic>
      </p:graphicFrame>
      <p:sp>
        <p:nvSpPr>
          <p:cNvPr id="9" name="Espace réservé du contenu 2"/>
          <p:cNvSpPr txBox="1">
            <a:spLocks/>
          </p:cNvSpPr>
          <p:nvPr/>
        </p:nvSpPr>
        <p:spPr>
          <a:xfrm>
            <a:off x="624408" y="2184648"/>
            <a:ext cx="7620000" cy="452264"/>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fr-FR" sz="1800" b="1" dirty="0" smtClean="0"/>
              <a:t>Tableau 3:  Les élasticités prix de la demande en eau </a:t>
            </a:r>
          </a:p>
          <a:p>
            <a:pPr>
              <a:lnSpc>
                <a:spcPct val="150000"/>
              </a:lnSpc>
              <a:buFont typeface="Wingdings" panose="05000000000000000000" pitchFamily="2" charset="2"/>
              <a:buChar char="§"/>
            </a:pPr>
            <a:endParaRPr lang="fr-FR" sz="1800" b="1" dirty="0"/>
          </a:p>
        </p:txBody>
      </p:sp>
    </p:spTree>
    <p:extLst>
      <p:ext uri="{BB962C8B-B14F-4D97-AF65-F5344CB8AC3E}">
        <p14:creationId xmlns:p14="http://schemas.microsoft.com/office/powerpoint/2010/main" val="2755455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15</a:t>
            </a:fld>
            <a:endParaRPr lang="fr-FR"/>
          </a:p>
        </p:txBody>
      </p:sp>
      <p:cxnSp>
        <p:nvCxnSpPr>
          <p:cNvPr id="18" name="Connecteur droit 17"/>
          <p:cNvCxnSpPr/>
          <p:nvPr/>
        </p:nvCxnSpPr>
        <p:spPr>
          <a:xfrm>
            <a:off x="344888" y="103060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9773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illustratif : Le SASS</a:t>
            </a:r>
            <a:r>
              <a:rPr lang="fr-FR" dirty="0" smtClean="0"/>
              <a:t/>
            </a:r>
            <a:br>
              <a:rPr lang="fr-FR" dirty="0" smtClean="0"/>
            </a:br>
            <a:r>
              <a:rPr lang="fr-FR" sz="2800" i="1" dirty="0" smtClean="0"/>
              <a:t> </a:t>
            </a:r>
            <a:r>
              <a:rPr lang="fr-FR" sz="2000" dirty="0"/>
              <a:t>Les résultats principaux de la composante socioéconomique du Projet SASS3</a:t>
            </a:r>
            <a:endParaRPr lang="fr-FR" sz="2000" i="1" dirty="0"/>
          </a:p>
        </p:txBody>
      </p:sp>
      <p:sp>
        <p:nvSpPr>
          <p:cNvPr id="11" name="Espace réservé du contenu 2"/>
          <p:cNvSpPr txBox="1">
            <a:spLocks/>
          </p:cNvSpPr>
          <p:nvPr/>
        </p:nvSpPr>
        <p:spPr>
          <a:xfrm>
            <a:off x="403920" y="1536576"/>
            <a:ext cx="7620000" cy="254049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endParaRPr lang="fr-FR" sz="2000" dirty="0" smtClean="0"/>
          </a:p>
          <a:p>
            <a:pPr>
              <a:buFont typeface="Wingdings" panose="05000000000000000000" pitchFamily="2" charset="2"/>
              <a:buChar char="§"/>
            </a:pPr>
            <a:r>
              <a:rPr lang="fr-FR" sz="2000" dirty="0" smtClean="0"/>
              <a:t>Ce </a:t>
            </a:r>
            <a:r>
              <a:rPr lang="fr-FR" sz="2000" dirty="0"/>
              <a:t>projet a démontré que cette politique est insoutenable. La seule issue serait donc une gestion intégrée et hautement interconnectée des ressources naturelles disponibles dans la région à savoir l’eau, l’énergie, la production agricole et l’environnement. Bref une gestion s’appuyant sur la conception Nexus</a:t>
            </a:r>
            <a:r>
              <a:rPr lang="fr-FR" sz="2000" dirty="0" smtClean="0"/>
              <a:t>.</a:t>
            </a:r>
          </a:p>
          <a:p>
            <a:pPr marL="114300" indent="0">
              <a:buNone/>
            </a:pPr>
            <a:endParaRPr lang="fr-FR" sz="2000" dirty="0" smtClean="0"/>
          </a:p>
          <a:p>
            <a:pPr>
              <a:buFont typeface="Wingdings" panose="05000000000000000000" pitchFamily="2" charset="2"/>
              <a:buChar char="§"/>
            </a:pPr>
            <a:r>
              <a:rPr lang="fr-FR" sz="2000" b="1" dirty="0"/>
              <a:t>Si on adopte la logique Nexus le résultat serait </a:t>
            </a:r>
          </a:p>
          <a:p>
            <a:pPr>
              <a:buFont typeface="Wingdings" panose="05000000000000000000" pitchFamily="2" charset="2"/>
              <a:buChar char="§"/>
            </a:pPr>
            <a:endParaRPr lang="fr-FR" sz="2000" dirty="0"/>
          </a:p>
          <a:p>
            <a:pPr>
              <a:buFont typeface="Wingdings" panose="05000000000000000000" pitchFamily="2" charset="2"/>
              <a:buChar char="§"/>
            </a:pPr>
            <a:endParaRPr lang="fr-FR" sz="2000" dirty="0"/>
          </a:p>
          <a:p>
            <a:pPr marL="114300" indent="0">
              <a:buFont typeface="Arial" pitchFamily="34" charset="0"/>
              <a:buNone/>
            </a:pPr>
            <a:endParaRPr lang="fr-FR" sz="2000" dirty="0" smtClean="0"/>
          </a:p>
          <a:p>
            <a:pPr marL="114300" indent="0">
              <a:lnSpc>
                <a:spcPct val="150000"/>
              </a:lnSpc>
              <a:buNone/>
            </a:pPr>
            <a:endParaRPr lang="fr-FR" sz="2000" dirty="0" smtClean="0"/>
          </a:p>
          <a:p>
            <a:pPr>
              <a:lnSpc>
                <a:spcPct val="150000"/>
              </a:lnSpc>
              <a:buFont typeface="Wingdings" panose="05000000000000000000" pitchFamily="2" charset="2"/>
              <a:buChar char="§"/>
            </a:pPr>
            <a:endParaRPr lang="fr-FR" sz="2000" dirty="0"/>
          </a:p>
        </p:txBody>
      </p:sp>
      <p:sp>
        <p:nvSpPr>
          <p:cNvPr id="8" name="Rectangle à coins arrondis 7"/>
          <p:cNvSpPr/>
          <p:nvPr/>
        </p:nvSpPr>
        <p:spPr>
          <a:xfrm>
            <a:off x="359776" y="4819624"/>
            <a:ext cx="2196000" cy="828000"/>
          </a:xfrm>
          <a:prstGeom prst="roundRect">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600" b="1" dirty="0">
                <a:solidFill>
                  <a:schemeClr val="tx1"/>
                </a:solidFill>
              </a:rPr>
              <a:t>Tarification appropriée de l’énergie </a:t>
            </a:r>
          </a:p>
        </p:txBody>
      </p:sp>
      <p:sp>
        <p:nvSpPr>
          <p:cNvPr id="9" name="Rectangle à coins arrondis 8"/>
          <p:cNvSpPr/>
          <p:nvPr/>
        </p:nvSpPr>
        <p:spPr>
          <a:xfrm>
            <a:off x="3096080" y="4819624"/>
            <a:ext cx="2196000" cy="828000"/>
          </a:xfrm>
          <a:prstGeom prst="roundRect">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600" b="1" dirty="0" smtClean="0">
                <a:solidFill>
                  <a:schemeClr val="tx1"/>
                </a:solidFill>
              </a:rPr>
              <a:t>Une </a:t>
            </a:r>
            <a:r>
              <a:rPr lang="fr-FR" sz="1600" b="1" dirty="0">
                <a:solidFill>
                  <a:schemeClr val="tx1"/>
                </a:solidFill>
              </a:rPr>
              <a:t>tarification appropriée de l’eau </a:t>
            </a:r>
          </a:p>
        </p:txBody>
      </p:sp>
      <p:sp>
        <p:nvSpPr>
          <p:cNvPr id="10" name="Rectangle à coins arrondis 9"/>
          <p:cNvSpPr/>
          <p:nvPr/>
        </p:nvSpPr>
        <p:spPr>
          <a:xfrm>
            <a:off x="5760376" y="4333478"/>
            <a:ext cx="2196000" cy="1800200"/>
          </a:xfrm>
          <a:prstGeom prst="roundRect">
            <a:avLst/>
          </a:prstGeom>
          <a:solidFill>
            <a:schemeClr val="accent1">
              <a:lumMod val="40000"/>
              <a:lumOff val="6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600" b="1" dirty="0" smtClean="0">
                <a:solidFill>
                  <a:schemeClr val="tx1"/>
                </a:solidFill>
              </a:rPr>
              <a:t>Un </a:t>
            </a:r>
            <a:r>
              <a:rPr lang="fr-FR" sz="1600" b="1" dirty="0">
                <a:solidFill>
                  <a:schemeClr val="tx1"/>
                </a:solidFill>
              </a:rPr>
              <a:t>accroissement de la Production agricole et une meilleure conservation de la ressource (impact environnemental positif)</a:t>
            </a:r>
          </a:p>
        </p:txBody>
      </p:sp>
      <p:sp>
        <p:nvSpPr>
          <p:cNvPr id="12" name="Triangle isocèle 11"/>
          <p:cNvSpPr/>
          <p:nvPr/>
        </p:nvSpPr>
        <p:spPr>
          <a:xfrm rot="5400000">
            <a:off x="2402944" y="5161624"/>
            <a:ext cx="900000" cy="144000"/>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rot="5400000">
            <a:off x="5058096" y="5161624"/>
            <a:ext cx="900000" cy="144000"/>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8885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16</a:t>
            </a:fld>
            <a:endParaRPr lang="fr-FR"/>
          </a:p>
        </p:txBody>
      </p:sp>
      <p:cxnSp>
        <p:nvCxnSpPr>
          <p:cNvPr id="18" name="Connecteur droit 17"/>
          <p:cNvCxnSpPr/>
          <p:nvPr/>
        </p:nvCxnSpPr>
        <p:spPr>
          <a:xfrm>
            <a:off x="344888" y="103060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9773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a:t>
            </a:r>
            <a:r>
              <a:rPr lang="fr-FR" sz="3200" dirty="0"/>
              <a:t>illustratif : Le SASS</a:t>
            </a:r>
            <a:r>
              <a:rPr lang="fr-FR" dirty="0" smtClean="0"/>
              <a:t/>
            </a:r>
            <a:br>
              <a:rPr lang="fr-FR" dirty="0" smtClean="0"/>
            </a:br>
            <a:r>
              <a:rPr lang="fr-FR" sz="2800" i="1" dirty="0" smtClean="0"/>
              <a:t> </a:t>
            </a:r>
            <a:r>
              <a:rPr lang="fr-FR" sz="2000" dirty="0"/>
              <a:t>Résultat principal du Modèle Hydro économique </a:t>
            </a:r>
            <a:endParaRPr lang="fr-FR" sz="2000" i="1" dirty="0"/>
          </a:p>
        </p:txBody>
      </p:sp>
      <p:sp>
        <p:nvSpPr>
          <p:cNvPr id="11" name="Espace réservé du contenu 2"/>
          <p:cNvSpPr txBox="1">
            <a:spLocks/>
          </p:cNvSpPr>
          <p:nvPr/>
        </p:nvSpPr>
        <p:spPr>
          <a:xfrm>
            <a:off x="403920" y="1752600"/>
            <a:ext cx="7620000" cy="48006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fr-FR" sz="2000" dirty="0" smtClean="0"/>
              <a:t>Gérer </a:t>
            </a:r>
            <a:r>
              <a:rPr lang="fr-FR" sz="2000" dirty="0"/>
              <a:t>la ressource en eau en tenant compte explicitement </a:t>
            </a:r>
            <a:r>
              <a:rPr lang="fr-FR" sz="2000" dirty="0" smtClean="0"/>
              <a:t>des </a:t>
            </a:r>
            <a:r>
              <a:rPr lang="fr-FR" sz="2000" dirty="0"/>
              <a:t>trois composantes majeures à savoir :</a:t>
            </a:r>
          </a:p>
          <a:p>
            <a:pPr>
              <a:buFont typeface="Wingdings" panose="05000000000000000000" pitchFamily="2" charset="2"/>
              <a:buChar char="§"/>
            </a:pPr>
            <a:endParaRPr lang="fr-FR" sz="2000" dirty="0"/>
          </a:p>
          <a:p>
            <a:pPr lvl="2">
              <a:buClr>
                <a:schemeClr val="accent1"/>
              </a:buClr>
              <a:buFont typeface="Wingdings" panose="05000000000000000000" pitchFamily="2" charset="2"/>
              <a:buChar char="Ø"/>
            </a:pPr>
            <a:r>
              <a:rPr lang="fr-FR" dirty="0" smtClean="0"/>
              <a:t>Une </a:t>
            </a:r>
            <a:r>
              <a:rPr lang="fr-FR" dirty="0"/>
              <a:t>utilisation optimale de </a:t>
            </a:r>
            <a:r>
              <a:rPr lang="fr-FR" dirty="0" smtClean="0"/>
              <a:t>l’eau</a:t>
            </a:r>
          </a:p>
          <a:p>
            <a:pPr marL="777240" lvl="2" indent="0">
              <a:buClr>
                <a:schemeClr val="accent1"/>
              </a:buClr>
              <a:buNone/>
            </a:pPr>
            <a:endParaRPr lang="fr-FR" dirty="0"/>
          </a:p>
          <a:p>
            <a:pPr lvl="2">
              <a:buClr>
                <a:schemeClr val="accent1"/>
              </a:buClr>
              <a:buFont typeface="Wingdings" panose="05000000000000000000" pitchFamily="2" charset="2"/>
              <a:buChar char="Ø"/>
            </a:pPr>
            <a:r>
              <a:rPr lang="fr-FR" dirty="0" smtClean="0"/>
              <a:t> </a:t>
            </a:r>
            <a:r>
              <a:rPr lang="fr-FR" dirty="0"/>
              <a:t>Une maximisation de la valeur de la production du secteur agricole </a:t>
            </a:r>
            <a:r>
              <a:rPr lang="fr-FR" dirty="0" smtClean="0"/>
              <a:t>irrigué</a:t>
            </a:r>
          </a:p>
          <a:p>
            <a:pPr marL="777240" lvl="2" indent="0">
              <a:buClr>
                <a:schemeClr val="accent1"/>
              </a:buClr>
              <a:buNone/>
            </a:pPr>
            <a:endParaRPr lang="fr-FR" dirty="0"/>
          </a:p>
          <a:p>
            <a:pPr lvl="2">
              <a:buClr>
                <a:schemeClr val="accent1"/>
              </a:buClr>
              <a:buFont typeface="Wingdings" panose="05000000000000000000" pitchFamily="2" charset="2"/>
              <a:buChar char="Ø"/>
            </a:pPr>
            <a:r>
              <a:rPr lang="fr-FR" dirty="0" smtClean="0"/>
              <a:t>Tenir </a:t>
            </a:r>
            <a:r>
              <a:rPr lang="fr-FR" dirty="0"/>
              <a:t>compte explicitement des coûts de dégradation environnementale</a:t>
            </a:r>
            <a:r>
              <a:rPr lang="fr-FR" dirty="0" smtClean="0"/>
              <a:t>.</a:t>
            </a:r>
            <a:endParaRPr lang="fr-FR" sz="2000" dirty="0"/>
          </a:p>
          <a:p>
            <a:pPr>
              <a:buFont typeface="Wingdings" panose="05000000000000000000" pitchFamily="2" charset="2"/>
              <a:buChar char="§"/>
            </a:pPr>
            <a:endParaRPr lang="fr-FR" sz="2000" dirty="0"/>
          </a:p>
          <a:p>
            <a:pPr>
              <a:buFont typeface="Wingdings" panose="05000000000000000000" pitchFamily="2" charset="2"/>
              <a:buChar char="§"/>
            </a:pPr>
            <a:r>
              <a:rPr lang="fr-FR" sz="2000" dirty="0"/>
              <a:t> Avec cette optique, qui pourrait être considérée </a:t>
            </a:r>
            <a:r>
              <a:rPr lang="fr-FR" sz="2000" dirty="0" smtClean="0"/>
              <a:t>comme un </a:t>
            </a:r>
            <a:r>
              <a:rPr lang="fr-FR" sz="2000" dirty="0"/>
              <a:t>Nexus partiel, le résultat obtenu est sans équivoque</a:t>
            </a:r>
          </a:p>
          <a:p>
            <a:pPr marL="114300" indent="0">
              <a:lnSpc>
                <a:spcPct val="150000"/>
              </a:lnSpc>
              <a:buNone/>
            </a:pPr>
            <a:endParaRPr lang="fr-FR" sz="2000" dirty="0" smtClean="0"/>
          </a:p>
          <a:p>
            <a:pPr>
              <a:lnSpc>
                <a:spcPct val="150000"/>
              </a:lnSpc>
              <a:buFont typeface="Wingdings" panose="05000000000000000000" pitchFamily="2" charset="2"/>
              <a:buChar char="§"/>
            </a:pPr>
            <a:endParaRPr lang="fr-FR" sz="2000" dirty="0"/>
          </a:p>
        </p:txBody>
      </p:sp>
    </p:spTree>
    <p:extLst>
      <p:ext uri="{BB962C8B-B14F-4D97-AF65-F5344CB8AC3E}">
        <p14:creationId xmlns:p14="http://schemas.microsoft.com/office/powerpoint/2010/main" val="90081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400" dirty="0"/>
          </a:p>
          <a:p>
            <a:pPr lvl="0">
              <a:buFont typeface="Wingdings" panose="05000000000000000000" pitchFamily="2" charset="2"/>
              <a:buChar char="§"/>
            </a:pPr>
            <a:endParaRPr lang="fr-FR" sz="24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17</a:t>
            </a:fld>
            <a:endParaRPr lang="fr-FR"/>
          </a:p>
        </p:txBody>
      </p:sp>
      <p:cxnSp>
        <p:nvCxnSpPr>
          <p:cNvPr id="18" name="Connecteur droit 17"/>
          <p:cNvCxnSpPr/>
          <p:nvPr/>
        </p:nvCxnSpPr>
        <p:spPr>
          <a:xfrm>
            <a:off x="344888" y="1030603"/>
            <a:ext cx="7884000"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97736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3200" dirty="0" smtClean="0"/>
              <a:t>3. Exemple illustratif : Le SASS</a:t>
            </a:r>
            <a:r>
              <a:rPr lang="fr-FR" dirty="0" smtClean="0"/>
              <a:t/>
            </a:r>
            <a:br>
              <a:rPr lang="fr-FR" dirty="0" smtClean="0"/>
            </a:br>
            <a:r>
              <a:rPr lang="fr-FR" sz="2800" i="1" dirty="0" smtClean="0"/>
              <a:t> </a:t>
            </a:r>
            <a:r>
              <a:rPr lang="fr-FR" sz="2000" dirty="0"/>
              <a:t>Résultat principal du Modèle Hydro économique </a:t>
            </a:r>
            <a:endParaRPr lang="fr-FR" sz="2000" i="1" dirty="0"/>
          </a:p>
        </p:txBody>
      </p:sp>
      <p:sp>
        <p:nvSpPr>
          <p:cNvPr id="11" name="Espace réservé du contenu 2"/>
          <p:cNvSpPr txBox="1">
            <a:spLocks/>
          </p:cNvSpPr>
          <p:nvPr/>
        </p:nvSpPr>
        <p:spPr>
          <a:xfrm>
            <a:off x="403920" y="1844824"/>
            <a:ext cx="7620000" cy="74029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pPr>
            <a:r>
              <a:rPr lang="fr-FR" sz="2000" b="1" dirty="0"/>
              <a:t> Résultats Principaux du </a:t>
            </a:r>
            <a:r>
              <a:rPr lang="fr-FR" sz="2000" b="1" dirty="0" smtClean="0"/>
              <a:t>Modèle</a:t>
            </a:r>
            <a:endParaRPr lang="fr-FR" sz="2000" dirty="0"/>
          </a:p>
        </p:txBody>
      </p:sp>
      <p:graphicFrame>
        <p:nvGraphicFramePr>
          <p:cNvPr id="2" name="Tableau 1"/>
          <p:cNvGraphicFramePr>
            <a:graphicFrameLocks noGrp="1"/>
          </p:cNvGraphicFramePr>
          <p:nvPr>
            <p:extLst>
              <p:ext uri="{D42A27DB-BD31-4B8C-83A1-F6EECF244321}">
                <p14:modId xmlns:p14="http://schemas.microsoft.com/office/powerpoint/2010/main" val="973871570"/>
              </p:ext>
            </p:extLst>
          </p:nvPr>
        </p:nvGraphicFramePr>
        <p:xfrm>
          <a:off x="457200" y="2985512"/>
          <a:ext cx="7619999" cy="2604989"/>
        </p:xfrm>
        <a:graphic>
          <a:graphicData uri="http://schemas.openxmlformats.org/drawingml/2006/table">
            <a:tbl>
              <a:tblPr firstRow="1" firstCol="1" bandRow="1">
                <a:tableStyleId>{5C22544A-7EE6-4342-B048-85BDC9FD1C3A}</a:tableStyleId>
              </a:tblPr>
              <a:tblGrid>
                <a:gridCol w="1054866"/>
                <a:gridCol w="1054866"/>
                <a:gridCol w="1054866"/>
                <a:gridCol w="1054866"/>
                <a:gridCol w="1290802"/>
                <a:gridCol w="1290802"/>
                <a:gridCol w="818931"/>
              </a:tblGrid>
              <a:tr h="289034">
                <a:tc rowSpan="2">
                  <a:txBody>
                    <a:bodyPr/>
                    <a:lstStyle/>
                    <a:p>
                      <a:pPr>
                        <a:spcAft>
                          <a:spcPts val="0"/>
                        </a:spcAft>
                      </a:pPr>
                      <a:r>
                        <a:rPr lang="fr-FR" sz="1900" dirty="0">
                          <a:effectLst/>
                        </a:rPr>
                        <a:t> </a:t>
                      </a:r>
                      <a:endParaRPr lang="fr-FR" sz="1000" dirty="0">
                        <a:effectLst/>
                        <a:latin typeface="Times New Roman"/>
                        <a:ea typeface="Times New Roman"/>
                      </a:endParaRPr>
                    </a:p>
                  </a:txBody>
                  <a:tcPr marL="59121" marR="59121" marT="0" marB="0">
                    <a:solidFill>
                      <a:schemeClr val="tx2">
                        <a:lumMod val="50000"/>
                        <a:lumOff val="50000"/>
                      </a:schemeClr>
                    </a:solidFill>
                  </a:tcPr>
                </a:tc>
                <a:tc gridSpan="2">
                  <a:txBody>
                    <a:bodyPr/>
                    <a:lstStyle/>
                    <a:p>
                      <a:pPr algn="ctr">
                        <a:spcAft>
                          <a:spcPts val="0"/>
                        </a:spcAft>
                      </a:pPr>
                      <a:r>
                        <a:rPr lang="fr-FR" sz="1900" dirty="0">
                          <a:effectLst/>
                        </a:rPr>
                        <a:t>Sup. Irriguée</a:t>
                      </a:r>
                      <a:endParaRPr lang="fr-FR" sz="1000" dirty="0">
                        <a:effectLst/>
                        <a:latin typeface="Times New Roman"/>
                        <a:ea typeface="Times New Roman"/>
                      </a:endParaRPr>
                    </a:p>
                  </a:txBody>
                  <a:tcPr marL="59121" marR="59121" marT="0" marB="0">
                    <a:solidFill>
                      <a:schemeClr val="tx2">
                        <a:lumMod val="50000"/>
                        <a:lumOff val="50000"/>
                      </a:schemeClr>
                    </a:solidFill>
                  </a:tcPr>
                </a:tc>
                <a:tc hMerge="1">
                  <a:txBody>
                    <a:bodyPr/>
                    <a:lstStyle/>
                    <a:p>
                      <a:endParaRPr lang="fr-FR"/>
                    </a:p>
                  </a:txBody>
                  <a:tcPr/>
                </a:tc>
                <a:tc gridSpan="2">
                  <a:txBody>
                    <a:bodyPr/>
                    <a:lstStyle/>
                    <a:p>
                      <a:pPr algn="ctr">
                        <a:spcAft>
                          <a:spcPts val="0"/>
                        </a:spcAft>
                      </a:pPr>
                      <a:r>
                        <a:rPr lang="fr-FR" sz="1900" dirty="0">
                          <a:effectLst/>
                        </a:rPr>
                        <a:t>Volume consommé</a:t>
                      </a:r>
                      <a:endParaRPr lang="fr-FR" sz="1000" dirty="0">
                        <a:effectLst/>
                        <a:latin typeface="Times New Roman"/>
                        <a:ea typeface="Times New Roman"/>
                      </a:endParaRPr>
                    </a:p>
                  </a:txBody>
                  <a:tcPr marL="59121" marR="59121" marT="0" marB="0">
                    <a:solidFill>
                      <a:schemeClr val="tx2">
                        <a:lumMod val="50000"/>
                        <a:lumOff val="50000"/>
                      </a:schemeClr>
                    </a:solidFill>
                  </a:tcPr>
                </a:tc>
                <a:tc hMerge="1">
                  <a:txBody>
                    <a:bodyPr/>
                    <a:lstStyle/>
                    <a:p>
                      <a:endParaRPr lang="fr-FR"/>
                    </a:p>
                  </a:txBody>
                  <a:tcPr/>
                </a:tc>
                <a:tc gridSpan="2">
                  <a:txBody>
                    <a:bodyPr/>
                    <a:lstStyle/>
                    <a:p>
                      <a:pPr algn="ctr">
                        <a:spcAft>
                          <a:spcPts val="0"/>
                        </a:spcAft>
                      </a:pPr>
                      <a:r>
                        <a:rPr lang="fr-FR" sz="1900" dirty="0">
                          <a:effectLst/>
                        </a:rPr>
                        <a:t>Revenu Global</a:t>
                      </a:r>
                      <a:endParaRPr lang="fr-FR" sz="1000" dirty="0">
                        <a:effectLst/>
                        <a:latin typeface="Times New Roman"/>
                        <a:ea typeface="Times New Roman"/>
                      </a:endParaRPr>
                    </a:p>
                  </a:txBody>
                  <a:tcPr marL="59121" marR="59121" marT="0" marB="0">
                    <a:solidFill>
                      <a:schemeClr val="tx2">
                        <a:lumMod val="50000"/>
                        <a:lumOff val="50000"/>
                      </a:schemeClr>
                    </a:solidFill>
                  </a:tcPr>
                </a:tc>
                <a:tc hMerge="1">
                  <a:txBody>
                    <a:bodyPr/>
                    <a:lstStyle/>
                    <a:p>
                      <a:endParaRPr lang="fr-FR"/>
                    </a:p>
                  </a:txBody>
                  <a:tcPr/>
                </a:tc>
              </a:tr>
              <a:tr h="578069">
                <a:tc vMerge="1">
                  <a:txBody>
                    <a:bodyPr/>
                    <a:lstStyle/>
                    <a:p>
                      <a:endParaRPr lang="fr-FR"/>
                    </a:p>
                  </a:txBody>
                  <a:tcPr/>
                </a:tc>
                <a:tc>
                  <a:txBody>
                    <a:bodyPr/>
                    <a:lstStyle/>
                    <a:p>
                      <a:pPr algn="ctr">
                        <a:spcAft>
                          <a:spcPts val="0"/>
                        </a:spcAft>
                      </a:pPr>
                      <a:r>
                        <a:rPr lang="fr-FR" sz="1900" dirty="0">
                          <a:effectLst/>
                        </a:rPr>
                        <a:t>Ha</a:t>
                      </a:r>
                      <a:endParaRPr lang="fr-FR" sz="1000" dirty="0">
                        <a:effectLst/>
                        <a:latin typeface="Times New Roman"/>
                        <a:ea typeface="Times New Roman"/>
                      </a:endParaRPr>
                    </a:p>
                  </a:txBody>
                  <a:tcPr marL="59121" marR="59121" marT="0" marB="0">
                    <a:solidFill>
                      <a:schemeClr val="tx2">
                        <a:lumMod val="25000"/>
                        <a:lumOff val="75000"/>
                      </a:schemeClr>
                    </a:solidFill>
                  </a:tcPr>
                </a:tc>
                <a:tc>
                  <a:txBody>
                    <a:bodyPr/>
                    <a:lstStyle/>
                    <a:p>
                      <a:pPr algn="ctr">
                        <a:spcAft>
                          <a:spcPts val="0"/>
                        </a:spcAft>
                      </a:pPr>
                      <a:r>
                        <a:rPr lang="fr-FR" sz="1900" dirty="0">
                          <a:effectLst/>
                        </a:rPr>
                        <a:t>%</a:t>
                      </a:r>
                      <a:endParaRPr lang="fr-FR" sz="1000" dirty="0">
                        <a:effectLst/>
                        <a:latin typeface="Times New Roman"/>
                        <a:ea typeface="Times New Roman"/>
                      </a:endParaRPr>
                    </a:p>
                  </a:txBody>
                  <a:tcPr marL="59121" marR="59121" marT="0" marB="0">
                    <a:solidFill>
                      <a:schemeClr val="tx2">
                        <a:lumMod val="25000"/>
                        <a:lumOff val="75000"/>
                      </a:schemeClr>
                    </a:solidFill>
                  </a:tcPr>
                </a:tc>
                <a:tc>
                  <a:txBody>
                    <a:bodyPr/>
                    <a:lstStyle/>
                    <a:p>
                      <a:pPr algn="ctr">
                        <a:spcAft>
                          <a:spcPts val="0"/>
                        </a:spcAft>
                      </a:pPr>
                      <a:r>
                        <a:rPr lang="fr-FR" sz="1900" dirty="0">
                          <a:effectLst/>
                        </a:rPr>
                        <a:t>Mm3</a:t>
                      </a:r>
                      <a:endParaRPr lang="fr-FR" sz="1000" dirty="0">
                        <a:effectLst/>
                        <a:latin typeface="Times New Roman"/>
                        <a:ea typeface="Times New Roman"/>
                      </a:endParaRPr>
                    </a:p>
                  </a:txBody>
                  <a:tcPr marL="59121" marR="59121" marT="0" marB="0">
                    <a:solidFill>
                      <a:schemeClr val="tx2">
                        <a:lumMod val="25000"/>
                        <a:lumOff val="75000"/>
                      </a:schemeClr>
                    </a:solidFill>
                  </a:tcPr>
                </a:tc>
                <a:tc>
                  <a:txBody>
                    <a:bodyPr/>
                    <a:lstStyle/>
                    <a:p>
                      <a:pPr algn="ctr">
                        <a:spcAft>
                          <a:spcPts val="0"/>
                        </a:spcAft>
                      </a:pPr>
                      <a:r>
                        <a:rPr lang="fr-FR" sz="1900" dirty="0">
                          <a:effectLst/>
                        </a:rPr>
                        <a:t>%</a:t>
                      </a:r>
                      <a:endParaRPr lang="fr-FR" sz="1000" dirty="0">
                        <a:effectLst/>
                        <a:latin typeface="Times New Roman"/>
                        <a:ea typeface="Times New Roman"/>
                      </a:endParaRPr>
                    </a:p>
                  </a:txBody>
                  <a:tcPr marL="59121" marR="59121" marT="0" marB="0">
                    <a:solidFill>
                      <a:schemeClr val="tx2">
                        <a:lumMod val="25000"/>
                        <a:lumOff val="75000"/>
                      </a:schemeClr>
                    </a:solidFill>
                  </a:tcPr>
                </a:tc>
                <a:tc>
                  <a:txBody>
                    <a:bodyPr/>
                    <a:lstStyle/>
                    <a:p>
                      <a:pPr algn="ctr">
                        <a:spcAft>
                          <a:spcPts val="0"/>
                        </a:spcAft>
                      </a:pPr>
                      <a:r>
                        <a:rPr lang="fr-FR" sz="1900" dirty="0">
                          <a:effectLst/>
                        </a:rPr>
                        <a:t>Million US$</a:t>
                      </a:r>
                      <a:endParaRPr lang="fr-FR" sz="1000" dirty="0">
                        <a:effectLst/>
                        <a:latin typeface="Times New Roman"/>
                        <a:ea typeface="Times New Roman"/>
                      </a:endParaRPr>
                    </a:p>
                  </a:txBody>
                  <a:tcPr marL="59121" marR="59121" marT="0" marB="0">
                    <a:solidFill>
                      <a:schemeClr val="tx2">
                        <a:lumMod val="25000"/>
                        <a:lumOff val="75000"/>
                      </a:schemeClr>
                    </a:solidFill>
                  </a:tcPr>
                </a:tc>
                <a:tc>
                  <a:txBody>
                    <a:bodyPr/>
                    <a:lstStyle/>
                    <a:p>
                      <a:pPr algn="ctr">
                        <a:spcAft>
                          <a:spcPts val="0"/>
                        </a:spcAft>
                      </a:pPr>
                      <a:r>
                        <a:rPr lang="fr-FR" sz="1900" dirty="0">
                          <a:effectLst/>
                        </a:rPr>
                        <a:t>%</a:t>
                      </a:r>
                      <a:endParaRPr lang="fr-FR" sz="1000" dirty="0">
                        <a:effectLst/>
                        <a:latin typeface="Times New Roman"/>
                        <a:ea typeface="Times New Roman"/>
                      </a:endParaRPr>
                    </a:p>
                  </a:txBody>
                  <a:tcPr marL="59121" marR="59121" marT="0" marB="0">
                    <a:solidFill>
                      <a:schemeClr val="tx2">
                        <a:lumMod val="25000"/>
                        <a:lumOff val="75000"/>
                      </a:schemeClr>
                    </a:solidFill>
                  </a:tcPr>
                </a:tc>
              </a:tr>
              <a:tr h="867103">
                <a:tc>
                  <a:txBody>
                    <a:bodyPr/>
                    <a:lstStyle/>
                    <a:p>
                      <a:pPr>
                        <a:spcAft>
                          <a:spcPts val="0"/>
                        </a:spcAft>
                      </a:pPr>
                      <a:r>
                        <a:rPr lang="fr-FR" sz="1900" dirty="0">
                          <a:effectLst/>
                        </a:rPr>
                        <a:t> </a:t>
                      </a:r>
                      <a:endParaRPr lang="fr-FR" sz="1000" dirty="0">
                        <a:effectLst/>
                      </a:endParaRPr>
                    </a:p>
                    <a:p>
                      <a:pPr>
                        <a:spcAft>
                          <a:spcPts val="0"/>
                        </a:spcAft>
                      </a:pPr>
                      <a:r>
                        <a:rPr lang="fr-FR" sz="1900" dirty="0">
                          <a:effectLst/>
                        </a:rPr>
                        <a:t>Actuel</a:t>
                      </a:r>
                      <a:endParaRPr lang="fr-FR" sz="1000" dirty="0">
                        <a:effectLst/>
                      </a:endParaRPr>
                    </a:p>
                    <a:p>
                      <a:pPr>
                        <a:spcAft>
                          <a:spcPts val="0"/>
                        </a:spcAft>
                      </a:pPr>
                      <a:r>
                        <a:rPr lang="fr-FR" sz="1900" dirty="0">
                          <a:effectLst/>
                        </a:rPr>
                        <a:t> </a:t>
                      </a:r>
                      <a:endParaRPr lang="fr-FR" sz="1000" dirty="0">
                        <a:effectLst/>
                        <a:latin typeface="Times New Roman"/>
                        <a:ea typeface="Times New Roman"/>
                      </a:endParaRPr>
                    </a:p>
                  </a:txBody>
                  <a:tcPr marL="59121" marR="59121" marT="0" marB="0">
                    <a:solidFill>
                      <a:schemeClr val="tx2">
                        <a:lumMod val="50000"/>
                        <a:lumOff val="50000"/>
                      </a:schemeClr>
                    </a:solidFill>
                  </a:tcPr>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314 000</a:t>
                      </a:r>
                      <a:endParaRPr lang="fr-FR" sz="1000">
                        <a:effectLst/>
                        <a:latin typeface="Times New Roman"/>
                        <a:ea typeface="Times New Roman"/>
                      </a:endParaRPr>
                    </a:p>
                  </a:txBody>
                  <a:tcPr marL="59121" marR="59121" marT="0" marB="0"/>
                </a:tc>
                <a:tc>
                  <a:txBody>
                    <a:bodyPr/>
                    <a:lstStyle/>
                    <a:p>
                      <a:pPr algn="ctr">
                        <a:spcAft>
                          <a:spcPts val="0"/>
                        </a:spcAft>
                      </a:pPr>
                      <a:r>
                        <a:rPr lang="fr-FR" sz="1900" dirty="0">
                          <a:effectLst/>
                        </a:rPr>
                        <a:t> </a:t>
                      </a:r>
                      <a:endParaRPr lang="fr-FR" sz="1000" dirty="0">
                        <a:effectLst/>
                      </a:endParaRPr>
                    </a:p>
                    <a:p>
                      <a:pPr algn="ctr">
                        <a:spcAft>
                          <a:spcPts val="0"/>
                        </a:spcAft>
                      </a:pPr>
                      <a:r>
                        <a:rPr lang="fr-FR" sz="1900" dirty="0">
                          <a:effectLst/>
                        </a:rPr>
                        <a:t>100</a:t>
                      </a:r>
                      <a:endParaRPr lang="fr-FR" sz="1000" dirty="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3,767</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100</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1 609</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100</a:t>
                      </a:r>
                      <a:endParaRPr lang="fr-FR" sz="1000">
                        <a:effectLst/>
                        <a:latin typeface="Times New Roman"/>
                        <a:ea typeface="Times New Roman"/>
                      </a:endParaRPr>
                    </a:p>
                  </a:txBody>
                  <a:tcPr marL="59121" marR="59121" marT="0" marB="0"/>
                </a:tc>
              </a:tr>
              <a:tr h="867103">
                <a:tc>
                  <a:txBody>
                    <a:bodyPr/>
                    <a:lstStyle/>
                    <a:p>
                      <a:pPr>
                        <a:spcAft>
                          <a:spcPts val="0"/>
                        </a:spcAft>
                      </a:pPr>
                      <a:r>
                        <a:rPr lang="fr-FR" sz="1900" dirty="0">
                          <a:effectLst/>
                        </a:rPr>
                        <a:t> </a:t>
                      </a:r>
                      <a:endParaRPr lang="fr-FR" sz="1000" dirty="0">
                        <a:effectLst/>
                      </a:endParaRPr>
                    </a:p>
                    <a:p>
                      <a:pPr>
                        <a:spcAft>
                          <a:spcPts val="0"/>
                        </a:spcAft>
                      </a:pPr>
                      <a:r>
                        <a:rPr lang="fr-FR" sz="1900" dirty="0">
                          <a:effectLst/>
                        </a:rPr>
                        <a:t>Nexus</a:t>
                      </a:r>
                      <a:endParaRPr lang="fr-FR" sz="1000" dirty="0">
                        <a:effectLst/>
                      </a:endParaRPr>
                    </a:p>
                    <a:p>
                      <a:pPr>
                        <a:spcAft>
                          <a:spcPts val="0"/>
                        </a:spcAft>
                      </a:pPr>
                      <a:r>
                        <a:rPr lang="fr-FR" sz="1900" dirty="0">
                          <a:effectLst/>
                        </a:rPr>
                        <a:t> </a:t>
                      </a:r>
                      <a:endParaRPr lang="fr-FR" sz="1000" dirty="0">
                        <a:effectLst/>
                        <a:latin typeface="Times New Roman"/>
                        <a:ea typeface="Times New Roman"/>
                      </a:endParaRPr>
                    </a:p>
                  </a:txBody>
                  <a:tcPr marL="59121" marR="59121" marT="0" marB="0">
                    <a:solidFill>
                      <a:schemeClr val="tx2">
                        <a:lumMod val="50000"/>
                        <a:lumOff val="50000"/>
                      </a:schemeClr>
                    </a:solidFill>
                  </a:tcPr>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274  500</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87.4</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3,050</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81</a:t>
                      </a:r>
                      <a:endParaRPr lang="fr-FR" sz="1000">
                        <a:effectLst/>
                        <a:latin typeface="Times New Roman"/>
                        <a:ea typeface="Times New Roman"/>
                      </a:endParaRPr>
                    </a:p>
                  </a:txBody>
                  <a:tcPr marL="59121" marR="59121" marT="0" marB="0"/>
                </a:tc>
                <a:tc>
                  <a:txBody>
                    <a:bodyPr/>
                    <a:lstStyle/>
                    <a:p>
                      <a:pPr algn="ctr">
                        <a:spcAft>
                          <a:spcPts val="0"/>
                        </a:spcAft>
                      </a:pPr>
                      <a:r>
                        <a:rPr lang="fr-FR" sz="1900">
                          <a:effectLst/>
                        </a:rPr>
                        <a:t> </a:t>
                      </a:r>
                      <a:endParaRPr lang="fr-FR" sz="1000">
                        <a:effectLst/>
                      </a:endParaRPr>
                    </a:p>
                    <a:p>
                      <a:pPr algn="ctr">
                        <a:spcAft>
                          <a:spcPts val="0"/>
                        </a:spcAft>
                      </a:pPr>
                      <a:r>
                        <a:rPr lang="fr-FR" sz="1900">
                          <a:effectLst/>
                        </a:rPr>
                        <a:t>1 813</a:t>
                      </a:r>
                      <a:endParaRPr lang="fr-FR" sz="1000">
                        <a:effectLst/>
                        <a:latin typeface="Times New Roman"/>
                        <a:ea typeface="Times New Roman"/>
                      </a:endParaRPr>
                    </a:p>
                  </a:txBody>
                  <a:tcPr marL="59121" marR="59121" marT="0" marB="0"/>
                </a:tc>
                <a:tc>
                  <a:txBody>
                    <a:bodyPr/>
                    <a:lstStyle/>
                    <a:p>
                      <a:pPr algn="ctr">
                        <a:spcAft>
                          <a:spcPts val="0"/>
                        </a:spcAft>
                      </a:pPr>
                      <a:r>
                        <a:rPr lang="fr-FR" sz="1900" dirty="0">
                          <a:effectLst/>
                        </a:rPr>
                        <a:t> </a:t>
                      </a:r>
                      <a:endParaRPr lang="fr-FR" sz="1000" dirty="0">
                        <a:effectLst/>
                      </a:endParaRPr>
                    </a:p>
                    <a:p>
                      <a:pPr algn="ctr">
                        <a:spcAft>
                          <a:spcPts val="0"/>
                        </a:spcAft>
                      </a:pPr>
                      <a:r>
                        <a:rPr lang="fr-FR" sz="1900" dirty="0">
                          <a:effectLst/>
                        </a:rPr>
                        <a:t>113</a:t>
                      </a:r>
                      <a:endParaRPr lang="fr-FR" sz="1000" dirty="0">
                        <a:effectLst/>
                        <a:latin typeface="Times New Roman"/>
                        <a:ea typeface="Times New Roman"/>
                      </a:endParaRPr>
                    </a:p>
                  </a:txBody>
                  <a:tcPr marL="59121" marR="59121" marT="0" marB="0"/>
                </a:tc>
              </a:tr>
            </a:tbl>
          </a:graphicData>
        </a:graphic>
      </p:graphicFrame>
      <p:sp>
        <p:nvSpPr>
          <p:cNvPr id="9" name="Espace réservé du contenu 2"/>
          <p:cNvSpPr txBox="1">
            <a:spLocks/>
          </p:cNvSpPr>
          <p:nvPr/>
        </p:nvSpPr>
        <p:spPr>
          <a:xfrm>
            <a:off x="467544" y="2564904"/>
            <a:ext cx="7620000" cy="452264"/>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fr-FR" sz="2000" b="1" dirty="0" smtClean="0"/>
              <a:t>Tableau 4: La Solution Optimale (</a:t>
            </a:r>
            <a:r>
              <a:rPr lang="fr-FR" sz="2000" b="1" dirty="0" err="1" smtClean="0"/>
              <a:t>Nexux</a:t>
            </a:r>
            <a:r>
              <a:rPr lang="fr-FR" sz="2000" b="1" dirty="0" smtClean="0"/>
              <a:t>) </a:t>
            </a:r>
          </a:p>
          <a:p>
            <a:pPr>
              <a:lnSpc>
                <a:spcPct val="150000"/>
              </a:lnSpc>
              <a:buFont typeface="Wingdings" panose="05000000000000000000" pitchFamily="2" charset="2"/>
              <a:buChar char="§"/>
            </a:pPr>
            <a:endParaRPr lang="fr-FR" sz="2000" b="1" dirty="0"/>
          </a:p>
        </p:txBody>
      </p:sp>
    </p:spTree>
    <p:extLst>
      <p:ext uri="{BB962C8B-B14F-4D97-AF65-F5344CB8AC3E}">
        <p14:creationId xmlns:p14="http://schemas.microsoft.com/office/powerpoint/2010/main" val="597246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040360"/>
            <a:ext cx="7992888" cy="3340968"/>
          </a:xfrm>
        </p:spPr>
        <p:txBody>
          <a:bodyPr>
            <a:noAutofit/>
          </a:bodyPr>
          <a:lstStyle/>
          <a:p>
            <a:pPr>
              <a:spcAft>
                <a:spcPts val="600"/>
              </a:spcAft>
              <a:buFont typeface="Wingdings" panose="05000000000000000000" pitchFamily="2" charset="2"/>
              <a:buChar char="§"/>
            </a:pPr>
            <a:r>
              <a:rPr lang="en-GB" sz="1600" b="1" dirty="0" smtClean="0"/>
              <a:t>The </a:t>
            </a:r>
            <a:r>
              <a:rPr lang="en-GB" sz="1600" b="1" dirty="0"/>
              <a:t>main aim of this study</a:t>
            </a:r>
            <a:r>
              <a:rPr lang="en-GB" sz="1600" dirty="0"/>
              <a:t> is to model and </a:t>
            </a:r>
            <a:r>
              <a:rPr lang="en-GB" sz="1600" b="1" dirty="0"/>
              <a:t>resolve the problem of water allocation in the agricultural sector</a:t>
            </a:r>
            <a:r>
              <a:rPr lang="en-GB" sz="1600" dirty="0"/>
              <a:t>. </a:t>
            </a:r>
            <a:endParaRPr lang="fr-FR" sz="1600" dirty="0"/>
          </a:p>
          <a:p>
            <a:pPr>
              <a:spcAft>
                <a:spcPts val="600"/>
              </a:spcAft>
              <a:buFont typeface="Wingdings" panose="05000000000000000000" pitchFamily="2" charset="2"/>
              <a:buChar char="§"/>
            </a:pPr>
            <a:r>
              <a:rPr lang="en-GB" sz="1600" dirty="0" smtClean="0"/>
              <a:t>It </a:t>
            </a:r>
            <a:r>
              <a:rPr lang="en-GB" sz="1600" dirty="0"/>
              <a:t>is hoped such a </a:t>
            </a:r>
            <a:r>
              <a:rPr lang="en-GB" sz="1600" b="1" dirty="0"/>
              <a:t>modelling will guarantee economic efficiency</a:t>
            </a:r>
            <a:r>
              <a:rPr lang="en-GB" sz="1600" dirty="0"/>
              <a:t> while taking into </a:t>
            </a:r>
            <a:r>
              <a:rPr lang="en-GB" sz="1600" b="1" dirty="0"/>
              <a:t>account explicitly</a:t>
            </a:r>
            <a:r>
              <a:rPr lang="en-GB" sz="1600" dirty="0"/>
              <a:t> what seem to be unavoidable constraints such as</a:t>
            </a:r>
            <a:r>
              <a:rPr lang="en-GB" sz="1600" b="1" dirty="0"/>
              <a:t>:  </a:t>
            </a:r>
            <a:endParaRPr lang="fr-FR" sz="1600" b="1" dirty="0"/>
          </a:p>
          <a:p>
            <a:pPr lvl="1">
              <a:spcAft>
                <a:spcPts val="600"/>
              </a:spcAft>
              <a:buClr>
                <a:schemeClr val="accent1"/>
              </a:buClr>
              <a:buFont typeface="Wingdings" panose="05000000000000000000" pitchFamily="2" charset="2"/>
              <a:buChar char="ü"/>
            </a:pPr>
            <a:r>
              <a:rPr lang="en-GB" sz="1600" dirty="0" smtClean="0"/>
              <a:t>Ensuring </a:t>
            </a:r>
            <a:r>
              <a:rPr lang="en-GB" sz="1600" dirty="0"/>
              <a:t>to old users utilities at least equal to their historical ones, </a:t>
            </a:r>
            <a:endParaRPr lang="fr-FR" sz="1600" dirty="0"/>
          </a:p>
          <a:p>
            <a:pPr lvl="1">
              <a:spcAft>
                <a:spcPts val="600"/>
              </a:spcAft>
              <a:buClr>
                <a:schemeClr val="accent1"/>
              </a:buClr>
              <a:buFont typeface="Wingdings" panose="05000000000000000000" pitchFamily="2" charset="2"/>
              <a:buChar char="ü"/>
            </a:pPr>
            <a:r>
              <a:rPr lang="en-GB" sz="1600" dirty="0"/>
              <a:t>T</a:t>
            </a:r>
            <a:r>
              <a:rPr lang="en-GB" sz="1600" dirty="0" smtClean="0"/>
              <a:t>he </a:t>
            </a:r>
            <a:r>
              <a:rPr lang="en-GB" sz="1600" dirty="0"/>
              <a:t>fact that the present available supply is more and more limited, </a:t>
            </a:r>
            <a:r>
              <a:rPr lang="en-GB" sz="1600" dirty="0" smtClean="0"/>
              <a:t>and</a:t>
            </a:r>
            <a:endParaRPr lang="fr-FR" sz="1600" dirty="0"/>
          </a:p>
          <a:p>
            <a:pPr lvl="1">
              <a:spcAft>
                <a:spcPts val="600"/>
              </a:spcAft>
              <a:buClr>
                <a:schemeClr val="accent1"/>
              </a:buClr>
              <a:buFont typeface="Wingdings" panose="05000000000000000000" pitchFamily="2" charset="2"/>
              <a:buChar char="ü"/>
            </a:pPr>
            <a:r>
              <a:rPr lang="en-GB" sz="1600" dirty="0" smtClean="0"/>
              <a:t>Water </a:t>
            </a:r>
            <a:r>
              <a:rPr lang="en-GB" sz="1600" dirty="0"/>
              <a:t>authorities information lack concerning the users valorisations of water resources</a:t>
            </a:r>
            <a:r>
              <a:rPr lang="en-GB" sz="1600" b="1" i="1" dirty="0"/>
              <a:t>. </a:t>
            </a:r>
            <a:endParaRPr lang="fr-FR" sz="1600" b="1" dirty="0"/>
          </a:p>
          <a:p>
            <a:pPr>
              <a:spcAft>
                <a:spcPts val="600"/>
              </a:spcAft>
              <a:buFont typeface="Wingdings" panose="05000000000000000000" pitchFamily="2" charset="2"/>
              <a:buChar char="§"/>
            </a:pPr>
            <a:r>
              <a:rPr lang="en-GB" sz="1600" dirty="0" smtClean="0"/>
              <a:t>By </a:t>
            </a:r>
            <a:r>
              <a:rPr lang="en-GB" sz="1600" b="1" dirty="0"/>
              <a:t>introducing the constraint of limited supply</a:t>
            </a:r>
            <a:r>
              <a:rPr lang="en-GB" sz="1600" dirty="0"/>
              <a:t>, our elaboration will show that </a:t>
            </a:r>
            <a:r>
              <a:rPr lang="en-GB" sz="1600" b="1" dirty="0"/>
              <a:t>the water authorities have to integrate explicitly in the new prices a scarcity charge </a:t>
            </a:r>
            <a:r>
              <a:rPr lang="en-GB" sz="1600" dirty="0"/>
              <a:t>in addition to the marginal cost of mobilization. </a:t>
            </a:r>
            <a:r>
              <a:rPr lang="en-GB" sz="1600" b="1" dirty="0"/>
              <a:t>An application on the Tunisian case</a:t>
            </a:r>
            <a:r>
              <a:rPr lang="en-GB" sz="1600" dirty="0"/>
              <a:t> will show the superiority of the option derived from our theoretical modelling.</a:t>
            </a:r>
            <a:endParaRPr lang="fr-FR" sz="16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18</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4. Résultats de quelques un des papiers  sur la pertinence de l’approche économique </a:t>
            </a:r>
            <a:endParaRPr lang="fr-FR" sz="3200" i="1" dirty="0"/>
          </a:p>
        </p:txBody>
      </p:sp>
      <p:sp>
        <p:nvSpPr>
          <p:cNvPr id="8" name="Espace réservé du contenu 2"/>
          <p:cNvSpPr txBox="1">
            <a:spLocks/>
          </p:cNvSpPr>
          <p:nvPr/>
        </p:nvSpPr>
        <p:spPr>
          <a:xfrm>
            <a:off x="251520" y="1772816"/>
            <a:ext cx="7992888" cy="146876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spcAft>
                <a:spcPts val="600"/>
              </a:spcAft>
              <a:buNone/>
            </a:pPr>
            <a:r>
              <a:rPr lang="en-US" sz="2000" b="1" u="sng" dirty="0">
                <a:solidFill>
                  <a:schemeClr val="accent1">
                    <a:lumMod val="75000"/>
                  </a:schemeClr>
                </a:solidFill>
              </a:rPr>
              <a:t>Modeling a centralized water resources allocation In a world of water scarcity and incomplete information  </a:t>
            </a:r>
            <a:endParaRPr lang="en-US" sz="2000" b="1" u="sng" dirty="0" smtClean="0">
              <a:solidFill>
                <a:schemeClr val="accent1">
                  <a:lumMod val="75000"/>
                </a:schemeClr>
              </a:solidFill>
            </a:endParaRPr>
          </a:p>
          <a:p>
            <a:pPr marL="114300" indent="0" algn="ctr">
              <a:spcAft>
                <a:spcPts val="600"/>
              </a:spcAft>
              <a:buNone/>
            </a:pPr>
            <a:r>
              <a:rPr lang="en-US" sz="2000" b="1" i="1" dirty="0" smtClean="0">
                <a:solidFill>
                  <a:schemeClr val="accent1">
                    <a:lumMod val="75000"/>
                  </a:schemeClr>
                </a:solidFill>
              </a:rPr>
              <a:t>Mohamed </a:t>
            </a:r>
            <a:r>
              <a:rPr lang="en-US" sz="2000" b="1" i="1" dirty="0">
                <a:solidFill>
                  <a:schemeClr val="accent1">
                    <a:lumMod val="75000"/>
                  </a:schemeClr>
                </a:solidFill>
              </a:rPr>
              <a:t>Salah </a:t>
            </a:r>
            <a:r>
              <a:rPr lang="en-US" sz="2000" b="1" i="1" dirty="0" err="1">
                <a:solidFill>
                  <a:schemeClr val="accent1">
                    <a:lumMod val="75000"/>
                  </a:schemeClr>
                </a:solidFill>
              </a:rPr>
              <a:t>Matoussi</a:t>
            </a:r>
            <a:r>
              <a:rPr lang="en-US" sz="2000" b="1" i="1" dirty="0">
                <a:solidFill>
                  <a:schemeClr val="accent1">
                    <a:lumMod val="75000"/>
                  </a:schemeClr>
                </a:solidFill>
              </a:rPr>
              <a:t> and </a:t>
            </a:r>
            <a:r>
              <a:rPr lang="en-US" sz="2000" b="1" i="1" dirty="0" err="1">
                <a:solidFill>
                  <a:schemeClr val="accent1">
                    <a:lumMod val="75000"/>
                  </a:schemeClr>
                </a:solidFill>
              </a:rPr>
              <a:t>Saida</a:t>
            </a:r>
            <a:r>
              <a:rPr lang="en-US" sz="2000" b="1" i="1" dirty="0">
                <a:solidFill>
                  <a:schemeClr val="accent1">
                    <a:lumMod val="75000"/>
                  </a:schemeClr>
                </a:solidFill>
              </a:rPr>
              <a:t> </a:t>
            </a:r>
            <a:r>
              <a:rPr lang="en-US" sz="2000" b="1" i="1" dirty="0" err="1" smtClean="0">
                <a:solidFill>
                  <a:schemeClr val="accent1">
                    <a:lumMod val="75000"/>
                  </a:schemeClr>
                </a:solidFill>
              </a:rPr>
              <a:t>Slama</a:t>
            </a:r>
            <a:endParaRPr lang="en-US" sz="2000" b="1" i="1" dirty="0">
              <a:solidFill>
                <a:schemeClr val="accent1">
                  <a:lumMod val="75000"/>
                </a:schemeClr>
              </a:solidFill>
            </a:endParaRPr>
          </a:p>
        </p:txBody>
      </p:sp>
    </p:spTree>
    <p:extLst>
      <p:ext uri="{BB962C8B-B14F-4D97-AF65-F5344CB8AC3E}">
        <p14:creationId xmlns:p14="http://schemas.microsoft.com/office/powerpoint/2010/main" val="71959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7992888" cy="1468760"/>
          </a:xfrm>
        </p:spPr>
        <p:txBody>
          <a:bodyPr>
            <a:noAutofit/>
          </a:bodyPr>
          <a:lstStyle/>
          <a:p>
            <a:pPr marL="114300" indent="0" algn="ctr">
              <a:spcAft>
                <a:spcPts val="600"/>
              </a:spcAft>
              <a:buNone/>
            </a:pPr>
            <a:r>
              <a:rPr lang="en-US" sz="2000" b="1" u="sng" dirty="0">
                <a:solidFill>
                  <a:schemeClr val="accent1">
                    <a:lumMod val="75000"/>
                  </a:schemeClr>
                </a:solidFill>
              </a:rPr>
              <a:t>The Impact of Higher Water Costs on the Export of Tunisian Dates </a:t>
            </a:r>
            <a:r>
              <a:rPr lang="en-US" sz="2000" b="1" u="sng" dirty="0" smtClean="0">
                <a:solidFill>
                  <a:schemeClr val="accent1">
                    <a:lumMod val="75000"/>
                  </a:schemeClr>
                </a:solidFill>
              </a:rPr>
              <a:t>and Citrus </a:t>
            </a:r>
          </a:p>
          <a:p>
            <a:pPr marL="114300" indent="0" algn="ctr">
              <a:spcAft>
                <a:spcPts val="600"/>
              </a:spcAft>
              <a:buNone/>
            </a:pPr>
            <a:r>
              <a:rPr lang="en-US" sz="2000" b="1" i="1" dirty="0" smtClean="0">
                <a:solidFill>
                  <a:schemeClr val="accent1">
                    <a:lumMod val="75000"/>
                  </a:schemeClr>
                </a:solidFill>
              </a:rPr>
              <a:t>Mohamed </a:t>
            </a:r>
            <a:r>
              <a:rPr lang="en-US" sz="2000" b="1" i="1" dirty="0" err="1" smtClean="0">
                <a:solidFill>
                  <a:schemeClr val="accent1">
                    <a:lumMod val="75000"/>
                  </a:schemeClr>
                </a:solidFill>
              </a:rPr>
              <a:t>Aydi</a:t>
            </a:r>
            <a:r>
              <a:rPr lang="en-US" sz="2000" b="1" i="1" dirty="0" smtClean="0">
                <a:solidFill>
                  <a:schemeClr val="accent1">
                    <a:lumMod val="75000"/>
                  </a:schemeClr>
                </a:solidFill>
              </a:rPr>
              <a:t> and Mohamed Salah </a:t>
            </a:r>
            <a:r>
              <a:rPr lang="en-US" sz="2000" b="1" i="1" dirty="0" err="1" smtClean="0">
                <a:solidFill>
                  <a:schemeClr val="accent1">
                    <a:lumMod val="75000"/>
                  </a:schemeClr>
                </a:solidFill>
              </a:rPr>
              <a:t>Matoussi</a:t>
            </a:r>
            <a:endParaRPr lang="en-US" sz="20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19</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4888" y="3128188"/>
            <a:ext cx="7755504" cy="2893100"/>
          </a:xfrm>
          <a:prstGeom prst="rect">
            <a:avLst/>
          </a:prstGeom>
        </p:spPr>
        <p:txBody>
          <a:bodyPr wrap="square">
            <a:spAutoFit/>
          </a:bodyPr>
          <a:lstStyle/>
          <a:p>
            <a:pPr marL="285750" indent="-285750">
              <a:spcBef>
                <a:spcPts val="600"/>
              </a:spcBef>
              <a:spcAft>
                <a:spcPts val="600"/>
              </a:spcAft>
              <a:buClr>
                <a:schemeClr val="accent1"/>
              </a:buClr>
              <a:buFont typeface="Wingdings" panose="05000000000000000000" pitchFamily="2" charset="2"/>
              <a:buChar char="§"/>
            </a:pPr>
            <a:r>
              <a:rPr lang="fr-FR" b="1" dirty="0" smtClean="0"/>
              <a:t>L’objectif </a:t>
            </a:r>
            <a:r>
              <a:rPr lang="fr-FR" dirty="0" smtClean="0"/>
              <a:t>de ce </a:t>
            </a:r>
            <a:r>
              <a:rPr lang="fr-FR" smtClean="0"/>
              <a:t>papier </a:t>
            </a:r>
            <a:r>
              <a:rPr lang="fr-FR" smtClean="0"/>
              <a:t>porte sur </a:t>
            </a:r>
            <a:r>
              <a:rPr lang="fr-FR" b="1" dirty="0" smtClean="0"/>
              <a:t>l’évaluation des impacts d’une augmentation substantielle du </a:t>
            </a:r>
            <a:r>
              <a:rPr lang="fr-FR" b="1" smtClean="0"/>
              <a:t>prix </a:t>
            </a:r>
            <a:r>
              <a:rPr lang="fr-FR" smtClean="0"/>
              <a:t>de </a:t>
            </a:r>
            <a:r>
              <a:rPr lang="fr-FR" dirty="0" smtClean="0"/>
              <a:t>l’eau sur </a:t>
            </a:r>
            <a:r>
              <a:rPr lang="fr-FR" b="1" dirty="0" smtClean="0"/>
              <a:t>la production et les exportions</a:t>
            </a:r>
            <a:r>
              <a:rPr lang="fr-FR" dirty="0" smtClean="0"/>
              <a:t> de quelques cultures irriguées importantes pour le pays</a:t>
            </a:r>
          </a:p>
          <a:p>
            <a:pPr marL="285750" indent="-285750">
              <a:spcBef>
                <a:spcPts val="600"/>
              </a:spcBef>
              <a:spcAft>
                <a:spcPts val="600"/>
              </a:spcAft>
              <a:buClr>
                <a:schemeClr val="accent1"/>
              </a:buClr>
              <a:buFont typeface="Wingdings" panose="05000000000000000000" pitchFamily="2" charset="2"/>
              <a:buChar char="§"/>
            </a:pPr>
            <a:r>
              <a:rPr lang="fr-FR" b="1" dirty="0" smtClean="0"/>
              <a:t>Un </a:t>
            </a:r>
            <a:r>
              <a:rPr lang="fr-FR" b="1" dirty="0"/>
              <a:t>résumé très succinct de ces impacts pourrait être présenté ainsi :</a:t>
            </a:r>
            <a:endParaRPr lang="fr-FR" dirty="0"/>
          </a:p>
          <a:p>
            <a:pPr marL="742950" lvl="1" indent="-285750">
              <a:spcAft>
                <a:spcPts val="600"/>
              </a:spcAft>
              <a:buClr>
                <a:schemeClr val="accent1"/>
              </a:buClr>
              <a:buFont typeface="Wingdings" panose="05000000000000000000" pitchFamily="2" charset="2"/>
              <a:buChar char="ü"/>
            </a:pPr>
            <a:r>
              <a:rPr lang="fr-FR" dirty="0"/>
              <a:t>Une augmentation du prix de l’input eau aux producteurs de dattes de 100 %, provoquerait une chute des exportations de l’ordre de 17,5 </a:t>
            </a:r>
            <a:r>
              <a:rPr lang="fr-FR" dirty="0" smtClean="0"/>
              <a:t>%.</a:t>
            </a:r>
            <a:endParaRPr lang="fr-FR" dirty="0"/>
          </a:p>
          <a:p>
            <a:pPr marL="742950" lvl="1" indent="-285750">
              <a:spcAft>
                <a:spcPts val="600"/>
              </a:spcAft>
              <a:buClr>
                <a:schemeClr val="accent1"/>
              </a:buClr>
              <a:buFont typeface="Wingdings" panose="05000000000000000000" pitchFamily="2" charset="2"/>
              <a:buChar char="ü"/>
            </a:pPr>
            <a:r>
              <a:rPr lang="fr-FR" dirty="0"/>
              <a:t>Alors qu’une hausse du prix de l’eau aux producteurs d’agrumes du Cap Bon de 100 % se solderait par une diminution des exportations des agrumes de 4,4 </a:t>
            </a:r>
            <a:r>
              <a:rPr lang="fr-FR" dirty="0" smtClean="0"/>
              <a:t>%.</a:t>
            </a:r>
            <a:endParaRPr lang="fr-FR" dirty="0"/>
          </a:p>
        </p:txBody>
      </p:sp>
      <p:sp>
        <p:nvSpPr>
          <p:cNvPr id="8"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4. Résultats de quelques un des papiers  sur la pertinence de l’approche économique </a:t>
            </a:r>
            <a:endParaRPr lang="fr-FR" sz="3200" i="1" dirty="0"/>
          </a:p>
        </p:txBody>
      </p:sp>
    </p:spTree>
    <p:extLst>
      <p:ext uri="{BB962C8B-B14F-4D97-AF65-F5344CB8AC3E}">
        <p14:creationId xmlns:p14="http://schemas.microsoft.com/office/powerpoint/2010/main" val="4028029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7620000" cy="1143000"/>
          </a:xfrm>
        </p:spPr>
        <p:txBody>
          <a:bodyPr/>
          <a:lstStyle/>
          <a:p>
            <a:r>
              <a:rPr lang="fr-FR" sz="3600" dirty="0" smtClean="0"/>
              <a:t>Introduction </a:t>
            </a:r>
            <a:endParaRPr lang="fr-FR" sz="3600" dirty="0"/>
          </a:p>
        </p:txBody>
      </p:sp>
      <p:sp>
        <p:nvSpPr>
          <p:cNvPr id="3" name="Espace réservé du contenu 2"/>
          <p:cNvSpPr>
            <a:spLocks noGrp="1"/>
          </p:cNvSpPr>
          <p:nvPr>
            <p:ph idx="1"/>
          </p:nvPr>
        </p:nvSpPr>
        <p:spPr>
          <a:xfrm>
            <a:off x="251520" y="1600200"/>
            <a:ext cx="7620000" cy="4800600"/>
          </a:xfrm>
        </p:spPr>
        <p:txBody>
          <a:bodyPr>
            <a:normAutofit/>
          </a:bodyPr>
          <a:lstStyle/>
          <a:p>
            <a:pPr lvl="0">
              <a:buFont typeface="Wingdings" panose="05000000000000000000" pitchFamily="2" charset="2"/>
              <a:buChar char="§"/>
            </a:pPr>
            <a:r>
              <a:rPr lang="fr-FR" sz="2000" b="1" dirty="0" smtClean="0"/>
              <a:t>L’eau </a:t>
            </a:r>
            <a:r>
              <a:rPr lang="fr-FR" sz="2000" b="1" dirty="0"/>
              <a:t>agricole </a:t>
            </a:r>
            <a:r>
              <a:rPr lang="fr-FR" sz="2000" dirty="0"/>
              <a:t>est un </a:t>
            </a:r>
            <a:r>
              <a:rPr lang="fr-FR" sz="2000" b="1" dirty="0"/>
              <a:t>facteur de production </a:t>
            </a:r>
            <a:r>
              <a:rPr lang="fr-FR" sz="2000" dirty="0"/>
              <a:t>qui devrait obéir à la règle de des biens économiques et donc  régit par la </a:t>
            </a:r>
            <a:r>
              <a:rPr lang="fr-FR" sz="2000" b="1" dirty="0"/>
              <a:t>loi de la rareté</a:t>
            </a:r>
            <a:r>
              <a:rPr lang="fr-FR" sz="2000" dirty="0" smtClean="0"/>
              <a:t>.</a:t>
            </a:r>
          </a:p>
          <a:p>
            <a:pPr lvl="0">
              <a:buFont typeface="Wingdings" panose="05000000000000000000" pitchFamily="2" charset="2"/>
              <a:buChar char="§"/>
            </a:pPr>
            <a:endParaRPr lang="fr-FR" sz="2000" dirty="0"/>
          </a:p>
          <a:p>
            <a:pPr lvl="0">
              <a:buFont typeface="Wingdings" panose="05000000000000000000" pitchFamily="2" charset="2"/>
              <a:buChar char="§"/>
            </a:pPr>
            <a:r>
              <a:rPr lang="fr-FR" sz="2000" b="1" dirty="0"/>
              <a:t>L’eau  potable</a:t>
            </a:r>
            <a:r>
              <a:rPr lang="fr-FR" sz="2000" dirty="0"/>
              <a:t>, surtout pour les populations démunies, est </a:t>
            </a:r>
            <a:r>
              <a:rPr lang="fr-FR" sz="2000" b="1" dirty="0"/>
              <a:t>un bien vital </a:t>
            </a:r>
            <a:r>
              <a:rPr lang="fr-FR" sz="2000" dirty="0"/>
              <a:t>et </a:t>
            </a:r>
            <a:r>
              <a:rPr lang="fr-FR" sz="2000" b="1" dirty="0"/>
              <a:t>ne doit pas être livrée au marché</a:t>
            </a:r>
            <a:r>
              <a:rPr lang="fr-FR" sz="2000" b="1" dirty="0" smtClean="0"/>
              <a:t>.</a:t>
            </a:r>
          </a:p>
          <a:p>
            <a:pPr lvl="0">
              <a:buFont typeface="Wingdings" panose="05000000000000000000" pitchFamily="2" charset="2"/>
              <a:buChar char="§"/>
            </a:pPr>
            <a:endParaRPr lang="fr-FR" sz="2000" dirty="0"/>
          </a:p>
          <a:p>
            <a:pPr lvl="0">
              <a:buFont typeface="Wingdings" panose="05000000000000000000" pitchFamily="2" charset="2"/>
              <a:buChar char="§"/>
            </a:pPr>
            <a:r>
              <a:rPr lang="fr-FR" sz="2000" b="1" dirty="0"/>
              <a:t>L’objectif majeur </a:t>
            </a:r>
            <a:r>
              <a:rPr lang="fr-FR" sz="2000" dirty="0"/>
              <a:t>de l’ensemble des travaux de recherches que j’ai eu la chance de réaliser est celui  de montrer aux responsables de la gestion de cette ressource </a:t>
            </a:r>
            <a:r>
              <a:rPr lang="fr-FR" sz="2000" b="1" dirty="0"/>
              <a:t>la pertinence d’une gestion décentralisée </a:t>
            </a:r>
            <a:r>
              <a:rPr lang="fr-FR" sz="2000" dirty="0"/>
              <a:t>où  la dimension prix ne doit pas être négligée. </a:t>
            </a:r>
            <a:endParaRPr lang="fr-FR" sz="2000" dirty="0" smtClean="0"/>
          </a:p>
          <a:p>
            <a:pPr marL="114300" lvl="0" indent="0">
              <a:buNone/>
            </a:pPr>
            <a:endParaRPr lang="fr-FR" sz="2000" dirty="0"/>
          </a:p>
          <a:p>
            <a:pPr marL="114300" indent="0">
              <a:buNone/>
            </a:pPr>
            <a:r>
              <a:rPr lang="fr-FR" sz="2000" dirty="0"/>
              <a:t>Je vais essayer de m’évertuer à vous présenter une très brève synthèse de cette recherche en mettant l’accent sur les travaux les plus récents.</a:t>
            </a:r>
          </a:p>
          <a:p>
            <a:pPr algn="just"/>
            <a:endParaRPr lang="fr-FR" sz="20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2</a:t>
            </a:fld>
            <a:endParaRPr lang="fr-FR"/>
          </a:p>
        </p:txBody>
      </p:sp>
      <p:cxnSp>
        <p:nvCxnSpPr>
          <p:cNvPr id="7" name="Connecteur droit 6"/>
          <p:cNvCxnSpPr/>
          <p:nvPr/>
        </p:nvCxnSpPr>
        <p:spPr>
          <a:xfrm>
            <a:off x="344888" y="1468159"/>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733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7992888" cy="4896544"/>
          </a:xfrm>
          <a:ln>
            <a:noFill/>
          </a:ln>
        </p:spPr>
        <p:txBody>
          <a:bodyPr>
            <a:noAutofit/>
          </a:bodyPr>
          <a:lstStyle/>
          <a:p>
            <a:pPr marL="114300" indent="0">
              <a:spcAft>
                <a:spcPts val="600"/>
              </a:spcAft>
              <a:buNone/>
            </a:pPr>
            <a:r>
              <a:rPr lang="fr-FR" sz="2000" b="1" dirty="0"/>
              <a:t>Notre étude nous permet de proposer maintenant une politique économique pour ce secteur qui pourrait être ainsi </a:t>
            </a:r>
            <a:r>
              <a:rPr lang="fr-FR" sz="2000" b="1" dirty="0" smtClean="0"/>
              <a:t>:</a:t>
            </a:r>
          </a:p>
          <a:p>
            <a:pPr>
              <a:spcAft>
                <a:spcPts val="600"/>
              </a:spcAft>
              <a:buFont typeface="Wingdings" panose="05000000000000000000" pitchFamily="2" charset="2"/>
              <a:buChar char="§"/>
            </a:pPr>
            <a:r>
              <a:rPr lang="fr-FR" sz="1800" b="1" dirty="0" smtClean="0"/>
              <a:t>Une </a:t>
            </a:r>
            <a:r>
              <a:rPr lang="fr-FR" sz="1800" b="1" dirty="0"/>
              <a:t>tarification énergique et appropriée de l’eau </a:t>
            </a:r>
            <a:r>
              <a:rPr lang="fr-FR" sz="1800" dirty="0"/>
              <a:t>au Cap-Bon pourrait générer un impact très positif sur le soulagement de la ressource hautement menacée par des dégradations aussi bien quantitatives que qualitatives, sans pour autant déprimer d’une manière significative la production et surtout l’exportation des agrumes qui constituent une activité traditionnelle de la région. Nous pensons alors </a:t>
            </a:r>
            <a:r>
              <a:rPr lang="fr-FR" sz="1800" b="1" dirty="0"/>
              <a:t>qu’une augmentation substantielle du prix de l’eau</a:t>
            </a:r>
            <a:r>
              <a:rPr lang="fr-FR" sz="1800" dirty="0"/>
              <a:t> aux producteurs d’agrumes du Cap bon, à condition d’être opérée d’une manière progressive, serait une politique appropriée de conservation de la ressource. </a:t>
            </a:r>
            <a:endParaRPr lang="fr-FR" sz="1800" dirty="0" smtClean="0"/>
          </a:p>
          <a:p>
            <a:pPr>
              <a:spcAft>
                <a:spcPts val="600"/>
              </a:spcAft>
              <a:buFont typeface="Wingdings" panose="05000000000000000000" pitchFamily="2" charset="2"/>
              <a:buChar char="§"/>
            </a:pPr>
            <a:r>
              <a:rPr lang="fr-FR" sz="1800" dirty="0" smtClean="0"/>
              <a:t>Par </a:t>
            </a:r>
            <a:r>
              <a:rPr lang="fr-FR" sz="1800" dirty="0"/>
              <a:t>contre une politique pareille dans le Sud devrait être menée avec une grande prudence. En effet, comme nous venons de le voir, grâce à nos estimations, </a:t>
            </a:r>
            <a:r>
              <a:rPr lang="fr-FR" sz="1800" b="1" dirty="0"/>
              <a:t>une augmentation substantielle du coût de la ressource </a:t>
            </a:r>
            <a:r>
              <a:rPr lang="fr-FR" sz="1800" dirty="0"/>
              <a:t>provoquerait inéluctablement un ralentissement hautement significatif de la production et surtout  de l’exportation de la spéculation de base de la région à savoir les dattes.</a:t>
            </a:r>
          </a:p>
          <a:p>
            <a:pPr marL="114300" indent="0" algn="ctr">
              <a:spcAft>
                <a:spcPts val="600"/>
              </a:spcAft>
              <a:buNone/>
            </a:pPr>
            <a:endParaRPr lang="en-US" sz="20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20</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4. Résultats de quelques un des papiers  sur la pertinence de l’approche économique </a:t>
            </a:r>
            <a:endParaRPr lang="fr-FR" sz="3200" i="1" dirty="0"/>
          </a:p>
        </p:txBody>
      </p:sp>
    </p:spTree>
    <p:extLst>
      <p:ext uri="{BB962C8B-B14F-4D97-AF65-F5344CB8AC3E}">
        <p14:creationId xmlns:p14="http://schemas.microsoft.com/office/powerpoint/2010/main" val="2058847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7992888" cy="1468760"/>
          </a:xfrm>
        </p:spPr>
        <p:txBody>
          <a:bodyPr>
            <a:noAutofit/>
          </a:bodyPr>
          <a:lstStyle/>
          <a:p>
            <a:pPr marL="114300" indent="0" algn="ctr">
              <a:spcAft>
                <a:spcPts val="600"/>
              </a:spcAft>
              <a:buNone/>
            </a:pPr>
            <a:r>
              <a:rPr lang="en-US" sz="2000" b="1" u="sng" dirty="0">
                <a:solidFill>
                  <a:schemeClr val="accent1">
                    <a:lumMod val="75000"/>
                  </a:schemeClr>
                </a:solidFill>
              </a:rPr>
              <a:t>A Stochastic Frontier Approach for Measuring Technical Efficiencies of Date Farms in Southern </a:t>
            </a:r>
            <a:r>
              <a:rPr lang="en-US" sz="2000" b="1" u="sng" dirty="0" smtClean="0">
                <a:solidFill>
                  <a:schemeClr val="accent1">
                    <a:lumMod val="75000"/>
                  </a:schemeClr>
                </a:solidFill>
              </a:rPr>
              <a:t>Tunisia</a:t>
            </a:r>
          </a:p>
          <a:p>
            <a:pPr marL="114300" indent="0" algn="ctr">
              <a:spcAft>
                <a:spcPts val="600"/>
              </a:spcAft>
              <a:buNone/>
            </a:pPr>
            <a:r>
              <a:rPr lang="en-US" sz="2000" b="1" i="1" dirty="0" err="1" smtClean="0">
                <a:solidFill>
                  <a:schemeClr val="accent1">
                    <a:lumMod val="75000"/>
                  </a:schemeClr>
                </a:solidFill>
              </a:rPr>
              <a:t>Mounir</a:t>
            </a:r>
            <a:r>
              <a:rPr lang="en-US" sz="2000" b="1" i="1" dirty="0" smtClean="0">
                <a:solidFill>
                  <a:schemeClr val="accent1">
                    <a:lumMod val="75000"/>
                  </a:schemeClr>
                </a:solidFill>
              </a:rPr>
              <a:t> </a:t>
            </a:r>
            <a:r>
              <a:rPr lang="en-US" sz="2000" b="1" i="1" dirty="0" err="1">
                <a:solidFill>
                  <a:schemeClr val="accent1">
                    <a:lumMod val="75000"/>
                  </a:schemeClr>
                </a:solidFill>
              </a:rPr>
              <a:t>Belloumi</a:t>
            </a:r>
            <a:r>
              <a:rPr lang="en-US" sz="2000" b="1" i="1" dirty="0">
                <a:solidFill>
                  <a:schemeClr val="accent1">
                    <a:lumMod val="75000"/>
                  </a:schemeClr>
                </a:solidFill>
              </a:rPr>
              <a:t> and Mohamed Salah </a:t>
            </a:r>
            <a:r>
              <a:rPr lang="en-US" sz="2000" b="1" i="1" dirty="0" err="1">
                <a:solidFill>
                  <a:schemeClr val="accent1">
                    <a:lumMod val="75000"/>
                  </a:schemeClr>
                </a:solidFill>
              </a:rPr>
              <a:t>Matoussi</a:t>
            </a:r>
            <a:endParaRPr lang="en-US" sz="2000" b="1" i="1" dirty="0">
              <a:solidFill>
                <a:schemeClr val="accent1">
                  <a:lumMod val="75000"/>
                </a:schemeClr>
              </a:solidFill>
            </a:endParaRPr>
          </a:p>
          <a:p>
            <a:pPr marL="114300" indent="0" algn="ctr">
              <a:spcAft>
                <a:spcPts val="600"/>
              </a:spcAft>
              <a:buNone/>
            </a:pPr>
            <a:endParaRPr lang="en-US" sz="2000" b="1" i="1" dirty="0">
              <a:solidFill>
                <a:schemeClr val="accent1">
                  <a:lumMod val="75000"/>
                </a:schemeClr>
              </a:solidFill>
            </a:endParaRPr>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21</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4. Résultats de quelques un des papiers  sur la pertinence de l’approche économique </a:t>
            </a:r>
            <a:endParaRPr lang="fr-FR" sz="3200" i="1" dirty="0"/>
          </a:p>
        </p:txBody>
      </p:sp>
      <p:sp>
        <p:nvSpPr>
          <p:cNvPr id="8" name="Rectangle 7"/>
          <p:cNvSpPr/>
          <p:nvPr/>
        </p:nvSpPr>
        <p:spPr>
          <a:xfrm>
            <a:off x="344888" y="3140968"/>
            <a:ext cx="7755504" cy="3447098"/>
          </a:xfrm>
          <a:prstGeom prst="rect">
            <a:avLst/>
          </a:prstGeom>
        </p:spPr>
        <p:txBody>
          <a:bodyPr wrap="square">
            <a:spAutoFit/>
          </a:bodyPr>
          <a:lstStyle/>
          <a:p>
            <a:pPr marL="285750" indent="-285750">
              <a:spcAft>
                <a:spcPts val="600"/>
              </a:spcAft>
              <a:buClr>
                <a:schemeClr val="accent1"/>
              </a:buClr>
              <a:buFont typeface="Wingdings" panose="05000000000000000000" pitchFamily="2" charset="2"/>
              <a:buChar char="§"/>
            </a:pPr>
            <a:r>
              <a:rPr lang="en-US" sz="1600" b="1" dirty="0"/>
              <a:t>The main objective of this research </a:t>
            </a:r>
            <a:r>
              <a:rPr lang="en-US" sz="1600" dirty="0"/>
              <a:t>is to </a:t>
            </a:r>
            <a:r>
              <a:rPr lang="en-US" sz="1600" b="1" dirty="0"/>
              <a:t>compare estimates of technical efficiency </a:t>
            </a:r>
            <a:r>
              <a:rPr lang="en-US" sz="1600" dirty="0"/>
              <a:t>obtained from the stochastic frontier approach for two samples of farmers of private and water user associations in the </a:t>
            </a:r>
            <a:r>
              <a:rPr lang="en-US" sz="1600" dirty="0" err="1"/>
              <a:t>Nefzaoua</a:t>
            </a:r>
            <a:r>
              <a:rPr lang="en-US" sz="1600" dirty="0"/>
              <a:t> Oases region (Tunisia), which are characterized by a severe scarcity of water and especially a high degree of </a:t>
            </a:r>
            <a:r>
              <a:rPr lang="en-US" sz="1600" dirty="0" smtClean="0"/>
              <a:t>salinity.</a:t>
            </a:r>
          </a:p>
          <a:p>
            <a:pPr marL="285750" indent="-285750">
              <a:spcAft>
                <a:spcPts val="600"/>
              </a:spcAft>
              <a:buClr>
                <a:schemeClr val="accent1"/>
              </a:buClr>
              <a:buFont typeface="Wingdings" panose="05000000000000000000" pitchFamily="2" charset="2"/>
              <a:buChar char="§"/>
            </a:pPr>
            <a:r>
              <a:rPr lang="en-US" sz="1600" b="1" dirty="0" smtClean="0"/>
              <a:t>Technical </a:t>
            </a:r>
            <a:r>
              <a:rPr lang="en-US" sz="1600" b="1" dirty="0"/>
              <a:t>inefficiency effects </a:t>
            </a:r>
            <a:r>
              <a:rPr lang="en-US" sz="1600" dirty="0"/>
              <a:t>are modeled </a:t>
            </a:r>
            <a:r>
              <a:rPr lang="en-US" sz="1600" b="1" dirty="0"/>
              <a:t>as a function of farm-specific socioeconomic </a:t>
            </a:r>
            <a:r>
              <a:rPr lang="en-US" sz="1600" dirty="0"/>
              <a:t>factors. </a:t>
            </a:r>
            <a:endParaRPr lang="en-US" sz="1600" dirty="0" smtClean="0"/>
          </a:p>
          <a:p>
            <a:pPr marL="285750" indent="-285750">
              <a:spcAft>
                <a:spcPts val="600"/>
              </a:spcAft>
              <a:buClr>
                <a:schemeClr val="accent1"/>
              </a:buClr>
              <a:buFont typeface="Wingdings" panose="05000000000000000000" pitchFamily="2" charset="2"/>
              <a:buChar char="§"/>
            </a:pPr>
            <a:r>
              <a:rPr lang="en-US" sz="1600" b="1" dirty="0" smtClean="0"/>
              <a:t>Results </a:t>
            </a:r>
            <a:r>
              <a:rPr lang="en-US" sz="1600" b="1" dirty="0"/>
              <a:t>suggest that both systems are technically inefficient</a:t>
            </a:r>
            <a:r>
              <a:rPr lang="en-US" sz="1600" dirty="0"/>
              <a:t>. </a:t>
            </a:r>
            <a:r>
              <a:rPr lang="en-US" sz="1600" dirty="0" smtClean="0"/>
              <a:t>On </a:t>
            </a:r>
            <a:r>
              <a:rPr lang="en-US" sz="1600" dirty="0"/>
              <a:t>average, the private system is found to be slightly more efficient than the associative one. Date yield could be explained mainly by four variables: water quantity applied per palm tree, labor per palm tree, phosphate per palm tree, and water salinity. Output elasticities of all inputs are found to be positive and significant except for the farmyard manure. Water salinity has a considerable negative impact on date productivity. For the technical inefficiency model, none of the socioeconomic variables seem to matter</a:t>
            </a:r>
            <a:r>
              <a:rPr lang="en-US" sz="1600" dirty="0" smtClean="0"/>
              <a:t>.</a:t>
            </a:r>
            <a:endParaRPr lang="fr-FR" sz="1600" dirty="0"/>
          </a:p>
        </p:txBody>
      </p:sp>
    </p:spTree>
    <p:extLst>
      <p:ext uri="{BB962C8B-B14F-4D97-AF65-F5344CB8AC3E}">
        <p14:creationId xmlns:p14="http://schemas.microsoft.com/office/powerpoint/2010/main" val="1816246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708920"/>
            <a:ext cx="8098160" cy="1470025"/>
          </a:xfrm>
        </p:spPr>
        <p:txBody>
          <a:bodyPr>
            <a:normAutofit/>
          </a:bodyPr>
          <a:lstStyle/>
          <a:p>
            <a:r>
              <a:rPr lang="en-US" sz="4000" b="1" dirty="0" smtClean="0"/>
              <a:t>Merci pour </a:t>
            </a:r>
            <a:r>
              <a:rPr lang="en-US" sz="4000" b="1" dirty="0" err="1" smtClean="0"/>
              <a:t>votre</a:t>
            </a:r>
            <a:r>
              <a:rPr lang="en-US" sz="4000" b="1" dirty="0" smtClean="0"/>
              <a:t> attention ! </a:t>
            </a:r>
            <a:endParaRPr lang="fr-FR" sz="4000" b="1"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22</a:t>
            </a:fld>
            <a:endParaRPr lang="fr-FR"/>
          </a:p>
        </p:txBody>
      </p:sp>
      <p:cxnSp>
        <p:nvCxnSpPr>
          <p:cNvPr id="6" name="Connecteur droit 5"/>
          <p:cNvCxnSpPr/>
          <p:nvPr/>
        </p:nvCxnSpPr>
        <p:spPr>
          <a:xfrm>
            <a:off x="550568" y="4365104"/>
            <a:ext cx="788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99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indent="0">
              <a:buNone/>
            </a:pPr>
            <a:r>
              <a:rPr lang="fr-FR" sz="2000" i="1" dirty="0"/>
              <a:t>Mon exposé est organisé ainsi :</a:t>
            </a:r>
          </a:p>
          <a:p>
            <a:endParaRPr lang="fr-FR" sz="2000" dirty="0"/>
          </a:p>
          <a:p>
            <a:pPr marL="571500" lvl="0" indent="-457200">
              <a:buFont typeface="+mj-lt"/>
              <a:buAutoNum type="arabicPeriod"/>
            </a:pPr>
            <a:r>
              <a:rPr lang="fr-FR" sz="2000" b="1" dirty="0"/>
              <a:t>Problématique de la gestion de l'eau pour l'irrigation en </a:t>
            </a:r>
            <a:r>
              <a:rPr lang="fr-FR" sz="2000" b="1" dirty="0" smtClean="0"/>
              <a:t>Tunisie</a:t>
            </a:r>
          </a:p>
          <a:p>
            <a:pPr marL="571500" lvl="0" indent="-457200">
              <a:buFont typeface="+mj-lt"/>
              <a:buAutoNum type="arabicPeriod"/>
            </a:pPr>
            <a:endParaRPr lang="fr-FR" sz="2000" b="1" dirty="0"/>
          </a:p>
          <a:p>
            <a:pPr marL="571500" lvl="0" indent="-457200">
              <a:buFont typeface="+mj-lt"/>
              <a:buAutoNum type="arabicPeriod"/>
            </a:pPr>
            <a:r>
              <a:rPr lang="fr-FR" sz="2000" b="1" dirty="0"/>
              <a:t>Stratégie Tunisienne de la  gestion de </a:t>
            </a:r>
            <a:r>
              <a:rPr lang="fr-FR" sz="2000" b="1" dirty="0" smtClean="0"/>
              <a:t>l’eau</a:t>
            </a:r>
          </a:p>
          <a:p>
            <a:pPr marL="571500" lvl="0" indent="-457200">
              <a:buFont typeface="+mj-lt"/>
              <a:buAutoNum type="arabicPeriod"/>
            </a:pPr>
            <a:endParaRPr lang="fr-FR" sz="2000" b="1" dirty="0"/>
          </a:p>
          <a:p>
            <a:pPr marL="571500" lvl="0" indent="-457200">
              <a:buFont typeface="+mj-lt"/>
              <a:buAutoNum type="arabicPeriod"/>
            </a:pPr>
            <a:r>
              <a:rPr lang="fr-FR" sz="2000" b="1" dirty="0"/>
              <a:t>Les résultats opérationnels de la composante socioéconomique du projet SASS  </a:t>
            </a:r>
            <a:endParaRPr lang="fr-FR" sz="2000" b="1" dirty="0" smtClean="0"/>
          </a:p>
          <a:p>
            <a:pPr marL="571500" lvl="0" indent="-457200">
              <a:buFont typeface="+mj-lt"/>
              <a:buAutoNum type="arabicPeriod"/>
            </a:pPr>
            <a:endParaRPr lang="fr-FR" sz="2000" b="1" dirty="0"/>
          </a:p>
          <a:p>
            <a:pPr marL="571500" indent="-457200">
              <a:buFont typeface="+mj-lt"/>
              <a:buAutoNum type="arabicPeriod"/>
            </a:pPr>
            <a:r>
              <a:rPr lang="fr-FR" sz="2000" b="1" dirty="0"/>
              <a:t>Résultats de quelques un des papiers  sur la pertinence de l’approche économique </a:t>
            </a:r>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3</a:t>
            </a:fld>
            <a:endParaRPr lang="fr-FR"/>
          </a:p>
        </p:txBody>
      </p:sp>
      <p:cxnSp>
        <p:nvCxnSpPr>
          <p:cNvPr id="7" name="Connecteur droit 6"/>
          <p:cNvCxnSpPr/>
          <p:nvPr/>
        </p:nvCxnSpPr>
        <p:spPr>
          <a:xfrm>
            <a:off x="344888" y="1468159"/>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251520" y="274638"/>
            <a:ext cx="7620000" cy="1143000"/>
          </a:xfrm>
        </p:spPr>
        <p:txBody>
          <a:bodyPr/>
          <a:lstStyle/>
          <a:p>
            <a:r>
              <a:rPr lang="fr-FR" sz="3600" dirty="0" smtClean="0"/>
              <a:t>Introduction </a:t>
            </a:r>
            <a:endParaRPr lang="fr-FR" sz="3600" dirty="0"/>
          </a:p>
        </p:txBody>
      </p:sp>
    </p:spTree>
    <p:extLst>
      <p:ext uri="{BB962C8B-B14F-4D97-AF65-F5344CB8AC3E}">
        <p14:creationId xmlns:p14="http://schemas.microsoft.com/office/powerpoint/2010/main" val="2244498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620000" cy="4800600"/>
          </a:xfrm>
        </p:spPr>
        <p:txBody>
          <a:bodyPr>
            <a:normAutofit/>
          </a:bodyPr>
          <a:lstStyle/>
          <a:p>
            <a:pPr marL="114300" lvl="0" indent="0">
              <a:buNone/>
            </a:pPr>
            <a:endParaRPr lang="fr-FR" sz="2000" dirty="0"/>
          </a:p>
          <a:p>
            <a:pPr marL="114300" indent="0">
              <a:buNone/>
            </a:pPr>
            <a:r>
              <a:rPr lang="fr-FR" sz="2000" dirty="0"/>
              <a:t>La Tunisie est exposée à un stress de plus en plus sévère</a:t>
            </a:r>
          </a:p>
          <a:p>
            <a:pPr marL="114300" indent="0">
              <a:buNone/>
            </a:pPr>
            <a:endParaRPr lang="fr-FR" sz="2000" dirty="0"/>
          </a:p>
          <a:p>
            <a:pPr marL="533400" indent="-258763">
              <a:lnSpc>
                <a:spcPct val="150000"/>
              </a:lnSpc>
              <a:buFont typeface="Wingdings" panose="05000000000000000000" pitchFamily="2" charset="2"/>
              <a:buChar char="ü"/>
            </a:pPr>
            <a:r>
              <a:rPr lang="fr-FR" sz="2000" b="1" dirty="0" smtClean="0"/>
              <a:t>Raréfaction </a:t>
            </a:r>
            <a:r>
              <a:rPr lang="fr-FR" sz="2000" b="1" dirty="0"/>
              <a:t>et dégradation d</a:t>
            </a:r>
            <a:r>
              <a:rPr lang="fr-FR" sz="2000" dirty="0"/>
              <a:t>e cette ressource </a:t>
            </a:r>
            <a:r>
              <a:rPr lang="fr-FR" sz="2000" dirty="0" smtClean="0"/>
              <a:t>vitale</a:t>
            </a:r>
            <a:endParaRPr lang="fr-FR" sz="2000" dirty="0"/>
          </a:p>
          <a:p>
            <a:pPr marL="533400" indent="-258763">
              <a:lnSpc>
                <a:spcPct val="150000"/>
              </a:lnSpc>
              <a:buFont typeface="Wingdings" panose="05000000000000000000" pitchFamily="2" charset="2"/>
              <a:buChar char="ü"/>
            </a:pPr>
            <a:r>
              <a:rPr lang="fr-FR" sz="2000" b="1" dirty="0" smtClean="0"/>
              <a:t>Concurrence </a:t>
            </a:r>
            <a:r>
              <a:rPr lang="fr-FR" sz="2000" b="1" dirty="0"/>
              <a:t>croissante </a:t>
            </a:r>
            <a:r>
              <a:rPr lang="fr-FR" sz="2000" dirty="0"/>
              <a:t>entre les </a:t>
            </a:r>
            <a:r>
              <a:rPr lang="fr-FR" sz="2000" b="1" dirty="0"/>
              <a:t>usages alternatifs </a:t>
            </a:r>
            <a:r>
              <a:rPr lang="fr-FR" sz="2000" dirty="0"/>
              <a:t>(eau urbaine  agricole et environnementale) dans un contexte de </a:t>
            </a:r>
            <a:endParaRPr lang="fr-FR" sz="2000" dirty="0" smtClean="0"/>
          </a:p>
          <a:p>
            <a:pPr marL="533400" indent="-258763">
              <a:lnSpc>
                <a:spcPct val="150000"/>
              </a:lnSpc>
              <a:buFont typeface="Wingdings" panose="05000000000000000000" pitchFamily="2" charset="2"/>
              <a:buChar char="ü"/>
            </a:pPr>
            <a:r>
              <a:rPr lang="fr-FR" sz="2000" b="1" dirty="0" smtClean="0"/>
              <a:t>Changement  Climatique</a:t>
            </a:r>
            <a:endParaRPr lang="fr-FR" sz="2000" b="1" dirty="0"/>
          </a:p>
          <a:p>
            <a:pPr marL="533400" indent="-258763">
              <a:lnSpc>
                <a:spcPct val="150000"/>
              </a:lnSpc>
              <a:buFont typeface="Wingdings" panose="05000000000000000000" pitchFamily="2" charset="2"/>
              <a:buChar char="ü"/>
            </a:pPr>
            <a:r>
              <a:rPr lang="fr-FR" sz="2000" b="1" dirty="0" smtClean="0"/>
              <a:t>Eau souterraine </a:t>
            </a:r>
            <a:r>
              <a:rPr lang="fr-FR" sz="2000" dirty="0" smtClean="0"/>
              <a:t>surexploitée </a:t>
            </a:r>
            <a:r>
              <a:rPr lang="fr-FR" sz="2000" dirty="0"/>
              <a:t>et </a:t>
            </a:r>
            <a:r>
              <a:rPr lang="fr-FR" sz="2000" dirty="0" smtClean="0"/>
              <a:t>dégradée</a:t>
            </a:r>
          </a:p>
          <a:p>
            <a:pPr marL="533400" indent="-258763">
              <a:lnSpc>
                <a:spcPct val="150000"/>
              </a:lnSpc>
              <a:buFont typeface="Wingdings" panose="05000000000000000000" pitchFamily="2" charset="2"/>
              <a:buChar char="ü"/>
            </a:pPr>
            <a:r>
              <a:rPr lang="fr-FR" sz="2000" dirty="0" smtClean="0"/>
              <a:t>La </a:t>
            </a:r>
            <a:r>
              <a:rPr lang="fr-FR" sz="2000" dirty="0"/>
              <a:t>quasi-totalité des </a:t>
            </a:r>
            <a:r>
              <a:rPr lang="fr-FR" sz="2000" b="1" dirty="0"/>
              <a:t>eaux conventionnelles </a:t>
            </a:r>
            <a:r>
              <a:rPr lang="fr-FR" sz="2000" dirty="0"/>
              <a:t>sont déjà </a:t>
            </a:r>
            <a:r>
              <a:rPr lang="fr-FR" sz="2000" b="1" dirty="0" smtClean="0"/>
              <a:t>mobilisées</a:t>
            </a:r>
            <a:endParaRPr lang="fr-FR" sz="2000" b="1" dirty="0"/>
          </a:p>
          <a:p>
            <a:pPr marL="114300" indent="0">
              <a:buNone/>
            </a:pPr>
            <a:endParaRPr lang="fr-FR" sz="20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4</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smtClean="0"/>
              <a:t>1. </a:t>
            </a:r>
            <a:r>
              <a:rPr lang="fr-FR" sz="3200" dirty="0"/>
              <a:t>Problématique de la gestion de l'eau pour l'irrigation en </a:t>
            </a:r>
            <a:r>
              <a:rPr lang="fr-FR" sz="3200" dirty="0" smtClean="0"/>
              <a:t>Tunisie</a:t>
            </a:r>
            <a:endParaRPr lang="fr-FR" sz="3200" i="1" dirty="0"/>
          </a:p>
        </p:txBody>
      </p:sp>
    </p:spTree>
    <p:extLst>
      <p:ext uri="{BB962C8B-B14F-4D97-AF65-F5344CB8AC3E}">
        <p14:creationId xmlns:p14="http://schemas.microsoft.com/office/powerpoint/2010/main" val="3990825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E169B4E-5BFA-4CC9-A9FF-E30F31DDFF10}" type="slidenum">
              <a:rPr lang="fr-FR" smtClean="0"/>
              <a:t>5</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4" name="Espace réservé du contenu 3"/>
          <p:cNvGraphicFramePr>
            <a:graphicFrameLocks noGrp="1"/>
          </p:cNvGraphicFramePr>
          <p:nvPr>
            <p:ph idx="1"/>
            <p:extLst>
              <p:ext uri="{D42A27DB-BD31-4B8C-83A1-F6EECF244321}">
                <p14:modId xmlns:p14="http://schemas.microsoft.com/office/powerpoint/2010/main" val="120461142"/>
              </p:ext>
            </p:extLst>
          </p:nvPr>
        </p:nvGraphicFramePr>
        <p:xfrm>
          <a:off x="229424" y="3450704"/>
          <a:ext cx="7969698" cy="1130424"/>
        </p:xfrm>
        <a:graphic>
          <a:graphicData uri="http://schemas.openxmlformats.org/drawingml/2006/table">
            <a:tbl>
              <a:tblPr firstRow="1" firstCol="1" bandRow="1">
                <a:tableStyleId>{5C22544A-7EE6-4342-B048-85BDC9FD1C3A}</a:tableStyleId>
              </a:tblPr>
              <a:tblGrid>
                <a:gridCol w="1619397"/>
                <a:gridCol w="1269701"/>
                <a:gridCol w="1270150"/>
                <a:gridCol w="1270150"/>
                <a:gridCol w="1270150"/>
                <a:gridCol w="1270150"/>
              </a:tblGrid>
              <a:tr h="478492">
                <a:tc>
                  <a:txBody>
                    <a:bodyPr/>
                    <a:lstStyle/>
                    <a:p>
                      <a:pPr algn="ctr">
                        <a:spcAft>
                          <a:spcPts val="0"/>
                        </a:spcAft>
                      </a:pPr>
                      <a:r>
                        <a:rPr lang="fr-FR" sz="2000" dirty="0" smtClean="0">
                          <a:solidFill>
                            <a:schemeClr val="bg1"/>
                          </a:solidFill>
                          <a:effectLst/>
                          <a:latin typeface="+mj-lt"/>
                          <a:ea typeface="Times New Roman"/>
                        </a:rPr>
                        <a:t>Année</a:t>
                      </a:r>
                      <a:r>
                        <a:rPr lang="fr-FR" sz="2000" baseline="0" dirty="0" smtClean="0">
                          <a:solidFill>
                            <a:schemeClr val="bg1"/>
                          </a:solidFill>
                          <a:effectLst/>
                          <a:latin typeface="+mj-lt"/>
                          <a:ea typeface="Times New Roman"/>
                        </a:rPr>
                        <a:t> </a:t>
                      </a:r>
                      <a:endParaRPr lang="fr-FR" sz="2000" dirty="0">
                        <a:solidFill>
                          <a:schemeClr val="bg1"/>
                        </a:solidFill>
                        <a:effectLst/>
                        <a:latin typeface="+mj-lt"/>
                        <a:ea typeface="Times New Roman"/>
                      </a:endParaRPr>
                    </a:p>
                  </a:txBody>
                  <a:tcPr marL="58184" marR="58184" marT="0" marB="0" anchor="ctr">
                    <a:solidFill>
                      <a:schemeClr val="accent1">
                        <a:lumMod val="75000"/>
                      </a:schemeClr>
                    </a:solidFill>
                  </a:tcPr>
                </a:tc>
                <a:tc>
                  <a:txBody>
                    <a:bodyPr/>
                    <a:lstStyle/>
                    <a:p>
                      <a:pPr algn="ctr">
                        <a:spcAft>
                          <a:spcPts val="0"/>
                        </a:spcAft>
                      </a:pPr>
                      <a:r>
                        <a:rPr lang="fr-FR" sz="2000" dirty="0">
                          <a:effectLst/>
                          <a:latin typeface="+mj-lt"/>
                        </a:rPr>
                        <a:t> </a:t>
                      </a:r>
                      <a:r>
                        <a:rPr lang="fr-FR" sz="2000" dirty="0" smtClean="0">
                          <a:effectLst/>
                          <a:latin typeface="+mj-lt"/>
                        </a:rPr>
                        <a:t>1960</a:t>
                      </a:r>
                      <a:endParaRPr lang="fr-FR" sz="2000" dirty="0">
                        <a:effectLst/>
                        <a:latin typeface="+mj-lt"/>
                        <a:ea typeface="Times New Roman"/>
                      </a:endParaRPr>
                    </a:p>
                  </a:txBody>
                  <a:tcPr marL="58184" marR="58184" marT="0" marB="0" anchor="ctr"/>
                </a:tc>
                <a:tc>
                  <a:txBody>
                    <a:bodyPr/>
                    <a:lstStyle/>
                    <a:p>
                      <a:pPr algn="ctr">
                        <a:spcAft>
                          <a:spcPts val="0"/>
                        </a:spcAft>
                      </a:pPr>
                      <a:r>
                        <a:rPr lang="fr-FR" sz="2000" dirty="0">
                          <a:effectLst/>
                          <a:latin typeface="+mj-lt"/>
                        </a:rPr>
                        <a:t> </a:t>
                      </a:r>
                      <a:r>
                        <a:rPr lang="fr-FR" sz="2000" dirty="0" smtClean="0">
                          <a:effectLst/>
                          <a:latin typeface="+mj-lt"/>
                        </a:rPr>
                        <a:t>1994</a:t>
                      </a:r>
                      <a:endParaRPr lang="fr-FR" sz="2000" dirty="0">
                        <a:effectLst/>
                        <a:latin typeface="+mj-lt"/>
                        <a:ea typeface="Times New Roman"/>
                      </a:endParaRPr>
                    </a:p>
                  </a:txBody>
                  <a:tcPr marL="58184" marR="58184" marT="0" marB="0" anchor="ctr"/>
                </a:tc>
                <a:tc>
                  <a:txBody>
                    <a:bodyPr/>
                    <a:lstStyle/>
                    <a:p>
                      <a:pPr algn="ctr">
                        <a:spcAft>
                          <a:spcPts val="0"/>
                        </a:spcAft>
                      </a:pPr>
                      <a:r>
                        <a:rPr lang="fr-FR" sz="2000" dirty="0">
                          <a:effectLst/>
                          <a:latin typeface="+mj-lt"/>
                        </a:rPr>
                        <a:t> </a:t>
                      </a:r>
                      <a:r>
                        <a:rPr lang="fr-FR" sz="2000" dirty="0" smtClean="0">
                          <a:effectLst/>
                          <a:latin typeface="+mj-lt"/>
                        </a:rPr>
                        <a:t>2017</a:t>
                      </a:r>
                      <a:endParaRPr lang="fr-FR" sz="2000" dirty="0">
                        <a:effectLst/>
                        <a:latin typeface="+mj-lt"/>
                        <a:ea typeface="Times New Roman"/>
                      </a:endParaRPr>
                    </a:p>
                  </a:txBody>
                  <a:tcPr marL="58184" marR="58184" marT="0" marB="0" anchor="ctr"/>
                </a:tc>
                <a:tc>
                  <a:txBody>
                    <a:bodyPr/>
                    <a:lstStyle/>
                    <a:p>
                      <a:pPr algn="ctr">
                        <a:spcAft>
                          <a:spcPts val="0"/>
                        </a:spcAft>
                      </a:pPr>
                      <a:r>
                        <a:rPr lang="fr-FR" sz="2000" dirty="0">
                          <a:effectLst/>
                          <a:latin typeface="+mj-lt"/>
                        </a:rPr>
                        <a:t> </a:t>
                      </a:r>
                      <a:r>
                        <a:rPr lang="fr-FR" sz="2000" dirty="0" smtClean="0">
                          <a:effectLst/>
                          <a:latin typeface="+mj-lt"/>
                        </a:rPr>
                        <a:t>2030</a:t>
                      </a:r>
                      <a:endParaRPr lang="fr-FR" sz="2000" dirty="0">
                        <a:effectLst/>
                        <a:latin typeface="+mj-lt"/>
                        <a:ea typeface="Times New Roman"/>
                      </a:endParaRPr>
                    </a:p>
                  </a:txBody>
                  <a:tcPr marL="58184" marR="58184" marT="0" marB="0" anchor="ctr">
                    <a:solidFill>
                      <a:schemeClr val="accent1">
                        <a:lumMod val="60000"/>
                        <a:lumOff val="40000"/>
                      </a:schemeClr>
                    </a:solidFill>
                  </a:tcPr>
                </a:tc>
                <a:tc>
                  <a:txBody>
                    <a:bodyPr/>
                    <a:lstStyle/>
                    <a:p>
                      <a:pPr algn="ctr">
                        <a:spcAft>
                          <a:spcPts val="0"/>
                        </a:spcAft>
                      </a:pPr>
                      <a:r>
                        <a:rPr lang="fr-FR" sz="2000" dirty="0" smtClean="0">
                          <a:effectLst/>
                          <a:latin typeface="+mj-lt"/>
                        </a:rPr>
                        <a:t>2050</a:t>
                      </a:r>
                      <a:endParaRPr lang="fr-FR" sz="2000" dirty="0">
                        <a:effectLst/>
                        <a:latin typeface="+mj-lt"/>
                        <a:ea typeface="Times New Roman"/>
                      </a:endParaRPr>
                    </a:p>
                  </a:txBody>
                  <a:tcPr marL="58184" marR="58184" marT="0" marB="0" anchor="ctr">
                    <a:solidFill>
                      <a:schemeClr val="accent1">
                        <a:lumMod val="60000"/>
                        <a:lumOff val="40000"/>
                      </a:schemeClr>
                    </a:solidFill>
                  </a:tcPr>
                </a:tc>
              </a:tr>
              <a:tr h="651932">
                <a:tc>
                  <a:txBody>
                    <a:bodyPr/>
                    <a:lstStyle/>
                    <a:p>
                      <a:pPr algn="ctr">
                        <a:spcAft>
                          <a:spcPts val="0"/>
                        </a:spcAft>
                      </a:pPr>
                      <a:r>
                        <a:rPr lang="fr-FR" sz="2000" dirty="0" smtClean="0">
                          <a:solidFill>
                            <a:schemeClr val="bg1"/>
                          </a:solidFill>
                          <a:effectLst/>
                          <a:latin typeface="Times New Roman"/>
                          <a:ea typeface="Times New Roman"/>
                        </a:rPr>
                        <a:t>Eau </a:t>
                      </a:r>
                      <a:endParaRPr lang="fr-FR" sz="2000" dirty="0">
                        <a:solidFill>
                          <a:schemeClr val="bg1"/>
                        </a:solidFill>
                        <a:effectLst/>
                        <a:latin typeface="Times New Roman"/>
                        <a:ea typeface="Times New Roman"/>
                      </a:endParaRPr>
                    </a:p>
                  </a:txBody>
                  <a:tcPr marL="58184" marR="58184" marT="0" marB="0" anchor="ctr">
                    <a:solidFill>
                      <a:schemeClr val="accent1">
                        <a:lumMod val="75000"/>
                      </a:schemeClr>
                    </a:solidFill>
                  </a:tcPr>
                </a:tc>
                <a:tc>
                  <a:txBody>
                    <a:bodyPr/>
                    <a:lstStyle/>
                    <a:p>
                      <a:pPr algn="ctr">
                        <a:spcAft>
                          <a:spcPts val="0"/>
                        </a:spcAft>
                      </a:pPr>
                      <a:r>
                        <a:rPr lang="fr-FR" sz="1800" dirty="0">
                          <a:solidFill>
                            <a:schemeClr val="tx1"/>
                          </a:solidFill>
                          <a:effectLst/>
                        </a:rPr>
                        <a:t> </a:t>
                      </a:r>
                      <a:r>
                        <a:rPr lang="fr-FR" sz="1800" dirty="0" smtClean="0">
                          <a:solidFill>
                            <a:schemeClr val="tx1"/>
                          </a:solidFill>
                          <a:effectLst/>
                        </a:rPr>
                        <a:t>1036</a:t>
                      </a:r>
                      <a:endParaRPr lang="fr-FR" sz="1800" dirty="0">
                        <a:solidFill>
                          <a:schemeClr val="tx1"/>
                        </a:solidFill>
                        <a:effectLst/>
                        <a:latin typeface="Times New Roman"/>
                        <a:ea typeface="Times New Roman"/>
                      </a:endParaRPr>
                    </a:p>
                  </a:txBody>
                  <a:tcPr marL="58184" marR="58184" marT="0" marB="0" anchor="ctr">
                    <a:solidFill>
                      <a:schemeClr val="accent1">
                        <a:lumMod val="20000"/>
                        <a:lumOff val="80000"/>
                      </a:schemeClr>
                    </a:solidFill>
                  </a:tcPr>
                </a:tc>
                <a:tc>
                  <a:txBody>
                    <a:bodyPr/>
                    <a:lstStyle/>
                    <a:p>
                      <a:pPr algn="ctr">
                        <a:spcAft>
                          <a:spcPts val="0"/>
                        </a:spcAft>
                      </a:pPr>
                      <a:r>
                        <a:rPr lang="fr-FR" sz="1800" dirty="0">
                          <a:solidFill>
                            <a:schemeClr val="tx1"/>
                          </a:solidFill>
                          <a:effectLst/>
                        </a:rPr>
                        <a:t> </a:t>
                      </a:r>
                      <a:r>
                        <a:rPr lang="fr-FR" sz="1800" dirty="0" smtClean="0">
                          <a:solidFill>
                            <a:schemeClr val="tx1"/>
                          </a:solidFill>
                          <a:effectLst/>
                        </a:rPr>
                        <a:t>532</a:t>
                      </a:r>
                      <a:endParaRPr lang="fr-FR" sz="1800" dirty="0">
                        <a:solidFill>
                          <a:schemeClr val="tx1"/>
                        </a:solidFill>
                        <a:effectLst/>
                        <a:latin typeface="Times New Roman"/>
                        <a:ea typeface="Times New Roman"/>
                      </a:endParaRPr>
                    </a:p>
                  </a:txBody>
                  <a:tcPr marL="58184" marR="58184" marT="0" marB="0" anchor="ctr">
                    <a:solidFill>
                      <a:schemeClr val="accent1">
                        <a:lumMod val="20000"/>
                        <a:lumOff val="80000"/>
                      </a:schemeClr>
                    </a:solidFill>
                  </a:tcPr>
                </a:tc>
                <a:tc>
                  <a:txBody>
                    <a:bodyPr/>
                    <a:lstStyle/>
                    <a:p>
                      <a:pPr algn="ctr">
                        <a:spcAft>
                          <a:spcPts val="0"/>
                        </a:spcAft>
                      </a:pPr>
                      <a:r>
                        <a:rPr lang="fr-FR" sz="1800" dirty="0">
                          <a:effectLst/>
                        </a:rPr>
                        <a:t> </a:t>
                      </a:r>
                      <a:r>
                        <a:rPr lang="fr-FR" sz="1800" dirty="0" smtClean="0">
                          <a:effectLst/>
                        </a:rPr>
                        <a:t>410</a:t>
                      </a:r>
                      <a:endParaRPr lang="fr-FR" sz="1800" dirty="0">
                        <a:effectLst/>
                        <a:latin typeface="Times New Roman"/>
                        <a:ea typeface="Times New Roman"/>
                      </a:endParaRPr>
                    </a:p>
                  </a:txBody>
                  <a:tcPr marL="58184" marR="58184" marT="0" marB="0" anchor="ctr">
                    <a:solidFill>
                      <a:schemeClr val="accent1">
                        <a:lumMod val="20000"/>
                        <a:lumOff val="80000"/>
                      </a:schemeClr>
                    </a:solidFill>
                  </a:tcPr>
                </a:tc>
                <a:tc>
                  <a:txBody>
                    <a:bodyPr/>
                    <a:lstStyle/>
                    <a:p>
                      <a:pPr algn="ctr">
                        <a:spcAft>
                          <a:spcPts val="0"/>
                        </a:spcAft>
                      </a:pPr>
                      <a:r>
                        <a:rPr lang="fr-FR" sz="1800" dirty="0">
                          <a:effectLst/>
                        </a:rPr>
                        <a:t> </a:t>
                      </a:r>
                      <a:r>
                        <a:rPr lang="fr-FR" sz="1800" dirty="0" smtClean="0">
                          <a:effectLst/>
                        </a:rPr>
                        <a:t>360</a:t>
                      </a:r>
                      <a:endParaRPr lang="fr-FR" sz="1800" dirty="0">
                        <a:effectLst/>
                        <a:latin typeface="Times New Roman"/>
                        <a:ea typeface="Times New Roman"/>
                      </a:endParaRPr>
                    </a:p>
                  </a:txBody>
                  <a:tcPr marL="58184" marR="58184" marT="0" marB="0" anchor="ctr">
                    <a:solidFill>
                      <a:schemeClr val="accent1">
                        <a:lumMod val="20000"/>
                        <a:lumOff val="80000"/>
                      </a:schemeClr>
                    </a:solidFill>
                  </a:tcPr>
                </a:tc>
                <a:tc>
                  <a:txBody>
                    <a:bodyPr/>
                    <a:lstStyle/>
                    <a:p>
                      <a:pPr algn="ctr">
                        <a:spcAft>
                          <a:spcPts val="0"/>
                        </a:spcAft>
                      </a:pPr>
                      <a:r>
                        <a:rPr lang="fr-FR" sz="1800" dirty="0">
                          <a:effectLst/>
                        </a:rPr>
                        <a:t> </a:t>
                      </a:r>
                      <a:r>
                        <a:rPr lang="fr-FR" sz="1800" dirty="0" smtClean="0">
                          <a:effectLst/>
                        </a:rPr>
                        <a:t>150</a:t>
                      </a:r>
                      <a:endParaRPr lang="fr-FR" sz="1800" dirty="0">
                        <a:effectLst/>
                        <a:latin typeface="Times New Roman"/>
                        <a:ea typeface="Times New Roman"/>
                      </a:endParaRPr>
                    </a:p>
                  </a:txBody>
                  <a:tcPr marL="58184" marR="58184" marT="0" marB="0" anchor="ctr">
                    <a:solidFill>
                      <a:schemeClr val="accent1">
                        <a:lumMod val="20000"/>
                        <a:lumOff val="80000"/>
                      </a:schemeClr>
                    </a:solidFill>
                  </a:tcPr>
                </a:tc>
              </a:tr>
            </a:tbl>
          </a:graphicData>
        </a:graphic>
      </p:graphicFrame>
      <p:sp>
        <p:nvSpPr>
          <p:cNvPr id="6" name="Rectangle 5"/>
          <p:cNvSpPr/>
          <p:nvPr/>
        </p:nvSpPr>
        <p:spPr>
          <a:xfrm>
            <a:off x="973914" y="2276872"/>
            <a:ext cx="6480719" cy="707886"/>
          </a:xfrm>
          <a:prstGeom prst="rect">
            <a:avLst/>
          </a:prstGeom>
        </p:spPr>
        <p:txBody>
          <a:bodyPr vert="horz" lIns="91440" tIns="45720" rIns="91440" bIns="45720" rtlCol="0" anchor="ctr">
            <a:noAutofit/>
          </a:bodyPr>
          <a:lstStyle/>
          <a:p>
            <a:pPr>
              <a:spcBef>
                <a:spcPct val="0"/>
              </a:spcBef>
            </a:pPr>
            <a:r>
              <a:rPr lang="fr-FR" sz="2400" b="1" u="sng" spc="-100" dirty="0">
                <a:solidFill>
                  <a:schemeClr val="tx2"/>
                </a:solidFill>
                <a:latin typeface="+mj-lt"/>
                <a:ea typeface="+mj-ea"/>
                <a:cs typeface="+mj-cs"/>
              </a:rPr>
              <a:t>Ressources en eau disponibles en m3/an/hab.</a:t>
            </a:r>
          </a:p>
        </p:txBody>
      </p:sp>
      <p:cxnSp>
        <p:nvCxnSpPr>
          <p:cNvPr id="8" name="Connecteur droit avec flèche 7"/>
          <p:cNvCxnSpPr/>
          <p:nvPr/>
        </p:nvCxnSpPr>
        <p:spPr>
          <a:xfrm>
            <a:off x="5652120" y="4725144"/>
            <a:ext cx="2448272" cy="0"/>
          </a:xfrm>
          <a:prstGeom prst="straightConnector1">
            <a:avLst/>
          </a:prstGeom>
          <a:ln>
            <a:solidFill>
              <a:schemeClr val="tx2">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28183" y="4725144"/>
            <a:ext cx="1440161" cy="353943"/>
          </a:xfrm>
          <a:prstGeom prst="rect">
            <a:avLst/>
          </a:prstGeom>
        </p:spPr>
        <p:txBody>
          <a:bodyPr vert="horz" lIns="91440" tIns="45720" rIns="91440" bIns="45720" rtlCol="0" anchor="ctr">
            <a:noAutofit/>
          </a:bodyPr>
          <a:lstStyle/>
          <a:p>
            <a:pPr algn="ctr">
              <a:spcBef>
                <a:spcPct val="0"/>
              </a:spcBef>
            </a:pPr>
            <a:r>
              <a:rPr lang="fr-FR" sz="1600" i="1" spc="-100" dirty="0" smtClean="0">
                <a:solidFill>
                  <a:schemeClr val="tx2"/>
                </a:solidFill>
                <a:latin typeface="+mj-lt"/>
                <a:ea typeface="+mj-ea"/>
                <a:cs typeface="+mj-cs"/>
              </a:rPr>
              <a:t>Prévisions </a:t>
            </a:r>
            <a:endParaRPr lang="fr-FR" sz="1600" i="1" spc="-100" dirty="0">
              <a:solidFill>
                <a:schemeClr val="tx2"/>
              </a:solidFill>
              <a:latin typeface="+mj-lt"/>
              <a:ea typeface="+mj-ea"/>
              <a:cs typeface="+mj-cs"/>
            </a:endParaRPr>
          </a:p>
        </p:txBody>
      </p:sp>
      <p:sp>
        <p:nvSpPr>
          <p:cNvPr id="12"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smtClean="0"/>
              <a:t>1. </a:t>
            </a:r>
            <a:r>
              <a:rPr lang="fr-FR" sz="3200" dirty="0"/>
              <a:t>Problématique de la gestion de l'eau pour l'irrigation en </a:t>
            </a:r>
            <a:r>
              <a:rPr lang="fr-FR" sz="3200" dirty="0" smtClean="0"/>
              <a:t>Tunisie</a:t>
            </a:r>
            <a:endParaRPr lang="fr-FR" sz="3200" i="1" dirty="0"/>
          </a:p>
        </p:txBody>
      </p:sp>
    </p:spTree>
    <p:extLst>
      <p:ext uri="{BB962C8B-B14F-4D97-AF65-F5344CB8AC3E}">
        <p14:creationId xmlns:p14="http://schemas.microsoft.com/office/powerpoint/2010/main" val="378006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iagonal 3"/>
          <p:cNvSpPr/>
          <p:nvPr/>
        </p:nvSpPr>
        <p:spPr>
          <a:xfrm>
            <a:off x="344888" y="4149080"/>
            <a:ext cx="7899520" cy="1584176"/>
          </a:xfrm>
          <a:prstGeom prst="round2Diag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5125" lvl="0" algn="ctr">
              <a:spcBef>
                <a:spcPct val="20000"/>
              </a:spcBef>
              <a:buClr>
                <a:srgbClr val="F07F09"/>
              </a:buClr>
            </a:pPr>
            <a:r>
              <a:rPr lang="fr-FR" sz="2000" b="1" i="1" dirty="0">
                <a:solidFill>
                  <a:prstClr val="black"/>
                </a:solidFill>
              </a:rPr>
              <a:t>Mobiliser le maximum des ressources potentielles </a:t>
            </a:r>
            <a:r>
              <a:rPr lang="fr-FR" sz="2000" i="1" dirty="0">
                <a:solidFill>
                  <a:prstClr val="black"/>
                </a:solidFill>
              </a:rPr>
              <a:t>de façon à ce que  </a:t>
            </a:r>
            <a:r>
              <a:rPr lang="fr-FR" sz="2000" b="1" i="1" dirty="0">
                <a:solidFill>
                  <a:prstClr val="black"/>
                </a:solidFill>
              </a:rPr>
              <a:t>l’eau soit la moins contraignante au développement</a:t>
            </a:r>
            <a:r>
              <a:rPr lang="fr-FR" sz="2000" i="1" dirty="0">
                <a:solidFill>
                  <a:prstClr val="black"/>
                </a:solidFill>
              </a:rPr>
              <a:t> économique, industriel et social du pays.</a:t>
            </a:r>
          </a:p>
        </p:txBody>
      </p:sp>
      <p:sp>
        <p:nvSpPr>
          <p:cNvPr id="3" name="Espace réservé du contenu 2"/>
          <p:cNvSpPr>
            <a:spLocks noGrp="1"/>
          </p:cNvSpPr>
          <p:nvPr>
            <p:ph idx="1"/>
          </p:nvPr>
        </p:nvSpPr>
        <p:spPr>
          <a:xfrm>
            <a:off x="251520" y="1600200"/>
            <a:ext cx="7992888" cy="1820624"/>
          </a:xfrm>
        </p:spPr>
        <p:txBody>
          <a:bodyPr>
            <a:normAutofit/>
          </a:bodyPr>
          <a:lstStyle/>
          <a:p>
            <a:pPr marL="114300" lvl="0" indent="0">
              <a:buNone/>
            </a:pPr>
            <a:endParaRPr lang="fr-FR" dirty="0"/>
          </a:p>
          <a:p>
            <a:pPr marL="533400" indent="-419100">
              <a:buFont typeface="Wingdings" panose="05000000000000000000" pitchFamily="2" charset="2"/>
              <a:buChar char="§"/>
            </a:pPr>
            <a:r>
              <a:rPr lang="fr-FR" b="1" i="1" dirty="0"/>
              <a:t>La Stratégie actuelle de la Tunisie en matière de gestion de ressource rare </a:t>
            </a:r>
            <a:r>
              <a:rPr lang="fr-FR" b="1" i="1" dirty="0" smtClean="0"/>
              <a:t>est</a:t>
            </a:r>
          </a:p>
          <a:p>
            <a:pPr marL="533400" indent="0">
              <a:buNone/>
            </a:pPr>
            <a:endParaRPr lang="fr-FR" i="1" dirty="0" smtClean="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6</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2. Stratégie Tunisienne de la  gestion de l’eau</a:t>
            </a:r>
            <a:endParaRPr lang="fr-FR" sz="3200" i="1" dirty="0"/>
          </a:p>
        </p:txBody>
      </p:sp>
      <p:sp>
        <p:nvSpPr>
          <p:cNvPr id="2" name="Triangle isocèle 1"/>
          <p:cNvSpPr/>
          <p:nvPr/>
        </p:nvSpPr>
        <p:spPr>
          <a:xfrm rot="10800000">
            <a:off x="2936888" y="3420824"/>
            <a:ext cx="2880000" cy="21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150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992888" cy="4997152"/>
          </a:xfrm>
        </p:spPr>
        <p:txBody>
          <a:bodyPr>
            <a:noAutofit/>
          </a:bodyPr>
          <a:lstStyle/>
          <a:p>
            <a:pPr marL="533400" indent="-350838">
              <a:buFont typeface="Wingdings" panose="05000000000000000000" pitchFamily="2" charset="2"/>
              <a:buChar char="§"/>
            </a:pPr>
            <a:r>
              <a:rPr lang="fr-FR" b="1" dirty="0" smtClean="0"/>
              <a:t>Les </a:t>
            </a:r>
            <a:r>
              <a:rPr lang="fr-FR" b="1" dirty="0"/>
              <a:t>principales priorités, selon une étude récente de </a:t>
            </a:r>
            <a:r>
              <a:rPr lang="fr-FR" b="1" dirty="0" smtClean="0"/>
              <a:t>l’ITS</a:t>
            </a:r>
            <a:r>
              <a:rPr lang="fr-FR" b="1" dirty="0"/>
              <a:t>:</a:t>
            </a:r>
            <a:endParaRPr lang="fr-FR" sz="2000" dirty="0"/>
          </a:p>
          <a:p>
            <a:pPr marL="830580" lvl="1" indent="-258763">
              <a:lnSpc>
                <a:spcPct val="150000"/>
              </a:lnSpc>
              <a:buClr>
                <a:schemeClr val="accent1"/>
              </a:buClr>
              <a:buFont typeface="Wingdings" panose="05000000000000000000" pitchFamily="2" charset="2"/>
              <a:buChar char="ü"/>
            </a:pPr>
            <a:r>
              <a:rPr lang="fr-FR" sz="1600" dirty="0" smtClean="0"/>
              <a:t>La </a:t>
            </a:r>
            <a:r>
              <a:rPr lang="fr-FR" sz="1600" b="1" dirty="0"/>
              <a:t>construction</a:t>
            </a:r>
            <a:r>
              <a:rPr lang="fr-FR" sz="1600" dirty="0"/>
              <a:t> de </a:t>
            </a:r>
            <a:r>
              <a:rPr lang="fr-FR" sz="1600" b="1" dirty="0" smtClean="0"/>
              <a:t>nouveaux barrages </a:t>
            </a:r>
            <a:r>
              <a:rPr lang="fr-FR" sz="1600" dirty="0" smtClean="0"/>
              <a:t>et </a:t>
            </a:r>
            <a:r>
              <a:rPr lang="fr-FR" sz="1600" b="1" dirty="0"/>
              <a:t>lacs collinaires </a:t>
            </a:r>
            <a:r>
              <a:rPr lang="fr-FR" sz="1600" dirty="0"/>
              <a:t>si </a:t>
            </a:r>
            <a:r>
              <a:rPr lang="fr-FR" sz="1600" dirty="0" smtClean="0"/>
              <a:t>possible.</a:t>
            </a:r>
          </a:p>
          <a:p>
            <a:pPr marL="830580" lvl="1" indent="-258763">
              <a:lnSpc>
                <a:spcPct val="150000"/>
              </a:lnSpc>
              <a:buClr>
                <a:schemeClr val="accent1"/>
              </a:buClr>
              <a:buFont typeface="Wingdings" panose="05000000000000000000" pitchFamily="2" charset="2"/>
              <a:buChar char="ü"/>
            </a:pPr>
            <a:r>
              <a:rPr lang="fr-FR" sz="1600" b="1" dirty="0" smtClean="0"/>
              <a:t>L’entretien </a:t>
            </a:r>
            <a:r>
              <a:rPr lang="fr-FR" sz="1600" b="1" dirty="0"/>
              <a:t>et la réhabilitation </a:t>
            </a:r>
            <a:r>
              <a:rPr lang="fr-FR" sz="1600" dirty="0"/>
              <a:t>des </a:t>
            </a:r>
            <a:r>
              <a:rPr lang="fr-FR" sz="1600" b="1" dirty="0"/>
              <a:t>barrages existants </a:t>
            </a:r>
            <a:r>
              <a:rPr lang="fr-FR" sz="1600" dirty="0"/>
              <a:t>en prévision du risque associé à la modification des fréquences d’inondations et pour allonger leur durée de </a:t>
            </a:r>
            <a:r>
              <a:rPr lang="fr-FR" sz="1600" dirty="0" smtClean="0"/>
              <a:t>vie.</a:t>
            </a:r>
          </a:p>
          <a:p>
            <a:pPr marL="830580" lvl="1" indent="-258763">
              <a:lnSpc>
                <a:spcPct val="150000"/>
              </a:lnSpc>
              <a:buClr>
                <a:schemeClr val="accent1"/>
              </a:buClr>
              <a:buFont typeface="Wingdings" panose="05000000000000000000" pitchFamily="2" charset="2"/>
              <a:buChar char="ü"/>
            </a:pPr>
            <a:r>
              <a:rPr lang="fr-FR" sz="1600" dirty="0" smtClean="0"/>
              <a:t>La </a:t>
            </a:r>
            <a:r>
              <a:rPr lang="fr-FR" sz="1600" b="1" dirty="0"/>
              <a:t>recharge artificielle des nappes  </a:t>
            </a:r>
            <a:r>
              <a:rPr lang="fr-FR" sz="1600" dirty="0"/>
              <a:t>pour remédier à la </a:t>
            </a:r>
            <a:r>
              <a:rPr lang="fr-FR" sz="1600" dirty="0" smtClean="0"/>
              <a:t>surexploitation</a:t>
            </a:r>
          </a:p>
          <a:p>
            <a:pPr marL="830580" lvl="1" indent="-258763">
              <a:lnSpc>
                <a:spcPct val="150000"/>
              </a:lnSpc>
              <a:buClr>
                <a:schemeClr val="accent1"/>
              </a:buClr>
              <a:buFont typeface="Wingdings" panose="05000000000000000000" pitchFamily="2" charset="2"/>
              <a:buChar char="ü"/>
            </a:pPr>
            <a:r>
              <a:rPr lang="fr-FR" sz="1600" dirty="0" smtClean="0"/>
              <a:t>Le </a:t>
            </a:r>
            <a:r>
              <a:rPr lang="fr-FR" sz="1600" b="1" dirty="0"/>
              <a:t>recyclage des eaux usées </a:t>
            </a:r>
            <a:r>
              <a:rPr lang="fr-FR" sz="1600" dirty="0"/>
              <a:t>pour augmenter les apports en ressources </a:t>
            </a:r>
            <a:r>
              <a:rPr lang="fr-FR" sz="1600" dirty="0" smtClean="0"/>
              <a:t>utiles.</a:t>
            </a:r>
          </a:p>
          <a:p>
            <a:pPr marL="830580" lvl="1" indent="-258763">
              <a:lnSpc>
                <a:spcPct val="150000"/>
              </a:lnSpc>
              <a:buClr>
                <a:schemeClr val="accent1"/>
              </a:buClr>
              <a:buFont typeface="Wingdings" panose="05000000000000000000" pitchFamily="2" charset="2"/>
              <a:buChar char="ü"/>
            </a:pPr>
            <a:r>
              <a:rPr lang="fr-FR" sz="1600" b="1" dirty="0" smtClean="0"/>
              <a:t>L’intensification </a:t>
            </a:r>
            <a:r>
              <a:rPr lang="fr-FR" sz="1600" b="1" dirty="0"/>
              <a:t>des travaux de conservation des eaux </a:t>
            </a:r>
            <a:r>
              <a:rPr lang="fr-FR" sz="1600" dirty="0"/>
              <a:t>et </a:t>
            </a:r>
            <a:r>
              <a:rPr lang="fr-FR" sz="1600" b="1" dirty="0"/>
              <a:t>du sol </a:t>
            </a:r>
            <a:r>
              <a:rPr lang="fr-FR" sz="1600" dirty="0"/>
              <a:t>(CES</a:t>
            </a:r>
            <a:r>
              <a:rPr lang="fr-FR" sz="1600" dirty="0" smtClean="0"/>
              <a:t>).</a:t>
            </a:r>
          </a:p>
          <a:p>
            <a:pPr marL="830580" lvl="1" indent="-258763">
              <a:lnSpc>
                <a:spcPct val="150000"/>
              </a:lnSpc>
              <a:buClr>
                <a:schemeClr val="accent1"/>
              </a:buClr>
              <a:buFont typeface="Wingdings" panose="05000000000000000000" pitchFamily="2" charset="2"/>
              <a:buChar char="ü"/>
            </a:pPr>
            <a:r>
              <a:rPr lang="fr-FR" sz="1600" dirty="0" smtClean="0"/>
              <a:t>L’optimisation </a:t>
            </a:r>
            <a:r>
              <a:rPr lang="fr-FR" sz="1600" dirty="0"/>
              <a:t>des </a:t>
            </a:r>
            <a:r>
              <a:rPr lang="fr-FR" sz="1600" b="1" dirty="0"/>
              <a:t>techniques </a:t>
            </a:r>
            <a:r>
              <a:rPr lang="fr-FR" sz="1600" b="1" dirty="0" smtClean="0"/>
              <a:t>d’irrigation</a:t>
            </a:r>
          </a:p>
          <a:p>
            <a:pPr marL="830580" lvl="1" indent="-258763">
              <a:lnSpc>
                <a:spcPct val="150000"/>
              </a:lnSpc>
              <a:buClr>
                <a:schemeClr val="accent1"/>
              </a:buClr>
              <a:buFont typeface="Wingdings" panose="05000000000000000000" pitchFamily="2" charset="2"/>
              <a:buChar char="ü"/>
            </a:pPr>
            <a:r>
              <a:rPr lang="fr-FR" sz="1600" dirty="0" smtClean="0"/>
              <a:t>La </a:t>
            </a:r>
            <a:r>
              <a:rPr lang="fr-FR" sz="1600" b="1" dirty="0"/>
              <a:t>connexion des barrages </a:t>
            </a:r>
            <a:r>
              <a:rPr lang="fr-FR" sz="1600" dirty="0"/>
              <a:t>et leur mise en </a:t>
            </a:r>
            <a:r>
              <a:rPr lang="fr-FR" sz="1600" dirty="0" smtClean="0"/>
              <a:t>réseau.</a:t>
            </a:r>
          </a:p>
          <a:p>
            <a:pPr marL="830580" lvl="1" indent="-258763">
              <a:lnSpc>
                <a:spcPct val="150000"/>
              </a:lnSpc>
              <a:buClr>
                <a:schemeClr val="accent1"/>
              </a:buClr>
              <a:buFont typeface="Wingdings" panose="05000000000000000000" pitchFamily="2" charset="2"/>
              <a:buChar char="ü"/>
            </a:pPr>
            <a:r>
              <a:rPr lang="fr-FR" sz="1600" dirty="0" smtClean="0"/>
              <a:t>Le </a:t>
            </a:r>
            <a:r>
              <a:rPr lang="fr-FR" sz="1600" b="1" dirty="0"/>
              <a:t>dessalement des eaux</a:t>
            </a:r>
            <a:r>
              <a:rPr lang="fr-FR" sz="1600" dirty="0"/>
              <a:t> saumâtres et des eaux de </a:t>
            </a:r>
            <a:r>
              <a:rPr lang="fr-FR" sz="1600" dirty="0" smtClean="0"/>
              <a:t>mer.</a:t>
            </a:r>
          </a:p>
          <a:p>
            <a:pPr marL="830580" lvl="1" indent="-258763">
              <a:lnSpc>
                <a:spcPct val="150000"/>
              </a:lnSpc>
              <a:buClr>
                <a:schemeClr val="accent1"/>
              </a:buClr>
              <a:buFont typeface="Wingdings" panose="05000000000000000000" pitchFamily="2" charset="2"/>
              <a:buChar char="ü"/>
            </a:pPr>
            <a:r>
              <a:rPr lang="fr-FR" sz="1600" dirty="0" smtClean="0"/>
              <a:t>La </a:t>
            </a:r>
            <a:r>
              <a:rPr lang="fr-FR" sz="1600" b="1" dirty="0"/>
              <a:t>lutte contre les pertes </a:t>
            </a:r>
            <a:r>
              <a:rPr lang="fr-FR" sz="1600" dirty="0"/>
              <a:t>par évaporation des eaux de surfaces et des eaux pluviales ainsi que les pertes lors du transport et de la distribution de l’eau.</a:t>
            </a:r>
          </a:p>
          <a:p>
            <a:pPr marL="411480" lvl="1" indent="0">
              <a:buClr>
                <a:schemeClr val="accent1"/>
              </a:buClr>
              <a:buNone/>
            </a:pPr>
            <a:endParaRPr lang="fr-FR" sz="1600"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7</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2. Stratégie Tunisienne de la  gestion de l’eau</a:t>
            </a:r>
            <a:endParaRPr lang="fr-FR" sz="3200" i="1" dirty="0"/>
          </a:p>
        </p:txBody>
      </p:sp>
    </p:spTree>
    <p:extLst>
      <p:ext uri="{BB962C8B-B14F-4D97-AF65-F5344CB8AC3E}">
        <p14:creationId xmlns:p14="http://schemas.microsoft.com/office/powerpoint/2010/main" val="3494462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7992888" cy="4997152"/>
          </a:xfrm>
        </p:spPr>
        <p:txBody>
          <a:bodyPr>
            <a:noAutofit/>
          </a:bodyPr>
          <a:lstStyle/>
          <a:p>
            <a:pPr marL="114300" indent="0">
              <a:buNone/>
            </a:pPr>
            <a:r>
              <a:rPr lang="fr-FR" b="1" dirty="0"/>
              <a:t> </a:t>
            </a:r>
            <a:endParaRPr lang="fr-FR" dirty="0"/>
          </a:p>
          <a:p>
            <a:endParaRPr lang="fr-FR" b="1" dirty="0" smtClean="0"/>
          </a:p>
          <a:p>
            <a:endParaRPr lang="fr-FR" b="1" dirty="0"/>
          </a:p>
          <a:p>
            <a:pPr marL="114300" indent="0" algn="ctr">
              <a:buNone/>
            </a:pPr>
            <a:endParaRPr lang="fr-FR" sz="2400" b="1" i="1" dirty="0" smtClean="0"/>
          </a:p>
          <a:p>
            <a:pPr marL="114300" indent="0" algn="ctr">
              <a:buNone/>
            </a:pPr>
            <a:r>
              <a:rPr lang="fr-FR" sz="2400" b="1" i="1" dirty="0" smtClean="0"/>
              <a:t>Dans </a:t>
            </a:r>
            <a:r>
              <a:rPr lang="fr-FR" sz="2400" b="1" i="1" dirty="0"/>
              <a:t>un monde tourné vers la gestion de la demande la stratégie tunisienne est encore essentiellement axée sur une gestion d’une offre dont la mobilisation se distingue par des coûts marginaux rapidement croissants</a:t>
            </a:r>
            <a:r>
              <a:rPr lang="fr-FR" sz="2400" b="1" i="1" dirty="0" smtClean="0"/>
              <a:t>.</a:t>
            </a:r>
            <a:endParaRPr lang="fr-FR" sz="2400" i="1" dirty="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8</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251520" y="341784"/>
            <a:ext cx="78488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a:t>2. Stratégie Tunisienne de la  gestion de l’eau</a:t>
            </a:r>
            <a:endParaRPr lang="fr-FR" sz="3200" i="1" dirty="0"/>
          </a:p>
        </p:txBody>
      </p:sp>
    </p:spTree>
    <p:extLst>
      <p:ext uri="{BB962C8B-B14F-4D97-AF65-F5344CB8AC3E}">
        <p14:creationId xmlns:p14="http://schemas.microsoft.com/office/powerpoint/2010/main" val="1124272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91680" y="1600200"/>
            <a:ext cx="4896544" cy="4997152"/>
          </a:xfrm>
        </p:spPr>
        <p:txBody>
          <a:bodyPr>
            <a:noAutofit/>
          </a:bodyPr>
          <a:lstStyle/>
          <a:p>
            <a:pPr marL="114300" indent="0">
              <a:buNone/>
            </a:pPr>
            <a:r>
              <a:rPr lang="fr-FR" sz="2400" b="1" dirty="0"/>
              <a:t> </a:t>
            </a:r>
            <a:endParaRPr lang="fr-FR" sz="2400" dirty="0"/>
          </a:p>
          <a:p>
            <a:endParaRPr lang="fr-FR" b="1" dirty="0" smtClean="0"/>
          </a:p>
          <a:p>
            <a:endParaRPr lang="fr-FR" b="1" dirty="0"/>
          </a:p>
          <a:p>
            <a:pPr marL="114300" indent="0">
              <a:lnSpc>
                <a:spcPct val="150000"/>
              </a:lnSpc>
              <a:buNone/>
            </a:pPr>
            <a:r>
              <a:rPr lang="fr-FR" sz="2400" b="1" i="1" dirty="0" smtClean="0"/>
              <a:t>3.1</a:t>
            </a:r>
            <a:r>
              <a:rPr lang="fr-FR" sz="2400" b="1" i="1" dirty="0"/>
              <a:t>.	Présentation de la région</a:t>
            </a:r>
          </a:p>
          <a:p>
            <a:pPr marL="114300" indent="0">
              <a:lnSpc>
                <a:spcPct val="150000"/>
              </a:lnSpc>
              <a:buNone/>
            </a:pPr>
            <a:r>
              <a:rPr lang="fr-FR" sz="2400" b="1" i="1" dirty="0" smtClean="0"/>
              <a:t>3.2</a:t>
            </a:r>
            <a:r>
              <a:rPr lang="fr-FR" sz="2400" b="1" i="1" dirty="0"/>
              <a:t>.	Présentation de </a:t>
            </a:r>
            <a:r>
              <a:rPr lang="fr-FR" sz="2400" b="1" i="1" dirty="0" smtClean="0"/>
              <a:t>l’étude</a:t>
            </a:r>
            <a:endParaRPr lang="fr-FR" sz="2400" b="1" i="1" dirty="0"/>
          </a:p>
          <a:p>
            <a:pPr marL="114300" indent="0">
              <a:lnSpc>
                <a:spcPct val="150000"/>
              </a:lnSpc>
              <a:buNone/>
            </a:pPr>
            <a:r>
              <a:rPr lang="fr-FR" sz="2400" b="1" i="1" dirty="0" smtClean="0"/>
              <a:t>3.3</a:t>
            </a:r>
            <a:r>
              <a:rPr lang="fr-FR" sz="2400" b="1" i="1" dirty="0"/>
              <a:t>.	Analyse descriptive</a:t>
            </a:r>
          </a:p>
          <a:p>
            <a:pPr marL="114300" indent="0">
              <a:lnSpc>
                <a:spcPct val="150000"/>
              </a:lnSpc>
              <a:buNone/>
            </a:pPr>
            <a:r>
              <a:rPr lang="fr-FR" sz="2400" b="1" i="1" dirty="0" smtClean="0"/>
              <a:t>3.4</a:t>
            </a:r>
            <a:r>
              <a:rPr lang="fr-FR" sz="2400" b="1" i="1" dirty="0"/>
              <a:t>.	Analyse </a:t>
            </a:r>
            <a:r>
              <a:rPr lang="fr-FR" sz="2400" b="1" i="1" dirty="0" smtClean="0"/>
              <a:t>quantitative</a:t>
            </a:r>
            <a:endParaRPr lang="fr-FR" sz="2400" b="1" i="1" dirty="0"/>
          </a:p>
          <a:p>
            <a:pPr marL="114300" indent="0">
              <a:buNone/>
            </a:pPr>
            <a:endParaRPr lang="fr-FR" sz="2400" b="1" i="1" dirty="0"/>
          </a:p>
          <a:p>
            <a:pPr marL="114300" indent="0">
              <a:buNone/>
            </a:pPr>
            <a:endParaRPr lang="fr-FR" sz="2400" b="1" i="1" dirty="0" smtClean="0"/>
          </a:p>
        </p:txBody>
      </p:sp>
      <p:sp>
        <p:nvSpPr>
          <p:cNvPr id="5" name="Espace réservé du numéro de diapositive 4"/>
          <p:cNvSpPr>
            <a:spLocks noGrp="1"/>
          </p:cNvSpPr>
          <p:nvPr>
            <p:ph type="sldNum" sz="quarter" idx="12"/>
          </p:nvPr>
        </p:nvSpPr>
        <p:spPr/>
        <p:txBody>
          <a:bodyPr/>
          <a:lstStyle/>
          <a:p>
            <a:fld id="{AE169B4E-5BFA-4CC9-A9FF-E30F31DDFF10}" type="slidenum">
              <a:rPr lang="fr-FR" smtClean="0"/>
              <a:t>9</a:t>
            </a:fld>
            <a:endParaRPr lang="fr-FR"/>
          </a:p>
        </p:txBody>
      </p:sp>
      <p:cxnSp>
        <p:nvCxnSpPr>
          <p:cNvPr id="19" name="Connecteur droit 18"/>
          <p:cNvCxnSpPr/>
          <p:nvPr/>
        </p:nvCxnSpPr>
        <p:spPr>
          <a:xfrm>
            <a:off x="344888" y="1556792"/>
            <a:ext cx="806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251520" y="341784"/>
            <a:ext cx="79928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41325" indent="-441325"/>
            <a:r>
              <a:rPr lang="fr-FR" sz="3200" dirty="0" smtClean="0"/>
              <a:t>3. </a:t>
            </a:r>
            <a:r>
              <a:rPr lang="fr-FR" sz="3200" dirty="0"/>
              <a:t>Les résultats opérationnels de la composante socioéconomique </a:t>
            </a:r>
            <a:r>
              <a:rPr lang="fr-FR" sz="3200" dirty="0" smtClean="0"/>
              <a:t>du projet </a:t>
            </a:r>
            <a:r>
              <a:rPr lang="fr-FR" sz="3200" dirty="0"/>
              <a:t>SASS </a:t>
            </a:r>
            <a:endParaRPr lang="fr-FR" sz="3200" i="1" dirty="0"/>
          </a:p>
        </p:txBody>
      </p:sp>
    </p:spTree>
    <p:extLst>
      <p:ext uri="{BB962C8B-B14F-4D97-AF65-F5344CB8AC3E}">
        <p14:creationId xmlns:p14="http://schemas.microsoft.com/office/powerpoint/2010/main" val="691637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321</TotalTime>
  <Words>1392</Words>
  <Application>Microsoft Office PowerPoint</Application>
  <PresentationFormat>Affichage à l'écran (4:3)</PresentationFormat>
  <Paragraphs>355</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Contiguïté</vt:lpstr>
      <vt:lpstr>Present and potential water pricing and markets in Tunisia and in the SASS: impacts on regional allocation, food exports and technical efficiency</vt:lpstr>
      <vt:lpstr>Introduction </vt:lpstr>
      <vt:lpstr>Introduction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Nexus in the region : insights from an economic perspective</dc:title>
  <dc:creator>Arwaa</dc:creator>
  <cp:lastModifiedBy>Arwaa</cp:lastModifiedBy>
  <cp:revision>44</cp:revision>
  <dcterms:created xsi:type="dcterms:W3CDTF">2017-07-14T22:24:28Z</dcterms:created>
  <dcterms:modified xsi:type="dcterms:W3CDTF">2017-12-11T09:59:02Z</dcterms:modified>
</cp:coreProperties>
</file>