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4"/>
    <p:sldMasterId id="2147483713" r:id="rId5"/>
  </p:sldMasterIdLst>
  <p:notesMasterIdLst>
    <p:notesMasterId r:id="rId19"/>
  </p:notesMasterIdLst>
  <p:handoutMasterIdLst>
    <p:handoutMasterId r:id="rId20"/>
  </p:handoutMasterIdLst>
  <p:sldIdLst>
    <p:sldId id="337" r:id="rId6"/>
    <p:sldId id="349" r:id="rId7"/>
    <p:sldId id="334" r:id="rId8"/>
    <p:sldId id="355" r:id="rId9"/>
    <p:sldId id="343" r:id="rId10"/>
    <p:sldId id="348" r:id="rId11"/>
    <p:sldId id="346" r:id="rId12"/>
    <p:sldId id="350" r:id="rId13"/>
    <p:sldId id="353" r:id="rId14"/>
    <p:sldId id="357" r:id="rId15"/>
    <p:sldId id="356" r:id="rId16"/>
    <p:sldId id="354" r:id="rId17"/>
    <p:sldId id="347" r:id="rId1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034" autoAdjust="0"/>
    <p:restoredTop sz="85257" autoAdjust="0"/>
  </p:normalViewPr>
  <p:slideViewPr>
    <p:cSldViewPr>
      <p:cViewPr>
        <p:scale>
          <a:sx n="66" d="100"/>
          <a:sy n="66" d="100"/>
        </p:scale>
        <p:origin x="2328" y="264"/>
      </p:cViewPr>
      <p:guideLst>
        <p:guide orient="horz" pos="2160"/>
        <p:guide pos="2880"/>
      </p:guideLst>
    </p:cSldViewPr>
  </p:slideViewPr>
  <p:notesTextViewPr>
    <p:cViewPr>
      <p:scale>
        <a:sx n="100" d="100"/>
        <a:sy n="100" d="100"/>
      </p:scale>
      <p:origin x="0" y="0"/>
    </p:cViewPr>
  </p:notesTextViewPr>
  <p:notesViewPr>
    <p:cSldViewPr>
      <p:cViewPr varScale="1">
        <p:scale>
          <a:sx n="79" d="100"/>
          <a:sy n="79" d="100"/>
        </p:scale>
        <p:origin x="-3348"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Sheet1!$C$9</c:f>
              <c:strCache>
                <c:ptCount val="1"/>
                <c:pt idx="0">
                  <c:v>Turkey</c:v>
                </c:pt>
              </c:strCache>
            </c:strRef>
          </c:tx>
          <c:spPr>
            <a:solidFill>
              <a:schemeClr val="accent1"/>
            </a:solidFill>
            <a:ln>
              <a:noFill/>
            </a:ln>
            <a:effectLst/>
            <a:sp3d/>
          </c:spPr>
          <c:invertIfNegative val="0"/>
          <c:cat>
            <c:strRef>
              <c:f>Sheet1!$D$8:$L$8</c:f>
              <c:strCache>
                <c:ptCount val="5"/>
                <c:pt idx="0">
                  <c:v>Dependency Ratio (2015)</c:v>
                </c:pt>
                <c:pt idx="1">
                  <c:v>Unemployment Rate (2014)</c:v>
                </c:pt>
                <c:pt idx="2">
                  <c:v>Budget Deficit (2014) as % of GDP</c:v>
                </c:pt>
                <c:pt idx="3">
                  <c:v>Ratio of Foreign Born Over Total Population (2010)</c:v>
                </c:pt>
                <c:pt idx="4">
                  <c:v>GDP Growth (2014)</c:v>
                </c:pt>
              </c:strCache>
            </c:strRef>
          </c:cat>
          <c:val>
            <c:numRef>
              <c:f>Sheet1!$D$9:$L$9</c:f>
              <c:numCache>
                <c:formatCode>0.00%</c:formatCode>
                <c:ptCount val="5"/>
                <c:pt idx="0">
                  <c:v>0.497</c:v>
                </c:pt>
                <c:pt idx="1">
                  <c:v>9.9000000000000005E-2</c:v>
                </c:pt>
                <c:pt idx="2">
                  <c:v>-2.4E-2</c:v>
                </c:pt>
                <c:pt idx="3">
                  <c:v>1.9E-2</c:v>
                </c:pt>
                <c:pt idx="4">
                  <c:v>2.9000000000000001E-2</c:v>
                </c:pt>
              </c:numCache>
            </c:numRef>
          </c:val>
        </c:ser>
        <c:ser>
          <c:idx val="1"/>
          <c:order val="1"/>
          <c:tx>
            <c:strRef>
              <c:f>Sheet1!$C$10</c:f>
              <c:strCache>
                <c:ptCount val="1"/>
                <c:pt idx="0">
                  <c:v>Lebanon</c:v>
                </c:pt>
              </c:strCache>
            </c:strRef>
          </c:tx>
          <c:spPr>
            <a:solidFill>
              <a:schemeClr val="accent2"/>
            </a:solidFill>
            <a:ln>
              <a:noFill/>
            </a:ln>
            <a:effectLst/>
            <a:sp3d/>
          </c:spPr>
          <c:invertIfNegative val="0"/>
          <c:cat>
            <c:strRef>
              <c:f>Sheet1!$D$8:$L$8</c:f>
              <c:strCache>
                <c:ptCount val="5"/>
                <c:pt idx="0">
                  <c:v>Dependency Ratio (2015)</c:v>
                </c:pt>
                <c:pt idx="1">
                  <c:v>Unemployment Rate (2014)</c:v>
                </c:pt>
                <c:pt idx="2">
                  <c:v>Budget Deficit (2014) as % of GDP</c:v>
                </c:pt>
                <c:pt idx="3">
                  <c:v>Ratio of Foreign Born Over Total Population (2010)</c:v>
                </c:pt>
                <c:pt idx="4">
                  <c:v>GDP Growth (2014)</c:v>
                </c:pt>
              </c:strCache>
            </c:strRef>
          </c:cat>
          <c:val>
            <c:numRef>
              <c:f>Sheet1!$D$10:$L$10</c:f>
              <c:numCache>
                <c:formatCode>0.00%</c:formatCode>
                <c:ptCount val="5"/>
                <c:pt idx="0">
                  <c:v>0.47299999999999998</c:v>
                </c:pt>
                <c:pt idx="1">
                  <c:v>6.5000000000000002E-2</c:v>
                </c:pt>
                <c:pt idx="2">
                  <c:v>-9.8000000000000004E-2</c:v>
                </c:pt>
                <c:pt idx="3">
                  <c:v>0.17899999999999999</c:v>
                </c:pt>
                <c:pt idx="4">
                  <c:v>2.3E-2</c:v>
                </c:pt>
              </c:numCache>
            </c:numRef>
          </c:val>
        </c:ser>
        <c:ser>
          <c:idx val="2"/>
          <c:order val="2"/>
          <c:tx>
            <c:strRef>
              <c:f>Sheet1!$C$11</c:f>
              <c:strCache>
                <c:ptCount val="1"/>
                <c:pt idx="0">
                  <c:v>Jordan</c:v>
                </c:pt>
              </c:strCache>
            </c:strRef>
          </c:tx>
          <c:spPr>
            <a:solidFill>
              <a:schemeClr val="accent3"/>
            </a:solidFill>
            <a:ln>
              <a:noFill/>
            </a:ln>
            <a:effectLst/>
            <a:sp3d/>
          </c:spPr>
          <c:invertIfNegative val="0"/>
          <c:cat>
            <c:strRef>
              <c:f>Sheet1!$D$8:$L$8</c:f>
              <c:strCache>
                <c:ptCount val="5"/>
                <c:pt idx="0">
                  <c:v>Dependency Ratio (2015)</c:v>
                </c:pt>
                <c:pt idx="1">
                  <c:v>Unemployment Rate (2014)</c:v>
                </c:pt>
                <c:pt idx="2">
                  <c:v>Budget Deficit (2014) as % of GDP</c:v>
                </c:pt>
                <c:pt idx="3">
                  <c:v>Ratio of Foreign Born Over Total Population (2010)</c:v>
                </c:pt>
                <c:pt idx="4">
                  <c:v>GDP Growth (2014)</c:v>
                </c:pt>
              </c:strCache>
            </c:strRef>
          </c:cat>
          <c:val>
            <c:numRef>
              <c:f>Sheet1!$D$11:$L$11</c:f>
              <c:numCache>
                <c:formatCode>0.00%</c:formatCode>
                <c:ptCount val="5"/>
                <c:pt idx="0">
                  <c:v>0.64800000000000002</c:v>
                </c:pt>
                <c:pt idx="1">
                  <c:v>0.11899999999999999</c:v>
                </c:pt>
                <c:pt idx="2">
                  <c:v>-4.2999999999999997E-2</c:v>
                </c:pt>
                <c:pt idx="3">
                  <c:v>0.49199999999999999</c:v>
                </c:pt>
                <c:pt idx="4">
                  <c:v>3.1E-2</c:v>
                </c:pt>
              </c:numCache>
            </c:numRef>
          </c:val>
        </c:ser>
        <c:dLbls>
          <c:showLegendKey val="0"/>
          <c:showVal val="0"/>
          <c:showCatName val="0"/>
          <c:showSerName val="0"/>
          <c:showPercent val="0"/>
          <c:showBubbleSize val="0"/>
        </c:dLbls>
        <c:gapWidth val="150"/>
        <c:shape val="box"/>
        <c:axId val="174676688"/>
        <c:axId val="236117552"/>
        <c:axId val="0"/>
      </c:bar3DChart>
      <c:catAx>
        <c:axId val="17467668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36117552"/>
        <c:crosses val="autoZero"/>
        <c:auto val="1"/>
        <c:lblAlgn val="ctr"/>
        <c:lblOffset val="100"/>
        <c:noMultiLvlLbl val="0"/>
      </c:catAx>
      <c:valAx>
        <c:axId val="2361175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46766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solidFill>
          <a:schemeClr val="bg2">
            <a:lumMod val="75000"/>
            <a:alpha val="27000"/>
          </a:schemeClr>
        </a:solid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ndard"/>
        <c:varyColors val="0"/>
        <c:ser>
          <c:idx val="4"/>
          <c:order val="4"/>
          <c:tx>
            <c:strRef>
              <c:f>Sheet1!$H$8</c:f>
              <c:strCache>
                <c:ptCount val="1"/>
                <c:pt idx="0">
                  <c:v>Total Population (2015)</c:v>
                </c:pt>
              </c:strCache>
            </c:strRef>
          </c:tx>
          <c:spPr>
            <a:solidFill>
              <a:schemeClr val="accent4">
                <a:lumMod val="60000"/>
                <a:alpha val="88000"/>
              </a:schemeClr>
            </a:solidFill>
            <a:ln>
              <a:solidFill>
                <a:schemeClr val="accent4">
                  <a:lumMod val="60000"/>
                  <a:lumMod val="50000"/>
                </a:schemeClr>
              </a:solidFill>
            </a:ln>
            <a:effectLst/>
            <a:scene3d>
              <a:camera prst="orthographicFront"/>
              <a:lightRig rig="threePt" dir="t"/>
            </a:scene3d>
            <a:sp3d prstMaterial="flat">
              <a:contourClr>
                <a:schemeClr val="accent4">
                  <a:lumMod val="60000"/>
                  <a:lumMod val="50000"/>
                </a:schemeClr>
              </a:contourClr>
            </a:sp3d>
          </c:spPr>
          <c:invertIfNegative val="0"/>
          <c:dLbls>
            <c:spPr>
              <a:solidFill>
                <a:srgbClr val="FFC000">
                  <a:lumMod val="60000"/>
                  <a:alpha val="30000"/>
                </a:srgbClr>
              </a:solidFill>
              <a:ln>
                <a:solidFill>
                  <a:sysClr val="window" lastClr="FFFFFF">
                    <a:alpha val="50000"/>
                  </a:sys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50000"/>
                        </a:schemeClr>
                      </a:solidFill>
                      <a:round/>
                    </a:ln>
                    <a:effectLst/>
                  </c:spPr>
                </c15:leaderLines>
              </c:ext>
            </c:extLst>
          </c:dLbls>
          <c:cat>
            <c:strRef>
              <c:f>Sheet1!$C$9:$C$23</c:f>
              <c:strCache>
                <c:ptCount val="3"/>
                <c:pt idx="0">
                  <c:v>Turkey</c:v>
                </c:pt>
                <c:pt idx="1">
                  <c:v>Lebanon</c:v>
                </c:pt>
                <c:pt idx="2">
                  <c:v>Jordan</c:v>
                </c:pt>
              </c:strCache>
            </c:strRef>
          </c:cat>
          <c:val>
            <c:numRef>
              <c:f>Sheet1!$H$9:$H$23</c:f>
              <c:numCache>
                <c:formatCode>#,##0</c:formatCode>
                <c:ptCount val="3"/>
                <c:pt idx="0">
                  <c:v>79414269</c:v>
                </c:pt>
                <c:pt idx="1">
                  <c:v>6184701</c:v>
                </c:pt>
                <c:pt idx="2">
                  <c:v>8117564</c:v>
                </c:pt>
              </c:numCache>
            </c:numRef>
          </c:val>
        </c:ser>
        <c:ser>
          <c:idx val="6"/>
          <c:order val="6"/>
          <c:tx>
            <c:strRef>
              <c:f>Sheet1!$J$8</c:f>
              <c:strCache>
                <c:ptCount val="1"/>
                <c:pt idx="0">
                  <c:v>Size of Workforce (2014)</c:v>
                </c:pt>
              </c:strCache>
            </c:strRef>
          </c:tx>
          <c:spPr>
            <a:solidFill>
              <a:schemeClr val="accent2">
                <a:lumMod val="80000"/>
                <a:lumOff val="20000"/>
                <a:alpha val="88000"/>
              </a:schemeClr>
            </a:solidFill>
            <a:ln>
              <a:solidFill>
                <a:schemeClr val="accent2">
                  <a:lumMod val="80000"/>
                  <a:lumOff val="20000"/>
                  <a:lumMod val="50000"/>
                </a:schemeClr>
              </a:solidFill>
            </a:ln>
            <a:effectLst/>
            <a:scene3d>
              <a:camera prst="orthographicFront"/>
              <a:lightRig rig="threePt" dir="t"/>
            </a:scene3d>
            <a:sp3d prstMaterial="flat">
              <a:contourClr>
                <a:schemeClr val="accent2">
                  <a:lumMod val="80000"/>
                  <a:lumOff val="20000"/>
                  <a:lumMod val="50000"/>
                </a:schemeClr>
              </a:contourClr>
            </a:sp3d>
          </c:spPr>
          <c:invertIfNegative val="0"/>
          <c:dLbls>
            <c:spPr>
              <a:solidFill>
                <a:srgbClr val="ED7D31">
                  <a:lumMod val="80000"/>
                  <a:lumOff val="20000"/>
                  <a:alpha val="30000"/>
                </a:srgbClr>
              </a:solidFill>
              <a:ln>
                <a:solidFill>
                  <a:sysClr val="window" lastClr="FFFFFF">
                    <a:alpha val="50000"/>
                  </a:sys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50000"/>
                        </a:schemeClr>
                      </a:solidFill>
                      <a:round/>
                    </a:ln>
                    <a:effectLst/>
                  </c:spPr>
                </c15:leaderLines>
              </c:ext>
            </c:extLst>
          </c:dLbls>
          <c:cat>
            <c:strRef>
              <c:f>Sheet1!$C$9:$C$23</c:f>
              <c:strCache>
                <c:ptCount val="3"/>
                <c:pt idx="0">
                  <c:v>Turkey</c:v>
                </c:pt>
                <c:pt idx="1">
                  <c:v>Lebanon</c:v>
                </c:pt>
                <c:pt idx="2">
                  <c:v>Jordan</c:v>
                </c:pt>
              </c:strCache>
            </c:strRef>
          </c:cat>
          <c:val>
            <c:numRef>
              <c:f>Sheet1!$J$9:$J$23</c:f>
              <c:numCache>
                <c:formatCode>#,##0</c:formatCode>
                <c:ptCount val="3"/>
                <c:pt idx="0">
                  <c:v>27560000</c:v>
                </c:pt>
                <c:pt idx="1">
                  <c:v>2481000</c:v>
                </c:pt>
                <c:pt idx="2">
                  <c:v>1959000</c:v>
                </c:pt>
              </c:numCache>
            </c:numRef>
          </c:val>
        </c:ser>
        <c:dLbls>
          <c:showLegendKey val="0"/>
          <c:showVal val="1"/>
          <c:showCatName val="0"/>
          <c:showSerName val="0"/>
          <c:showPercent val="0"/>
          <c:showBubbleSize val="0"/>
        </c:dLbls>
        <c:gapWidth val="84"/>
        <c:gapDepth val="53"/>
        <c:shape val="box"/>
        <c:axId val="175627152"/>
        <c:axId val="175627712"/>
        <c:axId val="171778656"/>
        <c:extLst>
          <c:ext xmlns:c15="http://schemas.microsoft.com/office/drawing/2012/chart" uri="{02D57815-91ED-43cb-92C2-25804820EDAC}">
            <c15:filteredBarSeries>
              <c15:ser>
                <c:idx val="0"/>
                <c:order val="0"/>
                <c:tx>
                  <c:strRef>
                    <c:extLst>
                      <c:ext uri="{02D57815-91ED-43cb-92C2-25804820EDAC}">
                        <c15:formulaRef>
                          <c15:sqref>Sheet1!$D$8</c15:sqref>
                        </c15:formulaRef>
                      </c:ext>
                    </c:extLst>
                    <c:strCache>
                      <c:ptCount val="1"/>
                      <c:pt idx="0">
                        <c:v>Ratio of Children (under 14) to Seniors (65 and above), 2014</c:v>
                      </c:pt>
                    </c:strCache>
                  </c:strRef>
                </c:tx>
                <c:spPr>
                  <a:solidFill>
                    <a:schemeClr val="accent2">
                      <a:alpha val="88000"/>
                    </a:schemeClr>
                  </a:solidFill>
                  <a:ln>
                    <a:solidFill>
                      <a:schemeClr val="accent2">
                        <a:lumMod val="50000"/>
                      </a:schemeClr>
                    </a:solidFill>
                  </a:ln>
                  <a:effectLst/>
                  <a:scene3d>
                    <a:camera prst="orthographicFront"/>
                    <a:lightRig rig="threePt" dir="t"/>
                  </a:scene3d>
                  <a:sp3d prstMaterial="flat">
                    <a:contourClr>
                      <a:schemeClr val="accent2">
                        <a:lumMod val="50000"/>
                      </a:schemeClr>
                    </a:contourClr>
                  </a:sp3d>
                </c:spPr>
                <c:invertIfNegative val="0"/>
                <c:dLbls>
                  <c:spPr>
                    <a:solidFill>
                      <a:srgbClr val="ED7D31">
                        <a:alpha val="30000"/>
                      </a:srgbClr>
                    </a:solidFill>
                    <a:ln>
                      <a:solidFill>
                        <a:sysClr val="window" lastClr="FFFFFF">
                          <a:alpha val="50000"/>
                        </a:sys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c:ext uri="{CE6537A1-D6FC-4f65-9D91-7224C49458BB}">
                      <c15:showLeaderLines val="1"/>
                      <c15:leaderLines>
                        <c:spPr>
                          <a:ln w="9525">
                            <a:solidFill>
                              <a:schemeClr val="lt1">
                                <a:lumMod val="50000"/>
                              </a:schemeClr>
                            </a:solidFill>
                            <a:round/>
                          </a:ln>
                          <a:effectLst/>
                        </c:spPr>
                      </c15:leaderLines>
                    </c:ext>
                  </c:extLst>
                </c:dLbls>
                <c:cat>
                  <c:strRef>
                    <c:extLst>
                      <c:ext uri="{02D57815-91ED-43cb-92C2-25804820EDAC}">
                        <c15:formulaRef>
                          <c15:sqref>Sheet1!$C$9:$C$23</c15:sqref>
                        </c15:formulaRef>
                      </c:ext>
                    </c:extLst>
                    <c:strCache>
                      <c:ptCount val="3"/>
                      <c:pt idx="0">
                        <c:v>Turkey</c:v>
                      </c:pt>
                      <c:pt idx="1">
                        <c:v>Lebanon</c:v>
                      </c:pt>
                      <c:pt idx="2">
                        <c:v>Jordan</c:v>
                      </c:pt>
                    </c:strCache>
                  </c:strRef>
                </c:cat>
                <c:val>
                  <c:numRef>
                    <c:extLst>
                      <c:ext uri="{02D57815-91ED-43cb-92C2-25804820EDAC}">
                        <c15:formulaRef>
                          <c15:sqref>Sheet1!$D$9:$D$23</c15:sqref>
                        </c15:formulaRef>
                      </c:ext>
                    </c:extLst>
                    <c:numCache>
                      <c:formatCode>General</c:formatCode>
                      <c:ptCount val="3"/>
                      <c:pt idx="0">
                        <c:v>3.59</c:v>
                      </c:pt>
                      <c:pt idx="1">
                        <c:v>3.81</c:v>
                      </c:pt>
                      <c:pt idx="2">
                        <c:v>9.06</c:v>
                      </c:pt>
                    </c:numCache>
                  </c:numRef>
                </c:val>
              </c15:ser>
            </c15:filteredBarSeries>
            <c15:filteredBarSeries>
              <c15:ser>
                <c:idx val="1"/>
                <c:order val="1"/>
                <c:tx>
                  <c:strRef>
                    <c:extLst xmlns:c15="http://schemas.microsoft.com/office/drawing/2012/chart">
                      <c:ext xmlns:c15="http://schemas.microsoft.com/office/drawing/2012/chart" uri="{02D57815-91ED-43cb-92C2-25804820EDAC}">
                        <c15:formulaRef>
                          <c15:sqref>Sheet1!$E$8</c15:sqref>
                        </c15:formulaRef>
                      </c:ext>
                    </c:extLst>
                    <c:strCache>
                      <c:ptCount val="1"/>
                      <c:pt idx="0">
                        <c:v>Dependency Ratio (2015)</c:v>
                      </c:pt>
                    </c:strCache>
                  </c:strRef>
                </c:tx>
                <c:spPr>
                  <a:solidFill>
                    <a:schemeClr val="accent4">
                      <a:alpha val="88000"/>
                    </a:schemeClr>
                  </a:solidFill>
                  <a:ln>
                    <a:solidFill>
                      <a:schemeClr val="accent4">
                        <a:lumMod val="50000"/>
                      </a:schemeClr>
                    </a:solidFill>
                  </a:ln>
                  <a:effectLst/>
                  <a:scene3d>
                    <a:camera prst="orthographicFront"/>
                    <a:lightRig rig="threePt" dir="t"/>
                  </a:scene3d>
                  <a:sp3d prstMaterial="flat">
                    <a:contourClr>
                      <a:schemeClr val="accent4">
                        <a:lumMod val="50000"/>
                      </a:schemeClr>
                    </a:contourClr>
                  </a:sp3d>
                </c:spPr>
                <c:invertIfNegative val="0"/>
                <c:dLbls>
                  <c:spPr>
                    <a:solidFill>
                      <a:srgbClr val="FFC000">
                        <a:alpha val="30000"/>
                      </a:srgbClr>
                    </a:solidFill>
                    <a:ln>
                      <a:solidFill>
                        <a:sysClr val="window" lastClr="FFFFFF">
                          <a:alpha val="50000"/>
                        </a:sys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extLst>
                      <c:ext xmlns:c15="http://schemas.microsoft.com/office/drawing/2012/chart" uri="{02D57815-91ED-43cb-92C2-25804820EDAC}">
                        <c15:formulaRef>
                          <c15:sqref>Sheet1!$C$9:$C$23</c15:sqref>
                        </c15:formulaRef>
                      </c:ext>
                    </c:extLst>
                    <c:strCache>
                      <c:ptCount val="3"/>
                      <c:pt idx="0">
                        <c:v>Turkey</c:v>
                      </c:pt>
                      <c:pt idx="1">
                        <c:v>Lebanon</c:v>
                      </c:pt>
                      <c:pt idx="2">
                        <c:v>Jordan</c:v>
                      </c:pt>
                    </c:strCache>
                  </c:strRef>
                </c:cat>
                <c:val>
                  <c:numRef>
                    <c:extLst>
                      <c:ext xmlns:c15="http://schemas.microsoft.com/office/drawing/2012/chart" uri="{02D57815-91ED-43cb-92C2-25804820EDAC}">
                        <c15:formulaRef>
                          <c15:sqref>Sheet1!$E$9:$E$23</c15:sqref>
                        </c15:formulaRef>
                      </c:ext>
                    </c:extLst>
                    <c:numCache>
                      <c:formatCode>0.00%</c:formatCode>
                      <c:ptCount val="3"/>
                      <c:pt idx="0">
                        <c:v>0.497</c:v>
                      </c:pt>
                      <c:pt idx="1">
                        <c:v>0.47299999999999998</c:v>
                      </c:pt>
                      <c:pt idx="2">
                        <c:v>0.64800000000000002</c:v>
                      </c:pt>
                    </c:numCache>
                  </c:numRef>
                </c:val>
              </c15:ser>
            </c15:filteredBarSeries>
            <c15:filteredBarSeries>
              <c15:ser>
                <c:idx val="2"/>
                <c:order val="2"/>
                <c:tx>
                  <c:strRef>
                    <c:extLst xmlns:c15="http://schemas.microsoft.com/office/drawing/2012/chart">
                      <c:ext xmlns:c15="http://schemas.microsoft.com/office/drawing/2012/chart" uri="{02D57815-91ED-43cb-92C2-25804820EDAC}">
                        <c15:formulaRef>
                          <c15:sqref>Sheet1!$F$8</c15:sqref>
                        </c15:formulaRef>
                      </c:ext>
                    </c:extLst>
                    <c:strCache>
                      <c:ptCount val="1"/>
                      <c:pt idx="0">
                        <c:v>Unemployment Rate (2014)</c:v>
                      </c:pt>
                    </c:strCache>
                  </c:strRef>
                </c:tx>
                <c:spPr>
                  <a:solidFill>
                    <a:schemeClr val="accent6">
                      <a:alpha val="88000"/>
                    </a:schemeClr>
                  </a:solidFill>
                  <a:ln>
                    <a:solidFill>
                      <a:schemeClr val="accent6">
                        <a:lumMod val="50000"/>
                      </a:schemeClr>
                    </a:solidFill>
                  </a:ln>
                  <a:effectLst/>
                  <a:scene3d>
                    <a:camera prst="orthographicFront"/>
                    <a:lightRig rig="threePt" dir="t"/>
                  </a:scene3d>
                  <a:sp3d prstMaterial="flat">
                    <a:contourClr>
                      <a:schemeClr val="accent6">
                        <a:lumMod val="50000"/>
                      </a:schemeClr>
                    </a:contourClr>
                  </a:sp3d>
                </c:spPr>
                <c:invertIfNegative val="0"/>
                <c:dLbls>
                  <c:spPr>
                    <a:solidFill>
                      <a:srgbClr val="70AD47">
                        <a:alpha val="30000"/>
                      </a:srgbClr>
                    </a:solidFill>
                    <a:ln>
                      <a:solidFill>
                        <a:sysClr val="window" lastClr="FFFFFF">
                          <a:alpha val="50000"/>
                        </a:sys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extLst>
                      <c:ext xmlns:c15="http://schemas.microsoft.com/office/drawing/2012/chart" uri="{02D57815-91ED-43cb-92C2-25804820EDAC}">
                        <c15:formulaRef>
                          <c15:sqref>Sheet1!$C$9:$C$23</c15:sqref>
                        </c15:formulaRef>
                      </c:ext>
                    </c:extLst>
                    <c:strCache>
                      <c:ptCount val="3"/>
                      <c:pt idx="0">
                        <c:v>Turkey</c:v>
                      </c:pt>
                      <c:pt idx="1">
                        <c:v>Lebanon</c:v>
                      </c:pt>
                      <c:pt idx="2">
                        <c:v>Jordan</c:v>
                      </c:pt>
                    </c:strCache>
                  </c:strRef>
                </c:cat>
                <c:val>
                  <c:numRef>
                    <c:extLst>
                      <c:ext xmlns:c15="http://schemas.microsoft.com/office/drawing/2012/chart" uri="{02D57815-91ED-43cb-92C2-25804820EDAC}">
                        <c15:formulaRef>
                          <c15:sqref>Sheet1!$F$9:$F$23</c15:sqref>
                        </c15:formulaRef>
                      </c:ext>
                    </c:extLst>
                    <c:numCache>
                      <c:formatCode>0.00%</c:formatCode>
                      <c:ptCount val="3"/>
                      <c:pt idx="0">
                        <c:v>9.9000000000000005E-2</c:v>
                      </c:pt>
                      <c:pt idx="1">
                        <c:v>6.5000000000000002E-2</c:v>
                      </c:pt>
                      <c:pt idx="2">
                        <c:v>0.11899999999999999</c:v>
                      </c:pt>
                    </c:numCache>
                  </c:numRef>
                </c:val>
              </c15:ser>
            </c15:filteredBarSeries>
            <c15:filteredBarSeries>
              <c15:ser>
                <c:idx val="3"/>
                <c:order val="3"/>
                <c:tx>
                  <c:strRef>
                    <c:extLst xmlns:c15="http://schemas.microsoft.com/office/drawing/2012/chart">
                      <c:ext xmlns:c15="http://schemas.microsoft.com/office/drawing/2012/chart" uri="{02D57815-91ED-43cb-92C2-25804820EDAC}">
                        <c15:formulaRef>
                          <c15:sqref>Sheet1!$G$8</c15:sqref>
                        </c15:formulaRef>
                      </c:ext>
                    </c:extLst>
                    <c:strCache>
                      <c:ptCount val="1"/>
                      <c:pt idx="0">
                        <c:v>Budget Deficit (2014) as % of GDP</c:v>
                      </c:pt>
                    </c:strCache>
                  </c:strRef>
                </c:tx>
                <c:spPr>
                  <a:solidFill>
                    <a:schemeClr val="accent2">
                      <a:lumMod val="60000"/>
                      <a:alpha val="88000"/>
                    </a:schemeClr>
                  </a:solidFill>
                  <a:ln>
                    <a:solidFill>
                      <a:schemeClr val="accent2">
                        <a:lumMod val="60000"/>
                        <a:lumMod val="50000"/>
                      </a:schemeClr>
                    </a:solidFill>
                  </a:ln>
                  <a:effectLst/>
                  <a:scene3d>
                    <a:camera prst="orthographicFront"/>
                    <a:lightRig rig="threePt" dir="t"/>
                  </a:scene3d>
                  <a:sp3d prstMaterial="flat">
                    <a:contourClr>
                      <a:schemeClr val="accent2">
                        <a:lumMod val="60000"/>
                        <a:lumMod val="50000"/>
                      </a:schemeClr>
                    </a:contourClr>
                  </a:sp3d>
                </c:spPr>
                <c:invertIfNegative val="0"/>
                <c:dLbls>
                  <c:spPr>
                    <a:solidFill>
                      <a:srgbClr val="ED7D31">
                        <a:lumMod val="60000"/>
                        <a:alpha val="30000"/>
                      </a:srgbClr>
                    </a:solidFill>
                    <a:ln>
                      <a:solidFill>
                        <a:sysClr val="window" lastClr="FFFFFF">
                          <a:alpha val="50000"/>
                        </a:sys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extLst>
                      <c:ext xmlns:c15="http://schemas.microsoft.com/office/drawing/2012/chart" uri="{02D57815-91ED-43cb-92C2-25804820EDAC}">
                        <c15:formulaRef>
                          <c15:sqref>Sheet1!$C$9:$C$23</c15:sqref>
                        </c15:formulaRef>
                      </c:ext>
                    </c:extLst>
                    <c:strCache>
                      <c:ptCount val="3"/>
                      <c:pt idx="0">
                        <c:v>Turkey</c:v>
                      </c:pt>
                      <c:pt idx="1">
                        <c:v>Lebanon</c:v>
                      </c:pt>
                      <c:pt idx="2">
                        <c:v>Jordan</c:v>
                      </c:pt>
                    </c:strCache>
                  </c:strRef>
                </c:cat>
                <c:val>
                  <c:numRef>
                    <c:extLst>
                      <c:ext xmlns:c15="http://schemas.microsoft.com/office/drawing/2012/chart" uri="{02D57815-91ED-43cb-92C2-25804820EDAC}">
                        <c15:formulaRef>
                          <c15:sqref>Sheet1!$G$9:$G$23</c15:sqref>
                        </c15:formulaRef>
                      </c:ext>
                    </c:extLst>
                    <c:numCache>
                      <c:formatCode>0.00%</c:formatCode>
                      <c:ptCount val="3"/>
                      <c:pt idx="0">
                        <c:v>-2.4E-2</c:v>
                      </c:pt>
                      <c:pt idx="1">
                        <c:v>-9.8000000000000004E-2</c:v>
                      </c:pt>
                      <c:pt idx="2">
                        <c:v>-4.2999999999999997E-2</c:v>
                      </c:pt>
                    </c:numCache>
                  </c:numRef>
                </c:val>
              </c15:ser>
            </c15:filteredBarSeries>
            <c15:filteredBarSeries>
              <c15:ser>
                <c:idx val="5"/>
                <c:order val="5"/>
                <c:tx>
                  <c:strRef>
                    <c:extLst xmlns:c15="http://schemas.microsoft.com/office/drawing/2012/chart">
                      <c:ext xmlns:c15="http://schemas.microsoft.com/office/drawing/2012/chart" uri="{02D57815-91ED-43cb-92C2-25804820EDAC}">
                        <c15:formulaRef>
                          <c15:sqref>Sheet1!$I$8</c15:sqref>
                        </c15:formulaRef>
                      </c:ext>
                    </c:extLst>
                    <c:strCache>
                      <c:ptCount val="1"/>
                      <c:pt idx="0">
                        <c:v>Ratio of Foreign Born Over Total Population (2010)</c:v>
                      </c:pt>
                    </c:strCache>
                  </c:strRef>
                </c:tx>
                <c:spPr>
                  <a:solidFill>
                    <a:schemeClr val="accent6">
                      <a:lumMod val="60000"/>
                      <a:alpha val="88000"/>
                    </a:schemeClr>
                  </a:solidFill>
                  <a:ln>
                    <a:solidFill>
                      <a:schemeClr val="accent6">
                        <a:lumMod val="60000"/>
                        <a:lumMod val="50000"/>
                      </a:schemeClr>
                    </a:solidFill>
                  </a:ln>
                  <a:effectLst/>
                  <a:scene3d>
                    <a:camera prst="orthographicFront"/>
                    <a:lightRig rig="threePt" dir="t"/>
                  </a:scene3d>
                  <a:sp3d prstMaterial="flat">
                    <a:contourClr>
                      <a:schemeClr val="accent6">
                        <a:lumMod val="60000"/>
                        <a:lumMod val="50000"/>
                      </a:schemeClr>
                    </a:contourClr>
                  </a:sp3d>
                </c:spPr>
                <c:invertIfNegative val="0"/>
                <c:dLbls>
                  <c:spPr>
                    <a:solidFill>
                      <a:srgbClr val="70AD47">
                        <a:lumMod val="60000"/>
                        <a:alpha val="30000"/>
                      </a:srgbClr>
                    </a:solidFill>
                    <a:ln>
                      <a:solidFill>
                        <a:sysClr val="window" lastClr="FFFFFF">
                          <a:alpha val="50000"/>
                        </a:sys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extLst>
                      <c:ext xmlns:c15="http://schemas.microsoft.com/office/drawing/2012/chart" uri="{02D57815-91ED-43cb-92C2-25804820EDAC}">
                        <c15:formulaRef>
                          <c15:sqref>Sheet1!$C$9:$C$23</c15:sqref>
                        </c15:formulaRef>
                      </c:ext>
                    </c:extLst>
                    <c:strCache>
                      <c:ptCount val="3"/>
                      <c:pt idx="0">
                        <c:v>Turkey</c:v>
                      </c:pt>
                      <c:pt idx="1">
                        <c:v>Lebanon</c:v>
                      </c:pt>
                      <c:pt idx="2">
                        <c:v>Jordan</c:v>
                      </c:pt>
                    </c:strCache>
                  </c:strRef>
                </c:cat>
                <c:val>
                  <c:numRef>
                    <c:extLst>
                      <c:ext xmlns:c15="http://schemas.microsoft.com/office/drawing/2012/chart" uri="{02D57815-91ED-43cb-92C2-25804820EDAC}">
                        <c15:formulaRef>
                          <c15:sqref>Sheet1!$I$9:$I$23</c15:sqref>
                        </c15:formulaRef>
                      </c:ext>
                    </c:extLst>
                    <c:numCache>
                      <c:formatCode>0.00%</c:formatCode>
                      <c:ptCount val="3"/>
                      <c:pt idx="0">
                        <c:v>1.9E-2</c:v>
                      </c:pt>
                      <c:pt idx="1">
                        <c:v>0.17899999999999999</c:v>
                      </c:pt>
                      <c:pt idx="2">
                        <c:v>0.49199999999999999</c:v>
                      </c:pt>
                    </c:numCache>
                  </c:numRef>
                </c:val>
              </c15:ser>
            </c15:filteredBarSeries>
            <c15:filteredBarSeries>
              <c15:ser>
                <c:idx val="7"/>
                <c:order val="7"/>
                <c:tx>
                  <c:strRef>
                    <c:extLst xmlns:c15="http://schemas.microsoft.com/office/drawing/2012/chart">
                      <c:ext xmlns:c15="http://schemas.microsoft.com/office/drawing/2012/chart" uri="{02D57815-91ED-43cb-92C2-25804820EDAC}">
                        <c15:formulaRef>
                          <c15:sqref>Sheet1!$K$8</c15:sqref>
                        </c15:formulaRef>
                      </c:ext>
                    </c:extLst>
                    <c:strCache>
                      <c:ptCount val="1"/>
                      <c:pt idx="0">
                        <c:v>Annual Population Growth (2015)</c:v>
                      </c:pt>
                    </c:strCache>
                  </c:strRef>
                </c:tx>
                <c:spPr>
                  <a:solidFill>
                    <a:schemeClr val="accent4">
                      <a:lumMod val="80000"/>
                      <a:lumOff val="20000"/>
                      <a:alpha val="88000"/>
                    </a:schemeClr>
                  </a:solidFill>
                  <a:ln>
                    <a:solidFill>
                      <a:schemeClr val="accent4">
                        <a:lumMod val="80000"/>
                        <a:lumOff val="20000"/>
                        <a:lumMod val="50000"/>
                      </a:schemeClr>
                    </a:solidFill>
                  </a:ln>
                  <a:effectLst/>
                  <a:scene3d>
                    <a:camera prst="orthographicFront"/>
                    <a:lightRig rig="threePt" dir="t"/>
                  </a:scene3d>
                  <a:sp3d prstMaterial="flat">
                    <a:contourClr>
                      <a:schemeClr val="accent4">
                        <a:lumMod val="80000"/>
                        <a:lumOff val="20000"/>
                        <a:lumMod val="50000"/>
                      </a:schemeClr>
                    </a:contourClr>
                  </a:sp3d>
                </c:spPr>
                <c:invertIfNegative val="0"/>
                <c:dLbls>
                  <c:spPr>
                    <a:solidFill>
                      <a:srgbClr val="FFC000">
                        <a:lumMod val="80000"/>
                        <a:lumOff val="20000"/>
                        <a:alpha val="30000"/>
                      </a:srgbClr>
                    </a:solidFill>
                    <a:ln>
                      <a:solidFill>
                        <a:sysClr val="window" lastClr="FFFFFF">
                          <a:alpha val="50000"/>
                        </a:sys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extLst>
                      <c:ext xmlns:c15="http://schemas.microsoft.com/office/drawing/2012/chart" uri="{02D57815-91ED-43cb-92C2-25804820EDAC}">
                        <c15:formulaRef>
                          <c15:sqref>Sheet1!$C$9:$C$23</c15:sqref>
                        </c15:formulaRef>
                      </c:ext>
                    </c:extLst>
                    <c:strCache>
                      <c:ptCount val="3"/>
                      <c:pt idx="0">
                        <c:v>Turkey</c:v>
                      </c:pt>
                      <c:pt idx="1">
                        <c:v>Lebanon</c:v>
                      </c:pt>
                      <c:pt idx="2">
                        <c:v>Jordan</c:v>
                      </c:pt>
                    </c:strCache>
                  </c:strRef>
                </c:cat>
                <c:val>
                  <c:numRef>
                    <c:extLst>
                      <c:ext xmlns:c15="http://schemas.microsoft.com/office/drawing/2012/chart" uri="{02D57815-91ED-43cb-92C2-25804820EDAC}">
                        <c15:formulaRef>
                          <c15:sqref>Sheet1!$K$9:$K$23</c15:sqref>
                        </c15:formulaRef>
                      </c:ext>
                    </c:extLst>
                    <c:numCache>
                      <c:formatCode>0.00%</c:formatCode>
                      <c:ptCount val="3"/>
                      <c:pt idx="0">
                        <c:v>1.26E-2</c:v>
                      </c:pt>
                      <c:pt idx="1">
                        <c:v>8.6E-3</c:v>
                      </c:pt>
                      <c:pt idx="2">
                        <c:v>8.3000000000000001E-3</c:v>
                      </c:pt>
                    </c:numCache>
                  </c:numRef>
                </c:val>
              </c15:ser>
            </c15:filteredBarSeries>
            <c15:filteredBarSeries>
              <c15:ser>
                <c:idx val="8"/>
                <c:order val="8"/>
                <c:tx>
                  <c:strRef>
                    <c:extLst xmlns:c15="http://schemas.microsoft.com/office/drawing/2012/chart">
                      <c:ext xmlns:c15="http://schemas.microsoft.com/office/drawing/2012/chart" uri="{02D57815-91ED-43cb-92C2-25804820EDAC}">
                        <c15:formulaRef>
                          <c15:sqref>Sheet1!$L$8</c15:sqref>
                        </c15:formulaRef>
                      </c:ext>
                    </c:extLst>
                    <c:strCache>
                      <c:ptCount val="1"/>
                      <c:pt idx="0">
                        <c:v>GDP Growth (2014)</c:v>
                      </c:pt>
                    </c:strCache>
                  </c:strRef>
                </c:tx>
                <c:spPr>
                  <a:solidFill>
                    <a:schemeClr val="accent6">
                      <a:lumMod val="80000"/>
                      <a:lumOff val="20000"/>
                      <a:alpha val="88000"/>
                    </a:schemeClr>
                  </a:solidFill>
                  <a:ln>
                    <a:solidFill>
                      <a:schemeClr val="accent6">
                        <a:lumMod val="80000"/>
                        <a:lumOff val="20000"/>
                        <a:lumMod val="50000"/>
                      </a:schemeClr>
                    </a:solidFill>
                  </a:ln>
                  <a:effectLst/>
                  <a:scene3d>
                    <a:camera prst="orthographicFront"/>
                    <a:lightRig rig="threePt" dir="t"/>
                  </a:scene3d>
                  <a:sp3d prstMaterial="flat">
                    <a:contourClr>
                      <a:schemeClr val="accent6">
                        <a:lumMod val="80000"/>
                        <a:lumOff val="20000"/>
                        <a:lumMod val="50000"/>
                      </a:schemeClr>
                    </a:contourClr>
                  </a:sp3d>
                </c:spPr>
                <c:invertIfNegative val="0"/>
                <c:dLbls>
                  <c:spPr>
                    <a:solidFill>
                      <a:srgbClr val="70AD47">
                        <a:lumMod val="80000"/>
                        <a:lumOff val="20000"/>
                        <a:alpha val="30000"/>
                      </a:srgbClr>
                    </a:solidFill>
                    <a:ln>
                      <a:solidFill>
                        <a:sysClr val="window" lastClr="FFFFFF">
                          <a:alpha val="50000"/>
                        </a:sysClr>
                      </a:solidFill>
                      <a:round/>
                    </a:ln>
                    <a:effectLst>
                      <a:outerShdw blurRad="63500" dist="889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strRef>
                    <c:extLst>
                      <c:ext xmlns:c15="http://schemas.microsoft.com/office/drawing/2012/chart" uri="{02D57815-91ED-43cb-92C2-25804820EDAC}">
                        <c15:formulaRef>
                          <c15:sqref>Sheet1!$C$9:$C$23</c15:sqref>
                        </c15:formulaRef>
                      </c:ext>
                    </c:extLst>
                    <c:strCache>
                      <c:ptCount val="3"/>
                      <c:pt idx="0">
                        <c:v>Turkey</c:v>
                      </c:pt>
                      <c:pt idx="1">
                        <c:v>Lebanon</c:v>
                      </c:pt>
                      <c:pt idx="2">
                        <c:v>Jordan</c:v>
                      </c:pt>
                    </c:strCache>
                  </c:strRef>
                </c:cat>
                <c:val>
                  <c:numRef>
                    <c:extLst>
                      <c:ext xmlns:c15="http://schemas.microsoft.com/office/drawing/2012/chart" uri="{02D57815-91ED-43cb-92C2-25804820EDAC}">
                        <c15:formulaRef>
                          <c15:sqref>Sheet1!$L$9:$L$23</c15:sqref>
                        </c15:formulaRef>
                      </c:ext>
                    </c:extLst>
                    <c:numCache>
                      <c:formatCode>0.00%</c:formatCode>
                      <c:ptCount val="3"/>
                      <c:pt idx="0">
                        <c:v>2.9000000000000001E-2</c:v>
                      </c:pt>
                      <c:pt idx="1">
                        <c:v>2.3E-2</c:v>
                      </c:pt>
                      <c:pt idx="2">
                        <c:v>3.1E-2</c:v>
                      </c:pt>
                    </c:numCache>
                  </c:numRef>
                </c:val>
              </c15:ser>
            </c15:filteredBarSeries>
          </c:ext>
        </c:extLst>
      </c:bar3DChart>
      <c:catAx>
        <c:axId val="17562715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en-US"/>
          </a:p>
        </c:txPr>
        <c:crossAx val="175627712"/>
        <c:crosses val="autoZero"/>
        <c:auto val="1"/>
        <c:lblAlgn val="ctr"/>
        <c:lblOffset val="100"/>
        <c:noMultiLvlLbl val="0"/>
      </c:catAx>
      <c:valAx>
        <c:axId val="175627712"/>
        <c:scaling>
          <c:orientation val="minMax"/>
        </c:scaling>
        <c:delete val="1"/>
        <c:axPos val="l"/>
        <c:numFmt formatCode="#,##0" sourceLinked="1"/>
        <c:majorTickMark val="out"/>
        <c:minorTickMark val="none"/>
        <c:tickLblPos val="nextTo"/>
        <c:crossAx val="175627152"/>
        <c:crosses val="autoZero"/>
        <c:crossBetween val="between"/>
      </c:valAx>
      <c:serAx>
        <c:axId val="171778656"/>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en-US"/>
          </a:p>
        </c:txPr>
        <c:crossAx val="175627712"/>
        <c:crosses val="autoZero"/>
      </c:serAx>
      <c:spPr>
        <a:noFill/>
        <a:ln>
          <a:noFill/>
        </a:ln>
        <a:effectLst/>
      </c:spPr>
    </c:plotArea>
    <c:plotVisOnly val="1"/>
    <c:dispBlanksAs val="gap"/>
    <c:showDLblsOverMax val="0"/>
  </c:chart>
  <c:spPr>
    <a:solidFill>
      <a:schemeClr val="dk1">
        <a:lumMod val="75000"/>
        <a:lumOff val="25000"/>
      </a:schemeClr>
    </a:solidFill>
    <a:ln w="6350" cap="flat" cmpd="sng" algn="ctr">
      <a:solidFill>
        <a:schemeClr val="dk1">
          <a:tint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ndard"/>
        <c:varyColors val="0"/>
        <c:ser>
          <c:idx val="0"/>
          <c:order val="0"/>
          <c:tx>
            <c:strRef>
              <c:f>Sheet1!$C$59</c:f>
              <c:strCache>
                <c:ptCount val="1"/>
                <c:pt idx="0">
                  <c:v>Jordan</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Sheet1!$D$58:$G$58</c:f>
              <c:strCache>
                <c:ptCount val="3"/>
                <c:pt idx="0">
                  <c:v>HDI (UNDP, 2016)</c:v>
                </c:pt>
                <c:pt idx="1">
                  <c:v>GCI (WEF, 2016)</c:v>
                </c:pt>
                <c:pt idx="2">
                  <c:v>EODB (WB, 2017)</c:v>
                </c:pt>
              </c:strCache>
            </c:strRef>
          </c:cat>
          <c:val>
            <c:numRef>
              <c:f>Sheet1!$D$59:$G$59</c:f>
              <c:numCache>
                <c:formatCode>General</c:formatCode>
                <c:ptCount val="4"/>
                <c:pt idx="0">
                  <c:v>86</c:v>
                </c:pt>
                <c:pt idx="1">
                  <c:v>64</c:v>
                </c:pt>
                <c:pt idx="2">
                  <c:v>118</c:v>
                </c:pt>
              </c:numCache>
            </c:numRef>
          </c:val>
        </c:ser>
        <c:ser>
          <c:idx val="1"/>
          <c:order val="1"/>
          <c:tx>
            <c:strRef>
              <c:f>Sheet1!$C$60</c:f>
              <c:strCache>
                <c:ptCount val="1"/>
                <c:pt idx="0">
                  <c:v>Lebanon</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Sheet1!$D$58:$G$58</c:f>
              <c:strCache>
                <c:ptCount val="3"/>
                <c:pt idx="0">
                  <c:v>HDI (UNDP, 2016)</c:v>
                </c:pt>
                <c:pt idx="1">
                  <c:v>GCI (WEF, 2016)</c:v>
                </c:pt>
                <c:pt idx="2">
                  <c:v>EODB (WB, 2017)</c:v>
                </c:pt>
              </c:strCache>
            </c:strRef>
          </c:cat>
          <c:val>
            <c:numRef>
              <c:f>Sheet1!$D$60:$G$60</c:f>
              <c:numCache>
                <c:formatCode>General</c:formatCode>
                <c:ptCount val="4"/>
                <c:pt idx="0">
                  <c:v>76</c:v>
                </c:pt>
                <c:pt idx="1">
                  <c:v>101</c:v>
                </c:pt>
                <c:pt idx="2">
                  <c:v>126</c:v>
                </c:pt>
              </c:numCache>
            </c:numRef>
          </c:val>
        </c:ser>
        <c:ser>
          <c:idx val="2"/>
          <c:order val="2"/>
          <c:tx>
            <c:strRef>
              <c:f>Sheet1!$C$61</c:f>
              <c:strCache>
                <c:ptCount val="1"/>
                <c:pt idx="0">
                  <c:v>Turkey</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lt1">
                          <a:lumMod val="95000"/>
                          <a:alpha val="54000"/>
                        </a:schemeClr>
                      </a:solidFill>
                    </a:ln>
                    <a:effectLst/>
                  </c:spPr>
                </c15:leaderLines>
              </c:ext>
            </c:extLst>
          </c:dLbls>
          <c:cat>
            <c:strRef>
              <c:f>Sheet1!$D$58:$G$58</c:f>
              <c:strCache>
                <c:ptCount val="3"/>
                <c:pt idx="0">
                  <c:v>HDI (UNDP, 2016)</c:v>
                </c:pt>
                <c:pt idx="1">
                  <c:v>GCI (WEF, 2016)</c:v>
                </c:pt>
                <c:pt idx="2">
                  <c:v>EODB (WB, 2017)</c:v>
                </c:pt>
              </c:strCache>
            </c:strRef>
          </c:cat>
          <c:val>
            <c:numRef>
              <c:f>Sheet1!$D$61:$G$61</c:f>
              <c:numCache>
                <c:formatCode>General</c:formatCode>
                <c:ptCount val="4"/>
                <c:pt idx="0">
                  <c:v>71</c:v>
                </c:pt>
                <c:pt idx="1">
                  <c:v>51</c:v>
                </c:pt>
                <c:pt idx="2">
                  <c:v>96</c:v>
                </c:pt>
              </c:numCache>
            </c:numRef>
          </c:val>
        </c:ser>
        <c:dLbls>
          <c:showLegendKey val="0"/>
          <c:showVal val="1"/>
          <c:showCatName val="0"/>
          <c:showSerName val="0"/>
          <c:showPercent val="0"/>
          <c:showBubbleSize val="0"/>
        </c:dLbls>
        <c:gapWidth val="150"/>
        <c:shape val="box"/>
        <c:axId val="175506512"/>
        <c:axId val="175507072"/>
        <c:axId val="175904448"/>
      </c:bar3DChart>
      <c:catAx>
        <c:axId val="17550651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75507072"/>
        <c:crosses val="autoZero"/>
        <c:auto val="1"/>
        <c:lblAlgn val="ctr"/>
        <c:lblOffset val="100"/>
        <c:noMultiLvlLbl val="0"/>
      </c:catAx>
      <c:valAx>
        <c:axId val="175507072"/>
        <c:scaling>
          <c:orientation val="minMax"/>
        </c:scaling>
        <c:delete val="0"/>
        <c:axPos val="l"/>
        <c:majorGridlines>
          <c:spPr>
            <a:ln w="9525" cap="flat" cmpd="sng" algn="ctr">
              <a:solidFill>
                <a:schemeClr val="dk1">
                  <a:lumMod val="50000"/>
                  <a:lumOff val="5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75506512"/>
        <c:crosses val="autoZero"/>
        <c:crossBetween val="between"/>
      </c:valAx>
      <c:serAx>
        <c:axId val="175904448"/>
        <c:scaling>
          <c:orientation val="minMax"/>
        </c:scaling>
        <c:delete val="0"/>
        <c:axPos val="b"/>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75507072"/>
        <c:crosses val="autoZero"/>
      </c:ser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1">
  <cs:axisTitle>
    <cs:lnRef idx="0"/>
    <cs:fillRef idx="0"/>
    <cs:effectRef idx="0"/>
    <cs:fontRef idx="minor">
      <a:schemeClr val="lt1">
        <a:lumMod val="75000"/>
      </a:schemeClr>
    </cs:fontRef>
    <cs:defRPr sz="900" kern="1200"/>
  </cs:axisTitle>
  <cs:categoryAxis>
    <cs:lnRef idx="0"/>
    <cs:fillRef idx="0"/>
    <cs:effectRef idx="0"/>
    <cs:fontRef idx="minor">
      <a:schemeClr val="lt1">
        <a:lumMod val="75000"/>
      </a:schemeClr>
    </cs:fontRef>
    <cs:defRPr sz="900" kern="1200"/>
  </cs:categoryAxis>
  <cs:chartArea>
    <cs:lnRef idx="0"/>
    <cs:fillRef idx="0"/>
    <cs:effectRef idx="0"/>
    <cs:fontRef idx="minor">
      <a:schemeClr val="lt1"/>
    </cs:fontRef>
    <cs:spPr>
      <a:solidFill>
        <a:schemeClr val="dk1">
          <a:lumMod val="75000"/>
          <a:lumOff val="25000"/>
        </a:schemeClr>
      </a:solidFill>
      <a:ln w="6350" cap="flat" cmpd="sng" algn="ctr">
        <a:solidFill>
          <a:schemeClr val="dk1">
            <a:tint val="75000"/>
          </a:schemeClr>
        </a:solidFill>
        <a:round/>
      </a:ln>
    </cs:spPr>
    <cs:defRPr sz="1000" kern="1200"/>
  </cs:chartArea>
  <cs:dataLabel>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dataLabel>
  <cs:dataLabelCallout>
    <cs:lnRef idx="0"/>
    <cs:fillRef idx="0">
      <cs:styleClr val="auto"/>
    </cs:fillRef>
    <cs:effectRef idx="0"/>
    <cs:fontRef idx="minor">
      <a:schemeClr val="lt1"/>
    </cs:fontRef>
    <cs:spPr>
      <a:solidFill>
        <a:schemeClr val="phClr">
          <a:alpha val="30000"/>
        </a:schemeClr>
      </a:solidFill>
      <a:ln>
        <a:solidFill>
          <a:schemeClr val="lt1">
            <a:alpha val="50000"/>
          </a:schemeClr>
        </a:solidFill>
        <a:round/>
      </a:ln>
      <a:effectLst>
        <a:outerShdw blurRad="63500" dist="88900" dir="2700000" algn="tl" rotWithShape="0">
          <a:prstClr val="black">
            <a:alpha val="40000"/>
          </a:prstClr>
        </a:outerShdw>
      </a:effectLst>
    </cs:spPr>
    <cs:defRPr sz="900" b="1" i="0" u="none" strike="noStrike" kern="1200" baseline="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cs:spPr>
  </cs:dataPoint>
  <cs:dataPoint3D>
    <cs:lnRef idx="0">
      <cs:styleClr val="auto"/>
    </cs:lnRef>
    <cs:fillRef idx="0">
      <cs:styleClr val="auto"/>
    </cs:fillRef>
    <cs:effectRef idx="0"/>
    <cs:fontRef idx="minor">
      <a:schemeClr val="tx1"/>
    </cs:fontRef>
    <cs:spPr>
      <a:solidFill>
        <a:schemeClr val="phClr">
          <a:alpha val="88000"/>
        </a:schemeClr>
      </a:solidFill>
      <a:ln>
        <a:solidFill>
          <a:schemeClr val="phClr">
            <a:lumMod val="50000"/>
          </a:schemeClr>
        </a:solidFill>
      </a:ln>
      <a:scene3d>
        <a:camera prst="orthographicFront"/>
        <a:lightRig rig="threePt" dir="t"/>
      </a:scene3d>
      <a:sp3d prstMaterial="flat"/>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dk1">
            <a:lumMod val="75000"/>
            <a:lumOff val="25000"/>
          </a:schemeClr>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tx1"/>
    </cs:fontRef>
    <cs:spPr>
      <a:solidFill>
        <a:schemeClr val="bg2">
          <a:lumMod val="75000"/>
          <a:alpha val="27000"/>
        </a:schemeClr>
      </a:solidFill>
      <a:sp3d/>
    </cs:spPr>
  </cs:floor>
  <cs:gridlineMajor>
    <cs:lnRef idx="0"/>
    <cs:fillRef idx="0"/>
    <cs:effectRef idx="0"/>
    <cs:fontRef idx="minor">
      <a:schemeClr val="tx1"/>
    </cs:fontRef>
    <cs:spPr>
      <a:ln w="9525">
        <a:solidFill>
          <a:schemeClr val="lt1">
            <a:lumMod val="50000"/>
          </a:schemeClr>
        </a:solidFill>
      </a:ln>
    </cs:spPr>
  </cs:gridlineMajor>
  <cs:gridlineMinor>
    <cs:lnRef idx="0"/>
    <cs:fillRef idx="0"/>
    <cs:effectRef idx="0"/>
    <cs:fontRef idx="minor">
      <a:schemeClr val="tx1"/>
    </cs:fontRef>
    <cs:spPr>
      <a:ln w="9525">
        <a:solidFill>
          <a:schemeClr val="lt1">
            <a:lumMod val="40000"/>
          </a:schemeClr>
        </a:solidFill>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75000"/>
      </a:schemeClr>
    </cs:fontRef>
    <cs:defRPr sz="900"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cs:fontRef>
    <cs:defRPr sz="1800" b="0" kern="1200" cap="all" baseline="0"/>
  </cs:title>
  <cs:trendline>
    <cs:lnRef idx="0">
      <cs:styleClr val="auto"/>
    </cs:lnRef>
    <cs:fillRef idx="0"/>
    <cs:effectRef idx="0"/>
    <cs:fontRef idx="minor">
      <a:schemeClr val="dk1"/>
    </cs:fontRef>
    <cs:spPr>
      <a:ln w="9525" cap="rnd">
        <a:solidFill>
          <a:schemeClr val="phClr">
            <a:alpha val="50000"/>
          </a:schemeClr>
        </a:solidFill>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900" kern="1200"/>
  </cs:valueAxis>
  <cs:wall>
    <cs:lnRef idx="0"/>
    <cs:fillRef idx="0"/>
    <cs:effectRef idx="0"/>
    <cs:fontRef idx="minor">
      <a:schemeClr val="tx1"/>
    </cs:fontRef>
    <cs:spPr>
      <a:sp3d/>
    </cs:spPr>
  </cs:wall>
</cs:chartStyle>
</file>

<file path=ppt/charts/style3.xml><?xml version="1.0" encoding="utf-8"?>
<cs:chartStyle xmlns:cs="http://schemas.microsoft.com/office/drawing/2012/chartStyle" xmlns:a="http://schemas.openxmlformats.org/drawingml/2006/main" id="294">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dk1">
            <a:lumMod val="50000"/>
            <a:lumOff val="50000"/>
          </a:schemeClr>
        </a:solidFill>
        <a:round/>
      </a:ln>
    </cs:spPr>
  </cs:gridlineMajor>
  <cs:gridlineMinor>
    <cs:lnRef idx="0"/>
    <cs:fillRef idx="0"/>
    <cs:effectRef idx="0"/>
    <cs:fontRef idx="minor">
      <a:schemeClr val="tx1"/>
    </cs:fontRef>
    <cs:spPr>
      <a:ln>
        <a:solidFill>
          <a:schemeClr val="dk1">
            <a:lumMod val="60000"/>
            <a:lumOff val="40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568" tIns="45784" rIns="91568" bIns="45784" rtlCol="0"/>
          <a:lstStyle>
            <a:lvl1pPr algn="l">
              <a:defRPr sz="1200"/>
            </a:lvl1pPr>
          </a:lstStyle>
          <a:p>
            <a:endParaRPr lang="en-US"/>
          </a:p>
        </p:txBody>
      </p:sp>
      <p:sp>
        <p:nvSpPr>
          <p:cNvPr id="3" name="Date Placeholder 2"/>
          <p:cNvSpPr>
            <a:spLocks noGrp="1"/>
          </p:cNvSpPr>
          <p:nvPr>
            <p:ph type="dt" sz="quarter" idx="1"/>
          </p:nvPr>
        </p:nvSpPr>
        <p:spPr>
          <a:xfrm>
            <a:off x="3850444" y="0"/>
            <a:ext cx="2945659" cy="496332"/>
          </a:xfrm>
          <a:prstGeom prst="rect">
            <a:avLst/>
          </a:prstGeom>
        </p:spPr>
        <p:txBody>
          <a:bodyPr vert="horz" lIns="91568" tIns="45784" rIns="91568" bIns="45784" rtlCol="0"/>
          <a:lstStyle>
            <a:lvl1pPr algn="r">
              <a:defRPr sz="1200"/>
            </a:lvl1pPr>
          </a:lstStyle>
          <a:p>
            <a:fld id="{AE49F369-71E1-449A-92FF-01F2B76B3050}" type="datetimeFigureOut">
              <a:rPr lang="en-US" smtClean="0"/>
              <a:pPr/>
              <a:t>4/27/2017</a:t>
            </a:fld>
            <a:endParaRPr lang="en-US"/>
          </a:p>
        </p:txBody>
      </p:sp>
      <p:sp>
        <p:nvSpPr>
          <p:cNvPr id="4" name="Footer Placeholder 3"/>
          <p:cNvSpPr>
            <a:spLocks noGrp="1"/>
          </p:cNvSpPr>
          <p:nvPr>
            <p:ph type="ftr" sz="quarter" idx="2"/>
          </p:nvPr>
        </p:nvSpPr>
        <p:spPr>
          <a:xfrm>
            <a:off x="0" y="9428583"/>
            <a:ext cx="2945659" cy="496332"/>
          </a:xfrm>
          <a:prstGeom prst="rect">
            <a:avLst/>
          </a:prstGeom>
        </p:spPr>
        <p:txBody>
          <a:bodyPr vert="horz" lIns="91568" tIns="45784" rIns="91568" bIns="45784" rtlCol="0" anchor="b"/>
          <a:lstStyle>
            <a:lvl1pPr algn="l">
              <a:defRPr sz="1200"/>
            </a:lvl1pPr>
          </a:lstStyle>
          <a:p>
            <a:endParaRPr lang="en-US"/>
          </a:p>
        </p:txBody>
      </p:sp>
      <p:sp>
        <p:nvSpPr>
          <p:cNvPr id="5" name="Slide Number Placeholder 4"/>
          <p:cNvSpPr>
            <a:spLocks noGrp="1"/>
          </p:cNvSpPr>
          <p:nvPr>
            <p:ph type="sldNum" sz="quarter" idx="3"/>
          </p:nvPr>
        </p:nvSpPr>
        <p:spPr>
          <a:xfrm>
            <a:off x="3850444" y="9428583"/>
            <a:ext cx="2945659" cy="496332"/>
          </a:xfrm>
          <a:prstGeom prst="rect">
            <a:avLst/>
          </a:prstGeom>
        </p:spPr>
        <p:txBody>
          <a:bodyPr vert="horz" lIns="91568" tIns="45784" rIns="91568" bIns="45784" rtlCol="0" anchor="b"/>
          <a:lstStyle>
            <a:lvl1pPr algn="r">
              <a:defRPr sz="1200"/>
            </a:lvl1pPr>
          </a:lstStyle>
          <a:p>
            <a:fld id="{A5C93C49-0D65-46A8-89A0-A94D90366C57}" type="slidenum">
              <a:rPr lang="en-US" smtClean="0"/>
              <a:pPr/>
              <a:t>‹#›</a:t>
            </a:fld>
            <a:endParaRPr lang="en-US"/>
          </a:p>
        </p:txBody>
      </p:sp>
    </p:spTree>
    <p:extLst>
      <p:ext uri="{BB962C8B-B14F-4D97-AF65-F5344CB8AC3E}">
        <p14:creationId xmlns:p14="http://schemas.microsoft.com/office/powerpoint/2010/main" val="41788901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568" tIns="45784" rIns="91568" bIns="45784" rtlCol="0"/>
          <a:lstStyle>
            <a:lvl1pPr algn="l">
              <a:defRPr sz="1200"/>
            </a:lvl1pPr>
          </a:lstStyle>
          <a:p>
            <a:endParaRPr lang="en-GB"/>
          </a:p>
        </p:txBody>
      </p:sp>
      <p:sp>
        <p:nvSpPr>
          <p:cNvPr id="3" name="Date Placeholder 2"/>
          <p:cNvSpPr>
            <a:spLocks noGrp="1"/>
          </p:cNvSpPr>
          <p:nvPr>
            <p:ph type="dt" idx="1"/>
          </p:nvPr>
        </p:nvSpPr>
        <p:spPr>
          <a:xfrm>
            <a:off x="3850444" y="0"/>
            <a:ext cx="2945659" cy="496332"/>
          </a:xfrm>
          <a:prstGeom prst="rect">
            <a:avLst/>
          </a:prstGeom>
        </p:spPr>
        <p:txBody>
          <a:bodyPr vert="horz" lIns="91568" tIns="45784" rIns="91568" bIns="45784" rtlCol="0"/>
          <a:lstStyle>
            <a:lvl1pPr algn="r">
              <a:defRPr sz="1200"/>
            </a:lvl1pPr>
          </a:lstStyle>
          <a:p>
            <a:fld id="{944B9947-435F-4C06-B58F-018B02AF8608}" type="datetimeFigureOut">
              <a:rPr lang="en-GB" smtClean="0"/>
              <a:pPr/>
              <a:t>27/04/2017</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568" tIns="45784" rIns="91568" bIns="45784"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568" tIns="45784" rIns="91568" bIns="4578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568" tIns="45784" rIns="91568" bIns="45784"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3"/>
            <a:ext cx="2945659" cy="496332"/>
          </a:xfrm>
          <a:prstGeom prst="rect">
            <a:avLst/>
          </a:prstGeom>
        </p:spPr>
        <p:txBody>
          <a:bodyPr vert="horz" lIns="91568" tIns="45784" rIns="91568" bIns="45784" rtlCol="0" anchor="b"/>
          <a:lstStyle>
            <a:lvl1pPr algn="r">
              <a:defRPr sz="1200"/>
            </a:lvl1pPr>
          </a:lstStyle>
          <a:p>
            <a:fld id="{BEE01EF7-A651-4C24-A9F6-A9EEA52A714E}" type="slidenum">
              <a:rPr lang="en-GB" smtClean="0"/>
              <a:pPr/>
              <a:t>‹#›</a:t>
            </a:fld>
            <a:endParaRPr lang="en-GB"/>
          </a:p>
        </p:txBody>
      </p:sp>
    </p:spTree>
    <p:extLst>
      <p:ext uri="{BB962C8B-B14F-4D97-AF65-F5344CB8AC3E}">
        <p14:creationId xmlns:p14="http://schemas.microsoft.com/office/powerpoint/2010/main" val="2211292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 name="Picture 8" descr="PPT_fondcouv.png"/>
          <p:cNvPicPr>
            <a:picLocks noChangeAspect="1"/>
          </p:cNvPicPr>
          <p:nvPr/>
        </p:nvPicPr>
        <p:blipFill>
          <a:blip r:embed="rId2" cstate="print"/>
          <a:stretch>
            <a:fillRect/>
          </a:stretch>
        </p:blipFill>
        <p:spPr bwMode="auto">
          <a:xfrm>
            <a:off x="0" y="0"/>
            <a:ext cx="9144000" cy="6858000"/>
          </a:xfrm>
          <a:prstGeom prst="rect">
            <a:avLst/>
          </a:prstGeom>
          <a:noFill/>
          <a:ln w="9525">
            <a:noFill/>
            <a:miter lim="800000"/>
            <a:headEnd/>
            <a:tailEnd/>
          </a:ln>
        </p:spPr>
      </p:pic>
      <p:sp>
        <p:nvSpPr>
          <p:cNvPr id="443394" name="Rectangle 2"/>
          <p:cNvSpPr>
            <a:spLocks noGrp="1" noChangeArrowheads="1"/>
          </p:cNvSpPr>
          <p:nvPr>
            <p:ph type="ctrTitle"/>
          </p:nvPr>
        </p:nvSpPr>
        <p:spPr>
          <a:xfrm>
            <a:off x="3009726" y="1341438"/>
            <a:ext cx="4894263" cy="1470025"/>
          </a:xfrm>
        </p:spPr>
        <p:txBody>
          <a:bodyPr/>
          <a:lstStyle>
            <a:lvl1pPr algn="l">
              <a:defRPr>
                <a:solidFill>
                  <a:srgbClr val="727272"/>
                </a:solidFill>
              </a:defRPr>
            </a:lvl1pPr>
          </a:lstStyle>
          <a:p>
            <a:r>
              <a:rPr lang="en-US" smtClean="0"/>
              <a:t>Click to edit Master title style</a:t>
            </a:r>
            <a:endParaRPr lang="en-GB" dirty="0"/>
          </a:p>
        </p:txBody>
      </p:sp>
      <p:sp>
        <p:nvSpPr>
          <p:cNvPr id="443395" name="Rectangle 3"/>
          <p:cNvSpPr>
            <a:spLocks noGrp="1" noChangeArrowheads="1"/>
          </p:cNvSpPr>
          <p:nvPr>
            <p:ph type="subTitle" idx="1"/>
          </p:nvPr>
        </p:nvSpPr>
        <p:spPr>
          <a:xfrm>
            <a:off x="3008139" y="2924175"/>
            <a:ext cx="4929187" cy="1752600"/>
          </a:xfrm>
        </p:spPr>
        <p:txBody>
          <a:bodyPr/>
          <a:lstStyle>
            <a:lvl1pPr marL="0" indent="0" algn="l">
              <a:buFontTx/>
              <a:buNone/>
              <a:defRPr>
                <a:solidFill>
                  <a:srgbClr val="727272"/>
                </a:solidFill>
              </a:defRPr>
            </a:lvl1pPr>
          </a:lstStyle>
          <a:p>
            <a:r>
              <a:rPr lang="en-US" smtClean="0"/>
              <a:t>Click to edit Master subtitle style</a:t>
            </a:r>
            <a:endParaRPr lang="en-GB" dirty="0"/>
          </a:p>
        </p:txBody>
      </p:sp>
      <p:sp>
        <p:nvSpPr>
          <p:cNvPr id="443396" name="Rectangle 4"/>
          <p:cNvSpPr>
            <a:spLocks noGrp="1" noChangeArrowheads="1"/>
          </p:cNvSpPr>
          <p:nvPr>
            <p:ph type="dt" sz="half" idx="2"/>
          </p:nvPr>
        </p:nvSpPr>
        <p:spPr>
          <a:xfrm>
            <a:off x="251520" y="6245225"/>
            <a:ext cx="4042792" cy="476250"/>
          </a:xfrm>
        </p:spPr>
        <p:txBody>
          <a:bodyPr/>
          <a:lstStyle>
            <a:lvl1pPr>
              <a:defRPr>
                <a:solidFill>
                  <a:srgbClr val="727272"/>
                </a:solidFill>
              </a:defRPr>
            </a:lvl1pPr>
          </a:lstStyle>
          <a:p>
            <a:fld id="{9B253A5F-B551-4375-93E7-01467E63F6ED}" type="datetime1">
              <a:rPr lang="en-GB" smtClean="0"/>
              <a:pPr/>
              <a:t>27/04/2017</a:t>
            </a:fld>
            <a:endParaRPr lang="en-GB"/>
          </a:p>
        </p:txBody>
      </p:sp>
      <p:sp>
        <p:nvSpPr>
          <p:cNvPr id="443397" name="Rectangle 5"/>
          <p:cNvSpPr>
            <a:spLocks noGrp="1" noChangeArrowheads="1"/>
          </p:cNvSpPr>
          <p:nvPr>
            <p:ph type="ftr" sz="quarter" idx="3"/>
          </p:nvPr>
        </p:nvSpPr>
        <p:spPr/>
        <p:txBody>
          <a:bodyPr/>
          <a:lstStyle>
            <a:lvl1pPr>
              <a:defRPr>
                <a:solidFill>
                  <a:srgbClr val="727272"/>
                </a:solidFill>
              </a:defRPr>
            </a:lvl1pPr>
          </a:lstStyle>
          <a:p>
            <a:r>
              <a:rPr lang="en-US" smtClean="0"/>
              <a:t>OECD Trade and Agriculture Directorate</a:t>
            </a:r>
            <a:endParaRPr lang="en-GB"/>
          </a:p>
        </p:txBody>
      </p:sp>
      <p:sp>
        <p:nvSpPr>
          <p:cNvPr id="443398" name="Rectangle 6"/>
          <p:cNvSpPr>
            <a:spLocks noGrp="1" noChangeArrowheads="1"/>
          </p:cNvSpPr>
          <p:nvPr>
            <p:ph type="sldNum" sz="quarter" idx="4"/>
          </p:nvPr>
        </p:nvSpPr>
        <p:spPr>
          <a:xfrm>
            <a:off x="6553200" y="6245225"/>
            <a:ext cx="2133600" cy="476250"/>
          </a:xfrm>
        </p:spPr>
        <p:txBody>
          <a:bodyPr/>
          <a:lstStyle>
            <a:lvl1pPr>
              <a:defRPr>
                <a:solidFill>
                  <a:srgbClr val="727272"/>
                </a:solidFill>
              </a:defRPr>
            </a:lvl1pPr>
          </a:lstStyle>
          <a:p>
            <a:fld id="{8B82BEFD-1EA3-4B05-8681-25BF106BA8DF}" type="slidenum">
              <a:rPr lang="en-GB" smtClean="0"/>
              <a:pPr/>
              <a:t>‹#›</a:t>
            </a:fld>
            <a:endParaRPr lang="en-GB"/>
          </a:p>
        </p:txBody>
      </p:sp>
      <p:pic>
        <p:nvPicPr>
          <p:cNvPr id="12" name="Picture 11" descr="Logo_ENG.png"/>
          <p:cNvPicPr>
            <a:picLocks noChangeAspect="1"/>
          </p:cNvPicPr>
          <p:nvPr/>
        </p:nvPicPr>
        <p:blipFill>
          <a:blip r:embed="rId3" cstate="print"/>
          <a:stretch>
            <a:fillRect/>
          </a:stretch>
        </p:blipFill>
        <p:spPr>
          <a:xfrm>
            <a:off x="0" y="1"/>
            <a:ext cx="3762000" cy="110360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9E4F4F23-AFB8-4BEA-99E1-011776EEE7EC}" type="datetime1">
              <a:rPr lang="en-GB" smtClean="0"/>
              <a:pPr/>
              <a:t>27/04/2017</a:t>
            </a:fld>
            <a:endParaRPr lang="en-GB"/>
          </a:p>
        </p:txBody>
      </p:sp>
      <p:sp>
        <p:nvSpPr>
          <p:cNvPr id="5" name="Footer Placeholder 4"/>
          <p:cNvSpPr>
            <a:spLocks noGrp="1"/>
          </p:cNvSpPr>
          <p:nvPr>
            <p:ph type="ftr" sz="quarter" idx="11"/>
          </p:nvPr>
        </p:nvSpPr>
        <p:spPr/>
        <p:txBody>
          <a:bodyPr/>
          <a:lstStyle>
            <a:lvl1pPr>
              <a:defRPr/>
            </a:lvl1pPr>
          </a:lstStyle>
          <a:p>
            <a:r>
              <a:rPr lang="en-US" smtClean="0"/>
              <a:t>OECD Trade and Agriculture Directorate</a:t>
            </a:r>
            <a:endParaRPr lang="en-GB"/>
          </a:p>
        </p:txBody>
      </p:sp>
      <p:sp>
        <p:nvSpPr>
          <p:cNvPr id="6" name="Slide Number Placeholder 5"/>
          <p:cNvSpPr>
            <a:spLocks noGrp="1"/>
          </p:cNvSpPr>
          <p:nvPr>
            <p:ph type="sldNum" sz="quarter" idx="12"/>
          </p:nvPr>
        </p:nvSpPr>
        <p:spPr/>
        <p:txBody>
          <a:bodyPr/>
          <a:lstStyle>
            <a:lvl1pPr>
              <a:defRPr/>
            </a:lvl1pPr>
          </a:lstStyle>
          <a:p>
            <a:fld id="{8B82BEFD-1EA3-4B05-8681-25BF106BA8D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60BB9B17-851B-49A5-8C8C-66B915D498FB}" type="datetime1">
              <a:rPr lang="en-GB" smtClean="0"/>
              <a:pPr/>
              <a:t>27/04/2017</a:t>
            </a:fld>
            <a:endParaRPr lang="en-GB"/>
          </a:p>
        </p:txBody>
      </p:sp>
      <p:sp>
        <p:nvSpPr>
          <p:cNvPr id="5" name="Footer Placeholder 4"/>
          <p:cNvSpPr>
            <a:spLocks noGrp="1"/>
          </p:cNvSpPr>
          <p:nvPr>
            <p:ph type="ftr" sz="quarter" idx="11"/>
          </p:nvPr>
        </p:nvSpPr>
        <p:spPr/>
        <p:txBody>
          <a:bodyPr/>
          <a:lstStyle>
            <a:lvl1pPr>
              <a:defRPr/>
            </a:lvl1pPr>
          </a:lstStyle>
          <a:p>
            <a:r>
              <a:rPr lang="en-US" smtClean="0"/>
              <a:t>OECD Trade and Agriculture Directorate</a:t>
            </a:r>
            <a:endParaRPr lang="en-GB"/>
          </a:p>
        </p:txBody>
      </p:sp>
      <p:sp>
        <p:nvSpPr>
          <p:cNvPr id="6" name="Slide Number Placeholder 5"/>
          <p:cNvSpPr>
            <a:spLocks noGrp="1"/>
          </p:cNvSpPr>
          <p:nvPr>
            <p:ph type="sldNum" sz="quarter" idx="12"/>
          </p:nvPr>
        </p:nvSpPr>
        <p:spPr/>
        <p:txBody>
          <a:bodyPr/>
          <a:lstStyle>
            <a:lvl1pPr>
              <a:defRPr/>
            </a:lvl1pPr>
          </a:lstStyle>
          <a:p>
            <a:fld id="{8B82BEFD-1EA3-4B05-8681-25BF106BA8DF}"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B253A5F-B551-4375-93E7-01467E63F6ED}" type="datetime1">
              <a:rPr lang="en-GB" smtClean="0"/>
              <a:pPr/>
              <a:t>27/04/2017</a:t>
            </a:fld>
            <a:endParaRPr lang="en-GB"/>
          </a:p>
        </p:txBody>
      </p:sp>
      <p:sp>
        <p:nvSpPr>
          <p:cNvPr id="5" name="Footer Placeholder 4"/>
          <p:cNvSpPr>
            <a:spLocks noGrp="1"/>
          </p:cNvSpPr>
          <p:nvPr>
            <p:ph type="ftr" sz="quarter" idx="11"/>
          </p:nvPr>
        </p:nvSpPr>
        <p:spPr/>
        <p:txBody>
          <a:bodyPr/>
          <a:lstStyle/>
          <a:p>
            <a:r>
              <a:rPr lang="en-US" smtClean="0"/>
              <a:t>OECD Trade and Agriculture Directorate</a:t>
            </a:r>
            <a:endParaRPr lang="en-GB"/>
          </a:p>
        </p:txBody>
      </p:sp>
      <p:sp>
        <p:nvSpPr>
          <p:cNvPr id="6" name="Slide Number Placeholder 5"/>
          <p:cNvSpPr>
            <a:spLocks noGrp="1"/>
          </p:cNvSpPr>
          <p:nvPr>
            <p:ph type="sldNum" sz="quarter" idx="12"/>
          </p:nvPr>
        </p:nvSpPr>
        <p:spPr/>
        <p:txBody>
          <a:bodyPr/>
          <a:lstStyle/>
          <a:p>
            <a:fld id="{8B82BEFD-1EA3-4B05-8681-25BF106BA8DF}" type="slidenum">
              <a:rPr lang="en-GB" smtClean="0"/>
              <a:pPr/>
              <a:t>‹#›</a:t>
            </a:fld>
            <a:endParaRPr lang="en-GB"/>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385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2D101EB-984A-4E15-BC94-63E33D4E4AD7}" type="datetime1">
              <a:rPr lang="en-GB" smtClean="0"/>
              <a:pPr/>
              <a:t>27/04/2017</a:t>
            </a:fld>
            <a:endParaRPr lang="en-GB"/>
          </a:p>
        </p:txBody>
      </p:sp>
      <p:sp>
        <p:nvSpPr>
          <p:cNvPr id="5" name="Footer Placeholder 4"/>
          <p:cNvSpPr>
            <a:spLocks noGrp="1"/>
          </p:cNvSpPr>
          <p:nvPr>
            <p:ph type="ftr" sz="quarter" idx="11"/>
          </p:nvPr>
        </p:nvSpPr>
        <p:spPr/>
        <p:txBody>
          <a:bodyPr/>
          <a:lstStyle/>
          <a:p>
            <a:r>
              <a:rPr lang="en-US" smtClean="0"/>
              <a:t>OECD Trade and Agriculture Directorate</a:t>
            </a:r>
            <a:endParaRPr lang="en-GB"/>
          </a:p>
        </p:txBody>
      </p:sp>
      <p:sp>
        <p:nvSpPr>
          <p:cNvPr id="6" name="Slide Number Placeholder 5"/>
          <p:cNvSpPr>
            <a:spLocks noGrp="1"/>
          </p:cNvSpPr>
          <p:nvPr>
            <p:ph type="sldNum" sz="quarter" idx="12"/>
          </p:nvPr>
        </p:nvSpPr>
        <p:spPr/>
        <p:txBody>
          <a:bodyPr/>
          <a:lstStyle/>
          <a:p>
            <a:fld id="{8B82BEFD-1EA3-4B05-8681-25BF106BA8DF}" type="slidenum">
              <a:rPr lang="en-GB" smtClean="0"/>
              <a:pPr/>
              <a:t>‹#›</a:t>
            </a:fld>
            <a:endParaRPr lang="en-GB"/>
          </a:p>
        </p:txBody>
      </p:sp>
    </p:spTree>
    <p:extLst>
      <p:ext uri="{BB962C8B-B14F-4D97-AF65-F5344CB8AC3E}">
        <p14:creationId xmlns:p14="http://schemas.microsoft.com/office/powerpoint/2010/main" val="14795110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BE9E7A-F28B-4FBB-AFB6-5E1E25A83B5F}" type="datetime1">
              <a:rPr lang="en-GB" smtClean="0"/>
              <a:pPr/>
              <a:t>27/04/2017</a:t>
            </a:fld>
            <a:endParaRPr lang="en-GB"/>
          </a:p>
        </p:txBody>
      </p:sp>
      <p:sp>
        <p:nvSpPr>
          <p:cNvPr id="5" name="Footer Placeholder 4"/>
          <p:cNvSpPr>
            <a:spLocks noGrp="1"/>
          </p:cNvSpPr>
          <p:nvPr>
            <p:ph type="ftr" sz="quarter" idx="11"/>
          </p:nvPr>
        </p:nvSpPr>
        <p:spPr/>
        <p:txBody>
          <a:bodyPr/>
          <a:lstStyle/>
          <a:p>
            <a:r>
              <a:rPr lang="en-US" smtClean="0"/>
              <a:t>OECD Trade and Agriculture Directorate</a:t>
            </a:r>
            <a:endParaRPr lang="en-GB"/>
          </a:p>
        </p:txBody>
      </p:sp>
      <p:sp>
        <p:nvSpPr>
          <p:cNvPr id="6" name="Slide Number Placeholder 5"/>
          <p:cNvSpPr>
            <a:spLocks noGrp="1"/>
          </p:cNvSpPr>
          <p:nvPr>
            <p:ph type="sldNum" sz="quarter" idx="12"/>
          </p:nvPr>
        </p:nvSpPr>
        <p:spPr/>
        <p:txBody>
          <a:bodyPr/>
          <a:lstStyle/>
          <a:p>
            <a:fld id="{8B82BEFD-1EA3-4B05-8681-25BF106BA8DF}" type="slidenum">
              <a:rPr lang="en-GB" smtClean="0"/>
              <a:pPr/>
              <a:t>‹#›</a:t>
            </a:fld>
            <a:endParaRPr lang="en-GB"/>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54381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930A063-8A9C-4A6C-B3EF-ABB0DCB350D3}" type="datetime1">
              <a:rPr lang="en-GB" smtClean="0"/>
              <a:pPr/>
              <a:t>27/04/2017</a:t>
            </a:fld>
            <a:endParaRPr lang="en-GB"/>
          </a:p>
        </p:txBody>
      </p:sp>
      <p:sp>
        <p:nvSpPr>
          <p:cNvPr id="6" name="Footer Placeholder 5"/>
          <p:cNvSpPr>
            <a:spLocks noGrp="1"/>
          </p:cNvSpPr>
          <p:nvPr>
            <p:ph type="ftr" sz="quarter" idx="11"/>
          </p:nvPr>
        </p:nvSpPr>
        <p:spPr/>
        <p:txBody>
          <a:bodyPr/>
          <a:lstStyle/>
          <a:p>
            <a:r>
              <a:rPr lang="en-US" smtClean="0"/>
              <a:t>OECD Trade and Agriculture Directorate</a:t>
            </a:r>
            <a:endParaRPr lang="en-GB"/>
          </a:p>
        </p:txBody>
      </p:sp>
      <p:sp>
        <p:nvSpPr>
          <p:cNvPr id="7" name="Slide Number Placeholder 6"/>
          <p:cNvSpPr>
            <a:spLocks noGrp="1"/>
          </p:cNvSpPr>
          <p:nvPr>
            <p:ph type="sldNum" sz="quarter" idx="12"/>
          </p:nvPr>
        </p:nvSpPr>
        <p:spPr/>
        <p:txBody>
          <a:bodyPr/>
          <a:lstStyle/>
          <a:p>
            <a:fld id="{8B82BEFD-1EA3-4B05-8681-25BF106BA8DF}" type="slidenum">
              <a:rPr lang="en-GB" smtClean="0"/>
              <a:pPr/>
              <a:t>‹#›</a:t>
            </a:fld>
            <a:endParaRPr lang="en-GB"/>
          </a:p>
        </p:txBody>
      </p:sp>
    </p:spTree>
    <p:extLst>
      <p:ext uri="{BB962C8B-B14F-4D97-AF65-F5344CB8AC3E}">
        <p14:creationId xmlns:p14="http://schemas.microsoft.com/office/powerpoint/2010/main" val="5335817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816F892-19F5-438E-8AC5-697482E9BC0A}" type="datetime1">
              <a:rPr lang="en-GB" smtClean="0"/>
              <a:pPr/>
              <a:t>27/04/2017</a:t>
            </a:fld>
            <a:endParaRPr lang="en-GB"/>
          </a:p>
        </p:txBody>
      </p:sp>
      <p:sp>
        <p:nvSpPr>
          <p:cNvPr id="8" name="Footer Placeholder 7"/>
          <p:cNvSpPr>
            <a:spLocks noGrp="1"/>
          </p:cNvSpPr>
          <p:nvPr>
            <p:ph type="ftr" sz="quarter" idx="11"/>
          </p:nvPr>
        </p:nvSpPr>
        <p:spPr/>
        <p:txBody>
          <a:bodyPr/>
          <a:lstStyle/>
          <a:p>
            <a:r>
              <a:rPr lang="en-US" smtClean="0"/>
              <a:t>OECD Trade and Agriculture Directorate</a:t>
            </a:r>
            <a:endParaRPr lang="en-GB"/>
          </a:p>
        </p:txBody>
      </p:sp>
      <p:sp>
        <p:nvSpPr>
          <p:cNvPr id="9" name="Slide Number Placeholder 8"/>
          <p:cNvSpPr>
            <a:spLocks noGrp="1"/>
          </p:cNvSpPr>
          <p:nvPr>
            <p:ph type="sldNum" sz="quarter" idx="12"/>
          </p:nvPr>
        </p:nvSpPr>
        <p:spPr/>
        <p:txBody>
          <a:bodyPr/>
          <a:lstStyle/>
          <a:p>
            <a:fld id="{8B82BEFD-1EA3-4B05-8681-25BF106BA8DF}" type="slidenum">
              <a:rPr lang="en-GB" smtClean="0"/>
              <a:pPr/>
              <a:t>‹#›</a:t>
            </a:fld>
            <a:endParaRPr lang="en-GB"/>
          </a:p>
        </p:txBody>
      </p:sp>
    </p:spTree>
    <p:extLst>
      <p:ext uri="{BB962C8B-B14F-4D97-AF65-F5344CB8AC3E}">
        <p14:creationId xmlns:p14="http://schemas.microsoft.com/office/powerpoint/2010/main" val="6830488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4203D5-2F18-48D1-A9BE-4B6E528E9126}" type="datetime1">
              <a:rPr lang="en-GB" smtClean="0"/>
              <a:pPr/>
              <a:t>27/04/2017</a:t>
            </a:fld>
            <a:endParaRPr lang="en-GB"/>
          </a:p>
        </p:txBody>
      </p:sp>
      <p:sp>
        <p:nvSpPr>
          <p:cNvPr id="4" name="Footer Placeholder 3"/>
          <p:cNvSpPr>
            <a:spLocks noGrp="1"/>
          </p:cNvSpPr>
          <p:nvPr>
            <p:ph type="ftr" sz="quarter" idx="11"/>
          </p:nvPr>
        </p:nvSpPr>
        <p:spPr/>
        <p:txBody>
          <a:bodyPr/>
          <a:lstStyle/>
          <a:p>
            <a:r>
              <a:rPr lang="en-US" smtClean="0"/>
              <a:t>OECD Trade and Agriculture Directorate</a:t>
            </a:r>
            <a:endParaRPr lang="en-GB"/>
          </a:p>
        </p:txBody>
      </p:sp>
      <p:sp>
        <p:nvSpPr>
          <p:cNvPr id="5" name="Slide Number Placeholder 4"/>
          <p:cNvSpPr>
            <a:spLocks noGrp="1"/>
          </p:cNvSpPr>
          <p:nvPr>
            <p:ph type="sldNum" sz="quarter" idx="12"/>
          </p:nvPr>
        </p:nvSpPr>
        <p:spPr/>
        <p:txBody>
          <a:bodyPr/>
          <a:lstStyle/>
          <a:p>
            <a:fld id="{8B82BEFD-1EA3-4B05-8681-25BF106BA8DF}" type="slidenum">
              <a:rPr lang="en-GB" smtClean="0"/>
              <a:pPr/>
              <a:t>‹#›</a:t>
            </a:fld>
            <a:endParaRPr lang="en-GB"/>
          </a:p>
        </p:txBody>
      </p:sp>
    </p:spTree>
    <p:extLst>
      <p:ext uri="{BB962C8B-B14F-4D97-AF65-F5344CB8AC3E}">
        <p14:creationId xmlns:p14="http://schemas.microsoft.com/office/powerpoint/2010/main" val="29969846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C3D07-318C-404B-B51B-C98943A28A68}" type="datetime1">
              <a:rPr lang="en-GB" smtClean="0"/>
              <a:pPr/>
              <a:t>27/04/2017</a:t>
            </a:fld>
            <a:endParaRPr lang="en-GB"/>
          </a:p>
        </p:txBody>
      </p:sp>
      <p:sp>
        <p:nvSpPr>
          <p:cNvPr id="3" name="Footer Placeholder 2"/>
          <p:cNvSpPr>
            <a:spLocks noGrp="1"/>
          </p:cNvSpPr>
          <p:nvPr>
            <p:ph type="ftr" sz="quarter" idx="11"/>
          </p:nvPr>
        </p:nvSpPr>
        <p:spPr/>
        <p:txBody>
          <a:bodyPr/>
          <a:lstStyle/>
          <a:p>
            <a:r>
              <a:rPr lang="en-US" smtClean="0"/>
              <a:t>OECD Trade and Agriculture Directorate</a:t>
            </a:r>
            <a:endParaRPr lang="en-GB"/>
          </a:p>
        </p:txBody>
      </p:sp>
      <p:sp>
        <p:nvSpPr>
          <p:cNvPr id="4" name="Slide Number Placeholder 3"/>
          <p:cNvSpPr>
            <a:spLocks noGrp="1"/>
          </p:cNvSpPr>
          <p:nvPr>
            <p:ph type="sldNum" sz="quarter" idx="12"/>
          </p:nvPr>
        </p:nvSpPr>
        <p:spPr/>
        <p:txBody>
          <a:bodyPr/>
          <a:lstStyle/>
          <a:p>
            <a:fld id="{8B82BEFD-1EA3-4B05-8681-25BF106BA8DF}" type="slidenum">
              <a:rPr lang="en-GB" smtClean="0"/>
              <a:pPr/>
              <a:t>‹#›</a:t>
            </a:fld>
            <a:endParaRPr lang="en-GB"/>
          </a:p>
        </p:txBody>
      </p:sp>
    </p:spTree>
    <p:extLst>
      <p:ext uri="{BB962C8B-B14F-4D97-AF65-F5344CB8AC3E}">
        <p14:creationId xmlns:p14="http://schemas.microsoft.com/office/powerpoint/2010/main" val="12712245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smtClean="0"/>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439331-888F-469D-825A-5555C1509E71}" type="datetime1">
              <a:rPr lang="en-GB" smtClean="0"/>
              <a:pPr/>
              <a:t>27/04/2017</a:t>
            </a:fld>
            <a:endParaRPr lang="en-GB"/>
          </a:p>
        </p:txBody>
      </p:sp>
      <p:sp>
        <p:nvSpPr>
          <p:cNvPr id="6" name="Footer Placeholder 5"/>
          <p:cNvSpPr>
            <a:spLocks noGrp="1"/>
          </p:cNvSpPr>
          <p:nvPr>
            <p:ph type="ftr" sz="quarter" idx="11"/>
          </p:nvPr>
        </p:nvSpPr>
        <p:spPr/>
        <p:txBody>
          <a:bodyPr/>
          <a:lstStyle/>
          <a:p>
            <a:r>
              <a:rPr lang="en-US" smtClean="0"/>
              <a:t>OECD Trade and Agriculture Directorate</a:t>
            </a:r>
            <a:endParaRPr lang="en-GB"/>
          </a:p>
        </p:txBody>
      </p:sp>
      <p:sp>
        <p:nvSpPr>
          <p:cNvPr id="7" name="Slide Number Placeholder 6"/>
          <p:cNvSpPr>
            <a:spLocks noGrp="1"/>
          </p:cNvSpPr>
          <p:nvPr>
            <p:ph type="sldNum" sz="quarter" idx="12"/>
          </p:nvPr>
        </p:nvSpPr>
        <p:spPr/>
        <p:txBody>
          <a:bodyPr/>
          <a:lstStyle/>
          <a:p>
            <a:fld id="{8B82BEFD-1EA3-4B05-8681-25BF106BA8DF}" type="slidenum">
              <a:rPr lang="en-GB" smtClean="0"/>
              <a:pPr/>
              <a:t>‹#›</a:t>
            </a:fld>
            <a:endParaRPr lang="en-GB"/>
          </a:p>
        </p:txBody>
      </p:sp>
    </p:spTree>
    <p:extLst>
      <p:ext uri="{BB962C8B-B14F-4D97-AF65-F5344CB8AC3E}">
        <p14:creationId xmlns:p14="http://schemas.microsoft.com/office/powerpoint/2010/main" val="1418569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Date Placeholder 3"/>
          <p:cNvSpPr>
            <a:spLocks noGrp="1"/>
          </p:cNvSpPr>
          <p:nvPr>
            <p:ph type="dt" sz="half" idx="10"/>
          </p:nvPr>
        </p:nvSpPr>
        <p:spPr/>
        <p:txBody>
          <a:bodyPr/>
          <a:lstStyle>
            <a:lvl1pPr>
              <a:defRPr/>
            </a:lvl1pPr>
          </a:lstStyle>
          <a:p>
            <a:fld id="{62D101EB-984A-4E15-BC94-63E33D4E4AD7}" type="datetime1">
              <a:rPr lang="en-GB" smtClean="0"/>
              <a:pPr/>
              <a:t>27/04/2017</a:t>
            </a:fld>
            <a:endParaRPr lang="en-GB"/>
          </a:p>
        </p:txBody>
      </p:sp>
      <p:sp>
        <p:nvSpPr>
          <p:cNvPr id="5" name="Footer Placeholder 4"/>
          <p:cNvSpPr>
            <a:spLocks noGrp="1"/>
          </p:cNvSpPr>
          <p:nvPr>
            <p:ph type="ftr" sz="quarter" idx="11"/>
          </p:nvPr>
        </p:nvSpPr>
        <p:spPr/>
        <p:txBody>
          <a:bodyPr/>
          <a:lstStyle>
            <a:lvl1pPr>
              <a:defRPr/>
            </a:lvl1pPr>
          </a:lstStyle>
          <a:p>
            <a:r>
              <a:rPr lang="en-US" smtClean="0"/>
              <a:t>OECD Trade and Agriculture Directorate</a:t>
            </a:r>
            <a:endParaRPr lang="en-GB"/>
          </a:p>
        </p:txBody>
      </p:sp>
      <p:sp>
        <p:nvSpPr>
          <p:cNvPr id="6" name="Slide Number Placeholder 5"/>
          <p:cNvSpPr>
            <a:spLocks noGrp="1"/>
          </p:cNvSpPr>
          <p:nvPr>
            <p:ph type="sldNum" sz="quarter" idx="12"/>
          </p:nvPr>
        </p:nvSpPr>
        <p:spPr/>
        <p:txBody>
          <a:bodyPr/>
          <a:lstStyle>
            <a:lvl1pPr>
              <a:defRPr/>
            </a:lvl1pPr>
          </a:lstStyle>
          <a:p>
            <a:fld id="{8B82BEFD-1EA3-4B05-8681-25BF106BA8DF}" type="slidenum">
              <a:rPr lang="en-GB" smtClean="0"/>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0C0962-5D5D-402C-BDFE-7535E0D3231C}" type="datetime1">
              <a:rPr lang="en-GB" smtClean="0"/>
              <a:pPr/>
              <a:t>27/04/2017</a:t>
            </a:fld>
            <a:endParaRPr lang="en-GB"/>
          </a:p>
        </p:txBody>
      </p:sp>
      <p:sp>
        <p:nvSpPr>
          <p:cNvPr id="6" name="Footer Placeholder 5"/>
          <p:cNvSpPr>
            <a:spLocks noGrp="1"/>
          </p:cNvSpPr>
          <p:nvPr>
            <p:ph type="ftr" sz="quarter" idx="11"/>
          </p:nvPr>
        </p:nvSpPr>
        <p:spPr/>
        <p:txBody>
          <a:bodyPr/>
          <a:lstStyle/>
          <a:p>
            <a:r>
              <a:rPr lang="en-US" smtClean="0"/>
              <a:t>OECD Trade and Agriculture Directorate</a:t>
            </a:r>
            <a:endParaRPr lang="en-GB"/>
          </a:p>
        </p:txBody>
      </p:sp>
      <p:sp>
        <p:nvSpPr>
          <p:cNvPr id="7" name="Slide Number Placeholder 6"/>
          <p:cNvSpPr>
            <a:spLocks noGrp="1"/>
          </p:cNvSpPr>
          <p:nvPr>
            <p:ph type="sldNum" sz="quarter" idx="12"/>
          </p:nvPr>
        </p:nvSpPr>
        <p:spPr/>
        <p:txBody>
          <a:bodyPr/>
          <a:lstStyle/>
          <a:p>
            <a:fld id="{8B82BEFD-1EA3-4B05-8681-25BF106BA8DF}" type="slidenum">
              <a:rPr lang="en-GB" smtClean="0"/>
              <a:pPr/>
              <a:t>‹#›</a:t>
            </a:fld>
            <a:endParaRPr lang="en-GB"/>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49455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4F4F23-AFB8-4BEA-99E1-011776EEE7EC}" type="datetime1">
              <a:rPr lang="en-GB" smtClean="0"/>
              <a:pPr/>
              <a:t>27/04/2017</a:t>
            </a:fld>
            <a:endParaRPr lang="en-GB"/>
          </a:p>
        </p:txBody>
      </p:sp>
      <p:sp>
        <p:nvSpPr>
          <p:cNvPr id="5" name="Footer Placeholder 4"/>
          <p:cNvSpPr>
            <a:spLocks noGrp="1"/>
          </p:cNvSpPr>
          <p:nvPr>
            <p:ph type="ftr" sz="quarter" idx="11"/>
          </p:nvPr>
        </p:nvSpPr>
        <p:spPr/>
        <p:txBody>
          <a:bodyPr/>
          <a:lstStyle/>
          <a:p>
            <a:r>
              <a:rPr lang="en-US" smtClean="0"/>
              <a:t>OECD Trade and Agriculture Directorate</a:t>
            </a:r>
            <a:endParaRPr lang="en-GB"/>
          </a:p>
        </p:txBody>
      </p:sp>
      <p:sp>
        <p:nvSpPr>
          <p:cNvPr id="6" name="Slide Number Placeholder 5"/>
          <p:cNvSpPr>
            <a:spLocks noGrp="1"/>
          </p:cNvSpPr>
          <p:nvPr>
            <p:ph type="sldNum" sz="quarter" idx="12"/>
          </p:nvPr>
        </p:nvSpPr>
        <p:spPr/>
        <p:txBody>
          <a:bodyPr/>
          <a:lstStyle/>
          <a:p>
            <a:fld id="{8B82BEFD-1EA3-4B05-8681-25BF106BA8DF}" type="slidenum">
              <a:rPr lang="en-GB" smtClean="0"/>
              <a:pPr/>
              <a:t>‹#›</a:t>
            </a:fld>
            <a:endParaRPr lang="en-GB"/>
          </a:p>
        </p:txBody>
      </p:sp>
    </p:spTree>
    <p:extLst>
      <p:ext uri="{BB962C8B-B14F-4D97-AF65-F5344CB8AC3E}">
        <p14:creationId xmlns:p14="http://schemas.microsoft.com/office/powerpoint/2010/main" val="23952393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BB9B17-851B-49A5-8C8C-66B915D498FB}" type="datetime1">
              <a:rPr lang="en-GB" smtClean="0"/>
              <a:pPr/>
              <a:t>27/04/2017</a:t>
            </a:fld>
            <a:endParaRPr lang="en-GB"/>
          </a:p>
        </p:txBody>
      </p:sp>
      <p:sp>
        <p:nvSpPr>
          <p:cNvPr id="5" name="Footer Placeholder 4"/>
          <p:cNvSpPr>
            <a:spLocks noGrp="1"/>
          </p:cNvSpPr>
          <p:nvPr>
            <p:ph type="ftr" sz="quarter" idx="11"/>
          </p:nvPr>
        </p:nvSpPr>
        <p:spPr/>
        <p:txBody>
          <a:bodyPr/>
          <a:lstStyle/>
          <a:p>
            <a:r>
              <a:rPr lang="en-US" smtClean="0"/>
              <a:t>OECD Trade and Agriculture Directorate</a:t>
            </a:r>
            <a:endParaRPr lang="en-GB"/>
          </a:p>
        </p:txBody>
      </p:sp>
      <p:sp>
        <p:nvSpPr>
          <p:cNvPr id="6" name="Slide Number Placeholder 5"/>
          <p:cNvSpPr>
            <a:spLocks noGrp="1"/>
          </p:cNvSpPr>
          <p:nvPr>
            <p:ph type="sldNum" sz="quarter" idx="12"/>
          </p:nvPr>
        </p:nvSpPr>
        <p:spPr/>
        <p:txBody>
          <a:bodyPr/>
          <a:lstStyle/>
          <a:p>
            <a:fld id="{8B82BEFD-1EA3-4B05-8681-25BF106BA8DF}" type="slidenum">
              <a:rPr lang="en-GB" smtClean="0"/>
              <a:pPr/>
              <a:t>‹#›</a:t>
            </a:fld>
            <a:endParaRPr lang="en-GB"/>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7841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FBE9E7A-F28B-4FBB-AFB6-5E1E25A83B5F}" type="datetime1">
              <a:rPr lang="en-GB" smtClean="0"/>
              <a:pPr/>
              <a:t>27/04/2017</a:t>
            </a:fld>
            <a:endParaRPr lang="en-GB"/>
          </a:p>
        </p:txBody>
      </p:sp>
      <p:sp>
        <p:nvSpPr>
          <p:cNvPr id="5" name="Footer Placeholder 4"/>
          <p:cNvSpPr>
            <a:spLocks noGrp="1"/>
          </p:cNvSpPr>
          <p:nvPr>
            <p:ph type="ftr" sz="quarter" idx="11"/>
          </p:nvPr>
        </p:nvSpPr>
        <p:spPr/>
        <p:txBody>
          <a:bodyPr/>
          <a:lstStyle>
            <a:lvl1pPr>
              <a:defRPr/>
            </a:lvl1pPr>
          </a:lstStyle>
          <a:p>
            <a:r>
              <a:rPr lang="en-US" smtClean="0"/>
              <a:t>OECD Trade and Agriculture Directorate</a:t>
            </a:r>
            <a:endParaRPr lang="en-GB"/>
          </a:p>
        </p:txBody>
      </p:sp>
      <p:sp>
        <p:nvSpPr>
          <p:cNvPr id="6" name="Slide Number Placeholder 5"/>
          <p:cNvSpPr>
            <a:spLocks noGrp="1"/>
          </p:cNvSpPr>
          <p:nvPr>
            <p:ph type="sldNum" sz="quarter" idx="12"/>
          </p:nvPr>
        </p:nvSpPr>
        <p:spPr/>
        <p:txBody>
          <a:bodyPr/>
          <a:lstStyle>
            <a:lvl1pPr>
              <a:defRPr/>
            </a:lvl1pPr>
          </a:lstStyle>
          <a:p>
            <a:fld id="{8B82BEFD-1EA3-4B05-8681-25BF106BA8D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600200"/>
            <a:ext cx="40322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2963" y="1600200"/>
            <a:ext cx="403383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B930A063-8A9C-4A6C-B3EF-ABB0DCB350D3}" type="datetime1">
              <a:rPr lang="en-GB" smtClean="0"/>
              <a:pPr/>
              <a:t>27/04/2017</a:t>
            </a:fld>
            <a:endParaRPr lang="en-GB"/>
          </a:p>
        </p:txBody>
      </p:sp>
      <p:sp>
        <p:nvSpPr>
          <p:cNvPr id="6" name="Footer Placeholder 5"/>
          <p:cNvSpPr>
            <a:spLocks noGrp="1"/>
          </p:cNvSpPr>
          <p:nvPr>
            <p:ph type="ftr" sz="quarter" idx="11"/>
          </p:nvPr>
        </p:nvSpPr>
        <p:spPr/>
        <p:txBody>
          <a:bodyPr/>
          <a:lstStyle>
            <a:lvl1pPr>
              <a:defRPr/>
            </a:lvl1pPr>
          </a:lstStyle>
          <a:p>
            <a:r>
              <a:rPr lang="en-US" smtClean="0"/>
              <a:t>OECD Trade and Agriculture Directorate</a:t>
            </a:r>
            <a:endParaRPr lang="en-GB"/>
          </a:p>
        </p:txBody>
      </p:sp>
      <p:sp>
        <p:nvSpPr>
          <p:cNvPr id="7" name="Slide Number Placeholder 6"/>
          <p:cNvSpPr>
            <a:spLocks noGrp="1"/>
          </p:cNvSpPr>
          <p:nvPr>
            <p:ph type="sldNum" sz="quarter" idx="12"/>
          </p:nvPr>
        </p:nvSpPr>
        <p:spPr/>
        <p:txBody>
          <a:bodyPr/>
          <a:lstStyle>
            <a:lvl1pPr>
              <a:defRPr/>
            </a:lvl1pPr>
          </a:lstStyle>
          <a:p>
            <a:fld id="{8B82BEFD-1EA3-4B05-8681-25BF106BA8D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3816F892-19F5-438E-8AC5-697482E9BC0A}" type="datetime1">
              <a:rPr lang="en-GB" smtClean="0"/>
              <a:pPr/>
              <a:t>27/04/2017</a:t>
            </a:fld>
            <a:endParaRPr lang="en-GB"/>
          </a:p>
        </p:txBody>
      </p:sp>
      <p:sp>
        <p:nvSpPr>
          <p:cNvPr id="8" name="Footer Placeholder 7"/>
          <p:cNvSpPr>
            <a:spLocks noGrp="1"/>
          </p:cNvSpPr>
          <p:nvPr>
            <p:ph type="ftr" sz="quarter" idx="11"/>
          </p:nvPr>
        </p:nvSpPr>
        <p:spPr/>
        <p:txBody>
          <a:bodyPr/>
          <a:lstStyle>
            <a:lvl1pPr>
              <a:defRPr/>
            </a:lvl1pPr>
          </a:lstStyle>
          <a:p>
            <a:r>
              <a:rPr lang="en-US" smtClean="0"/>
              <a:t>OECD Trade and Agriculture Directorate</a:t>
            </a:r>
            <a:endParaRPr lang="en-GB"/>
          </a:p>
        </p:txBody>
      </p:sp>
      <p:sp>
        <p:nvSpPr>
          <p:cNvPr id="9" name="Slide Number Placeholder 8"/>
          <p:cNvSpPr>
            <a:spLocks noGrp="1"/>
          </p:cNvSpPr>
          <p:nvPr>
            <p:ph type="sldNum" sz="quarter" idx="12"/>
          </p:nvPr>
        </p:nvSpPr>
        <p:spPr/>
        <p:txBody>
          <a:bodyPr/>
          <a:lstStyle>
            <a:lvl1pPr>
              <a:defRPr/>
            </a:lvl1pPr>
          </a:lstStyle>
          <a:p>
            <a:fld id="{8B82BEFD-1EA3-4B05-8681-25BF106BA8D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014203D5-2F18-48D1-A9BE-4B6E528E9126}" type="datetime1">
              <a:rPr lang="en-GB" smtClean="0"/>
              <a:pPr/>
              <a:t>27/04/2017</a:t>
            </a:fld>
            <a:endParaRPr lang="en-GB"/>
          </a:p>
        </p:txBody>
      </p:sp>
      <p:sp>
        <p:nvSpPr>
          <p:cNvPr id="4" name="Footer Placeholder 3"/>
          <p:cNvSpPr>
            <a:spLocks noGrp="1"/>
          </p:cNvSpPr>
          <p:nvPr>
            <p:ph type="ftr" sz="quarter" idx="11"/>
          </p:nvPr>
        </p:nvSpPr>
        <p:spPr/>
        <p:txBody>
          <a:bodyPr/>
          <a:lstStyle>
            <a:lvl1pPr>
              <a:defRPr/>
            </a:lvl1pPr>
          </a:lstStyle>
          <a:p>
            <a:r>
              <a:rPr lang="en-US" smtClean="0"/>
              <a:t>OECD Trade and Agriculture Directorate</a:t>
            </a:r>
            <a:endParaRPr lang="en-GB"/>
          </a:p>
        </p:txBody>
      </p:sp>
      <p:sp>
        <p:nvSpPr>
          <p:cNvPr id="5" name="Slide Number Placeholder 4"/>
          <p:cNvSpPr>
            <a:spLocks noGrp="1"/>
          </p:cNvSpPr>
          <p:nvPr>
            <p:ph type="sldNum" sz="quarter" idx="12"/>
          </p:nvPr>
        </p:nvSpPr>
        <p:spPr/>
        <p:txBody>
          <a:bodyPr/>
          <a:lstStyle>
            <a:lvl1pPr>
              <a:defRPr/>
            </a:lvl1pPr>
          </a:lstStyle>
          <a:p>
            <a:fld id="{8B82BEFD-1EA3-4B05-8681-25BF106BA8D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28C3D07-318C-404B-B51B-C98943A28A68}" type="datetime1">
              <a:rPr lang="en-GB" smtClean="0"/>
              <a:pPr/>
              <a:t>27/04/2017</a:t>
            </a:fld>
            <a:endParaRPr lang="en-GB"/>
          </a:p>
        </p:txBody>
      </p:sp>
      <p:sp>
        <p:nvSpPr>
          <p:cNvPr id="3" name="Footer Placeholder 2"/>
          <p:cNvSpPr>
            <a:spLocks noGrp="1"/>
          </p:cNvSpPr>
          <p:nvPr>
            <p:ph type="ftr" sz="quarter" idx="11"/>
          </p:nvPr>
        </p:nvSpPr>
        <p:spPr/>
        <p:txBody>
          <a:bodyPr/>
          <a:lstStyle>
            <a:lvl1pPr>
              <a:defRPr/>
            </a:lvl1pPr>
          </a:lstStyle>
          <a:p>
            <a:r>
              <a:rPr lang="en-US" smtClean="0"/>
              <a:t>OECD Trade and Agriculture Directorate</a:t>
            </a:r>
            <a:endParaRPr lang="en-GB"/>
          </a:p>
        </p:txBody>
      </p:sp>
      <p:sp>
        <p:nvSpPr>
          <p:cNvPr id="4" name="Slide Number Placeholder 3"/>
          <p:cNvSpPr>
            <a:spLocks noGrp="1"/>
          </p:cNvSpPr>
          <p:nvPr>
            <p:ph type="sldNum" sz="quarter" idx="12"/>
          </p:nvPr>
        </p:nvSpPr>
        <p:spPr/>
        <p:txBody>
          <a:bodyPr/>
          <a:lstStyle>
            <a:lvl1pPr>
              <a:defRPr/>
            </a:lvl1pPr>
          </a:lstStyle>
          <a:p>
            <a:fld id="{8B82BEFD-1EA3-4B05-8681-25BF106BA8D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7B439331-888F-469D-825A-5555C1509E71}" type="datetime1">
              <a:rPr lang="en-GB" smtClean="0"/>
              <a:pPr/>
              <a:t>27/04/2017</a:t>
            </a:fld>
            <a:endParaRPr lang="en-GB"/>
          </a:p>
        </p:txBody>
      </p:sp>
      <p:sp>
        <p:nvSpPr>
          <p:cNvPr id="6" name="Footer Placeholder 5"/>
          <p:cNvSpPr>
            <a:spLocks noGrp="1"/>
          </p:cNvSpPr>
          <p:nvPr>
            <p:ph type="ftr" sz="quarter" idx="11"/>
          </p:nvPr>
        </p:nvSpPr>
        <p:spPr/>
        <p:txBody>
          <a:bodyPr/>
          <a:lstStyle>
            <a:lvl1pPr>
              <a:defRPr/>
            </a:lvl1pPr>
          </a:lstStyle>
          <a:p>
            <a:r>
              <a:rPr lang="en-US" smtClean="0"/>
              <a:t>OECD Trade and Agriculture Directorate</a:t>
            </a:r>
            <a:endParaRPr lang="en-GB"/>
          </a:p>
        </p:txBody>
      </p:sp>
      <p:sp>
        <p:nvSpPr>
          <p:cNvPr id="7" name="Slide Number Placeholder 6"/>
          <p:cNvSpPr>
            <a:spLocks noGrp="1"/>
          </p:cNvSpPr>
          <p:nvPr>
            <p:ph type="sldNum" sz="quarter" idx="12"/>
          </p:nvPr>
        </p:nvSpPr>
        <p:spPr/>
        <p:txBody>
          <a:bodyPr/>
          <a:lstStyle>
            <a:lvl1pPr>
              <a:defRPr/>
            </a:lvl1pPr>
          </a:lstStyle>
          <a:p>
            <a:fld id="{8B82BEFD-1EA3-4B05-8681-25BF106BA8D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727272"/>
                </a:solidFill>
              </a:defRPr>
            </a:lvl1pPr>
          </a:lstStyle>
          <a:p>
            <a:r>
              <a:rPr lang="en-US" smtClean="0"/>
              <a:t>Click to edit Master title style</a:t>
            </a:r>
            <a:endParaRPr lang="en-GB"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510C0962-5D5D-402C-BDFE-7535E0D3231C}" type="datetime1">
              <a:rPr lang="en-GB" smtClean="0"/>
              <a:pPr/>
              <a:t>27/04/2017</a:t>
            </a:fld>
            <a:endParaRPr lang="en-GB"/>
          </a:p>
        </p:txBody>
      </p:sp>
      <p:sp>
        <p:nvSpPr>
          <p:cNvPr id="6" name="Footer Placeholder 5"/>
          <p:cNvSpPr>
            <a:spLocks noGrp="1"/>
          </p:cNvSpPr>
          <p:nvPr>
            <p:ph type="ftr" sz="quarter" idx="11"/>
          </p:nvPr>
        </p:nvSpPr>
        <p:spPr/>
        <p:txBody>
          <a:bodyPr/>
          <a:lstStyle>
            <a:lvl1pPr>
              <a:defRPr/>
            </a:lvl1pPr>
          </a:lstStyle>
          <a:p>
            <a:r>
              <a:rPr lang="en-US" smtClean="0"/>
              <a:t>OECD Trade and Agriculture Directorate</a:t>
            </a:r>
            <a:endParaRPr lang="en-GB"/>
          </a:p>
        </p:txBody>
      </p:sp>
      <p:sp>
        <p:nvSpPr>
          <p:cNvPr id="7" name="Slide Number Placeholder 6"/>
          <p:cNvSpPr>
            <a:spLocks noGrp="1"/>
          </p:cNvSpPr>
          <p:nvPr>
            <p:ph type="sldNum" sz="quarter" idx="12"/>
          </p:nvPr>
        </p:nvSpPr>
        <p:spPr/>
        <p:txBody>
          <a:bodyPr/>
          <a:lstStyle>
            <a:lvl1pPr>
              <a:defRPr/>
            </a:lvl1pPr>
          </a:lstStyle>
          <a:p>
            <a:fld id="{8B82BEFD-1EA3-4B05-8681-25BF106BA8D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 name="Picture 10" descr="PPT_fondslide.png"/>
          <p:cNvPicPr>
            <a:picLocks noChangeAspect="1"/>
          </p:cNvPicPr>
          <p:nvPr/>
        </p:nvPicPr>
        <p:blipFill>
          <a:blip r:embed="rId13" cstate="print"/>
          <a:stretch>
            <a:fillRect/>
          </a:stretch>
        </p:blipFill>
        <p:spPr bwMode="auto">
          <a:xfrm>
            <a:off x="0" y="0"/>
            <a:ext cx="9144000" cy="6858000"/>
          </a:xfrm>
          <a:prstGeom prst="rect">
            <a:avLst/>
          </a:prstGeom>
          <a:noFill/>
          <a:ln w="9525">
            <a:noFill/>
            <a:miter lim="800000"/>
            <a:headEnd/>
            <a:tailEnd/>
          </a:ln>
        </p:spPr>
      </p:pic>
      <p:sp>
        <p:nvSpPr>
          <p:cNvPr id="439298" name="Rectangle 2"/>
          <p:cNvSpPr>
            <a:spLocks noGrp="1" noChangeArrowheads="1"/>
          </p:cNvSpPr>
          <p:nvPr>
            <p:ph type="title"/>
          </p:nvPr>
        </p:nvSpPr>
        <p:spPr bwMode="auto">
          <a:xfrm>
            <a:off x="467544" y="-2031"/>
            <a:ext cx="8219256" cy="6480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endParaRPr lang="en-GB" dirty="0" smtClean="0"/>
          </a:p>
        </p:txBody>
      </p:sp>
      <p:sp>
        <p:nvSpPr>
          <p:cNvPr id="439299" name="Rectangle 3"/>
          <p:cNvSpPr>
            <a:spLocks noGrp="1" noChangeArrowheads="1"/>
          </p:cNvSpPr>
          <p:nvPr>
            <p:ph type="body" idx="1"/>
          </p:nvPr>
        </p:nvSpPr>
        <p:spPr bwMode="auto">
          <a:xfrm>
            <a:off x="468313" y="1600200"/>
            <a:ext cx="821848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sp>
        <p:nvSpPr>
          <p:cNvPr id="439300" name="Rectangle 4"/>
          <p:cNvSpPr>
            <a:spLocks noGrp="1" noChangeArrowheads="1"/>
          </p:cNvSpPr>
          <p:nvPr>
            <p:ph type="dt" sz="half" idx="2"/>
          </p:nvPr>
        </p:nvSpPr>
        <p:spPr bwMode="auto">
          <a:xfrm>
            <a:off x="1718320" y="6237312"/>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727272"/>
                </a:solidFill>
              </a:defRPr>
            </a:lvl1pPr>
          </a:lstStyle>
          <a:p>
            <a:fld id="{0EF0132C-12D9-4A6A-AA27-6352030988D8}" type="datetime1">
              <a:rPr lang="en-GB" smtClean="0"/>
              <a:pPr/>
              <a:t>27/04/2017</a:t>
            </a:fld>
            <a:endParaRPr lang="en-GB"/>
          </a:p>
        </p:txBody>
      </p:sp>
      <p:sp>
        <p:nvSpPr>
          <p:cNvPr id="439301" name="Rectangle 5"/>
          <p:cNvSpPr>
            <a:spLocks noGrp="1" noChangeArrowheads="1"/>
          </p:cNvSpPr>
          <p:nvPr>
            <p:ph type="ftr" sz="quarter" idx="3"/>
          </p:nvPr>
        </p:nvSpPr>
        <p:spPr bwMode="auto">
          <a:xfrm>
            <a:off x="455672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727272"/>
                </a:solidFill>
              </a:defRPr>
            </a:lvl1pPr>
          </a:lstStyle>
          <a:p>
            <a:r>
              <a:rPr lang="en-US" smtClean="0"/>
              <a:t>OECD Trade and Agriculture Directorate</a:t>
            </a:r>
            <a:endParaRPr lang="en-GB"/>
          </a:p>
        </p:txBody>
      </p:sp>
      <p:sp>
        <p:nvSpPr>
          <p:cNvPr id="439302" name="Rectangle 6"/>
          <p:cNvSpPr>
            <a:spLocks noGrp="1" noChangeArrowheads="1"/>
          </p:cNvSpPr>
          <p:nvPr>
            <p:ph type="sldNum" sz="quarter" idx="4"/>
          </p:nvPr>
        </p:nvSpPr>
        <p:spPr bwMode="auto">
          <a:xfrm>
            <a:off x="7596336" y="6245225"/>
            <a:ext cx="1114425"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727272"/>
                </a:solidFill>
              </a:defRPr>
            </a:lvl1pPr>
          </a:lstStyle>
          <a:p>
            <a:fld id="{8B82BEFD-1EA3-4B05-8681-25BF106BA8DF}" type="slidenum">
              <a:rPr lang="en-GB" smtClean="0"/>
              <a:pPr/>
              <a:t>‹#›</a:t>
            </a:fld>
            <a:endParaRPr lang="en-GB"/>
          </a:p>
        </p:txBody>
      </p:sp>
      <p:pic>
        <p:nvPicPr>
          <p:cNvPr id="12" name="Picture 11" descr="OECD_10cm.png"/>
          <p:cNvPicPr>
            <a:picLocks noChangeAspect="1"/>
          </p:cNvPicPr>
          <p:nvPr/>
        </p:nvPicPr>
        <p:blipFill>
          <a:blip r:embed="rId14" cstate="print"/>
          <a:stretch>
            <a:fillRect/>
          </a:stretch>
        </p:blipFill>
        <p:spPr>
          <a:xfrm>
            <a:off x="468000" y="6171747"/>
            <a:ext cx="582171" cy="5616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rgbClr val="727272"/>
          </a:solidFill>
          <a:latin typeface="+mj-lt"/>
          <a:ea typeface="+mj-ea"/>
          <a:cs typeface="+mj-cs"/>
        </a:defRPr>
      </a:lvl1pPr>
      <a:lvl2pPr algn="ctr" rtl="0" eaLnBrk="1" fontAlgn="base" hangingPunct="1">
        <a:spcBef>
          <a:spcPct val="0"/>
        </a:spcBef>
        <a:spcAft>
          <a:spcPct val="0"/>
        </a:spcAft>
        <a:defRPr sz="4400">
          <a:solidFill>
            <a:schemeClr val="bg2"/>
          </a:solidFill>
          <a:latin typeface="Helvetica" pitchFamily="34" charset="0"/>
          <a:cs typeface="Arial" charset="0"/>
        </a:defRPr>
      </a:lvl2pPr>
      <a:lvl3pPr algn="ctr" rtl="0" eaLnBrk="1" fontAlgn="base" hangingPunct="1">
        <a:spcBef>
          <a:spcPct val="0"/>
        </a:spcBef>
        <a:spcAft>
          <a:spcPct val="0"/>
        </a:spcAft>
        <a:defRPr sz="4400">
          <a:solidFill>
            <a:schemeClr val="bg2"/>
          </a:solidFill>
          <a:latin typeface="Helvetica" pitchFamily="34" charset="0"/>
          <a:cs typeface="Arial" charset="0"/>
        </a:defRPr>
      </a:lvl3pPr>
      <a:lvl4pPr algn="ctr" rtl="0" eaLnBrk="1" fontAlgn="base" hangingPunct="1">
        <a:spcBef>
          <a:spcPct val="0"/>
        </a:spcBef>
        <a:spcAft>
          <a:spcPct val="0"/>
        </a:spcAft>
        <a:defRPr sz="4400">
          <a:solidFill>
            <a:schemeClr val="bg2"/>
          </a:solidFill>
          <a:latin typeface="Helvetica" pitchFamily="34" charset="0"/>
          <a:cs typeface="Arial" charset="0"/>
        </a:defRPr>
      </a:lvl4pPr>
      <a:lvl5pPr algn="ctr" rtl="0" eaLnBrk="1" fontAlgn="base" hangingPunct="1">
        <a:spcBef>
          <a:spcPct val="0"/>
        </a:spcBef>
        <a:spcAft>
          <a:spcPct val="0"/>
        </a:spcAft>
        <a:defRPr sz="4400">
          <a:solidFill>
            <a:schemeClr val="bg2"/>
          </a:solidFill>
          <a:latin typeface="Helvetica" pitchFamily="34" charset="0"/>
          <a:cs typeface="Arial" charset="0"/>
        </a:defRPr>
      </a:lvl5pPr>
      <a:lvl6pPr marL="457200" algn="ctr" rtl="0" eaLnBrk="1" fontAlgn="base" hangingPunct="1">
        <a:spcBef>
          <a:spcPct val="0"/>
        </a:spcBef>
        <a:spcAft>
          <a:spcPct val="0"/>
        </a:spcAft>
        <a:defRPr sz="4400">
          <a:solidFill>
            <a:schemeClr val="bg2"/>
          </a:solidFill>
          <a:latin typeface="Helvetica" pitchFamily="34" charset="0"/>
          <a:cs typeface="Arial" charset="0"/>
        </a:defRPr>
      </a:lvl6pPr>
      <a:lvl7pPr marL="914400" algn="ctr" rtl="0" eaLnBrk="1" fontAlgn="base" hangingPunct="1">
        <a:spcBef>
          <a:spcPct val="0"/>
        </a:spcBef>
        <a:spcAft>
          <a:spcPct val="0"/>
        </a:spcAft>
        <a:defRPr sz="4400">
          <a:solidFill>
            <a:schemeClr val="bg2"/>
          </a:solidFill>
          <a:latin typeface="Helvetica" pitchFamily="34" charset="0"/>
          <a:cs typeface="Arial" charset="0"/>
        </a:defRPr>
      </a:lvl7pPr>
      <a:lvl8pPr marL="1371600" algn="ctr" rtl="0" eaLnBrk="1" fontAlgn="base" hangingPunct="1">
        <a:spcBef>
          <a:spcPct val="0"/>
        </a:spcBef>
        <a:spcAft>
          <a:spcPct val="0"/>
        </a:spcAft>
        <a:defRPr sz="4400">
          <a:solidFill>
            <a:schemeClr val="bg2"/>
          </a:solidFill>
          <a:latin typeface="Helvetica" pitchFamily="34" charset="0"/>
          <a:cs typeface="Arial" charset="0"/>
        </a:defRPr>
      </a:lvl8pPr>
      <a:lvl9pPr marL="1828800" algn="ctr" rtl="0" eaLnBrk="1" fontAlgn="base" hangingPunct="1">
        <a:spcBef>
          <a:spcPct val="0"/>
        </a:spcBef>
        <a:spcAft>
          <a:spcPct val="0"/>
        </a:spcAft>
        <a:defRPr sz="4400">
          <a:solidFill>
            <a:schemeClr val="bg2"/>
          </a:solidFill>
          <a:latin typeface="Helvetica" pitchFamily="34" charset="0"/>
          <a:cs typeface="Arial" charset="0"/>
        </a:defRPr>
      </a:lvl9pPr>
    </p:titleStyle>
    <p:bodyStyle>
      <a:lvl1pPr marL="342900" indent="-342900" algn="l" rtl="0" eaLnBrk="1" fontAlgn="base" hangingPunct="1">
        <a:spcBef>
          <a:spcPct val="20000"/>
        </a:spcBef>
        <a:spcAft>
          <a:spcPct val="0"/>
        </a:spcAft>
        <a:buChar char="•"/>
        <a:defRPr sz="3200">
          <a:solidFill>
            <a:srgbClr val="004B78"/>
          </a:solidFill>
          <a:latin typeface="+mn-lt"/>
          <a:ea typeface="+mn-ea"/>
          <a:cs typeface="+mn-cs"/>
        </a:defRPr>
      </a:lvl1pPr>
      <a:lvl2pPr marL="742950" indent="-285750" algn="l" rtl="0" eaLnBrk="1" fontAlgn="base" hangingPunct="1">
        <a:spcBef>
          <a:spcPct val="20000"/>
        </a:spcBef>
        <a:spcAft>
          <a:spcPct val="0"/>
        </a:spcAft>
        <a:buChar char="–"/>
        <a:defRPr sz="2800">
          <a:solidFill>
            <a:srgbClr val="004B78"/>
          </a:solidFill>
          <a:latin typeface="+mn-lt"/>
          <a:cs typeface="+mn-cs"/>
        </a:defRPr>
      </a:lvl2pPr>
      <a:lvl3pPr marL="1143000" indent="-228600" algn="l" rtl="0" eaLnBrk="1" fontAlgn="base" hangingPunct="1">
        <a:spcBef>
          <a:spcPct val="20000"/>
        </a:spcBef>
        <a:spcAft>
          <a:spcPct val="0"/>
        </a:spcAft>
        <a:buChar char="•"/>
        <a:defRPr sz="2400">
          <a:solidFill>
            <a:srgbClr val="004B78"/>
          </a:solidFill>
          <a:latin typeface="+mn-lt"/>
          <a:cs typeface="+mn-cs"/>
        </a:defRPr>
      </a:lvl3pPr>
      <a:lvl4pPr marL="1600200" indent="-228600" algn="l" rtl="0" eaLnBrk="1" fontAlgn="base" hangingPunct="1">
        <a:spcBef>
          <a:spcPct val="20000"/>
        </a:spcBef>
        <a:spcAft>
          <a:spcPct val="0"/>
        </a:spcAft>
        <a:buChar char="–"/>
        <a:defRPr sz="2000">
          <a:solidFill>
            <a:srgbClr val="004B78"/>
          </a:solidFill>
          <a:latin typeface="+mn-lt"/>
          <a:cs typeface="+mn-cs"/>
        </a:defRPr>
      </a:lvl4pPr>
      <a:lvl5pPr marL="2057400" indent="-228600" algn="l" rtl="0" eaLnBrk="1" fontAlgn="base" hangingPunct="1">
        <a:spcBef>
          <a:spcPct val="20000"/>
        </a:spcBef>
        <a:spcAft>
          <a:spcPct val="0"/>
        </a:spcAft>
        <a:buChar char="»"/>
        <a:defRPr sz="2000">
          <a:solidFill>
            <a:srgbClr val="004B78"/>
          </a:solidFill>
          <a:latin typeface="+mn-lt"/>
          <a:cs typeface="+mn-cs"/>
        </a:defRPr>
      </a:lvl5pPr>
      <a:lvl6pPr marL="2514600" indent="-228600" algn="l" rtl="0" eaLnBrk="1" fontAlgn="base" hangingPunct="1">
        <a:spcBef>
          <a:spcPct val="20000"/>
        </a:spcBef>
        <a:spcAft>
          <a:spcPct val="0"/>
        </a:spcAft>
        <a:buChar char="»"/>
        <a:defRPr sz="2000">
          <a:solidFill>
            <a:srgbClr val="0073CF"/>
          </a:solidFill>
          <a:latin typeface="+mn-lt"/>
          <a:cs typeface="+mn-cs"/>
        </a:defRPr>
      </a:lvl6pPr>
      <a:lvl7pPr marL="2971800" indent="-228600" algn="l" rtl="0" eaLnBrk="1" fontAlgn="base" hangingPunct="1">
        <a:spcBef>
          <a:spcPct val="20000"/>
        </a:spcBef>
        <a:spcAft>
          <a:spcPct val="0"/>
        </a:spcAft>
        <a:buChar char="»"/>
        <a:defRPr sz="2000">
          <a:solidFill>
            <a:srgbClr val="0073CF"/>
          </a:solidFill>
          <a:latin typeface="+mn-lt"/>
          <a:cs typeface="+mn-cs"/>
        </a:defRPr>
      </a:lvl7pPr>
      <a:lvl8pPr marL="3429000" indent="-228600" algn="l" rtl="0" eaLnBrk="1" fontAlgn="base" hangingPunct="1">
        <a:spcBef>
          <a:spcPct val="20000"/>
        </a:spcBef>
        <a:spcAft>
          <a:spcPct val="0"/>
        </a:spcAft>
        <a:buChar char="»"/>
        <a:defRPr sz="2000">
          <a:solidFill>
            <a:srgbClr val="0073CF"/>
          </a:solidFill>
          <a:latin typeface="+mn-lt"/>
          <a:cs typeface="+mn-cs"/>
        </a:defRPr>
      </a:lvl8pPr>
      <a:lvl9pPr marL="3886200" indent="-228600" algn="l" rtl="0" eaLnBrk="1" fontAlgn="base" hangingPunct="1">
        <a:spcBef>
          <a:spcPct val="20000"/>
        </a:spcBef>
        <a:spcAft>
          <a:spcPct val="0"/>
        </a:spcAft>
        <a:buChar char="»"/>
        <a:defRPr sz="2000">
          <a:solidFill>
            <a:srgbClr val="0073CF"/>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EF0132C-12D9-4A6A-AA27-6352030988D8}" type="datetime1">
              <a:rPr lang="en-GB" smtClean="0"/>
              <a:pPr/>
              <a:t>27/04/2017</a:t>
            </a:fld>
            <a:endParaRPr lang="en-GB"/>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smtClean="0"/>
              <a:t>OECD Trade and Agriculture Directorate</a:t>
            </a:r>
            <a:endParaRPr lang="en-GB"/>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B82BEFD-1EA3-4B05-8681-25BF106BA8DF}" type="slidenum">
              <a:rPr lang="en-GB" smtClean="0"/>
              <a:pPr/>
              <a:t>‹#›</a:t>
            </a:fld>
            <a:endParaRPr lang="en-GB"/>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2218083"/>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hf hdr="0" dt="0"/>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484784"/>
            <a:ext cx="5829300" cy="1463040"/>
          </a:xfrm>
        </p:spPr>
        <p:txBody>
          <a:bodyPr>
            <a:normAutofit fontScale="90000"/>
          </a:bodyPr>
          <a:lstStyle/>
          <a:p>
            <a:pPr algn="l"/>
            <a:r>
              <a:rPr lang="en-US" dirty="0" smtClean="0"/>
              <a:t>Impact of Refugees on Neighbors</a:t>
            </a:r>
            <a:br>
              <a:rPr lang="en-US" dirty="0" smtClean="0"/>
            </a:br>
            <a:r>
              <a:rPr lang="en-US" dirty="0" smtClean="0"/>
              <a:t>The Good, the not so Good </a:t>
            </a:r>
            <a:r>
              <a:rPr lang="en-US" dirty="0" smtClean="0"/>
              <a:t>…And </a:t>
            </a:r>
            <a:r>
              <a:rPr lang="en-US" dirty="0" smtClean="0"/>
              <a:t>the Bad</a:t>
            </a:r>
            <a:endParaRPr lang="en-US" dirty="0"/>
          </a:p>
        </p:txBody>
      </p:sp>
      <p:sp>
        <p:nvSpPr>
          <p:cNvPr id="3" name="Subtitle 2"/>
          <p:cNvSpPr>
            <a:spLocks noGrp="1"/>
          </p:cNvSpPr>
          <p:nvPr>
            <p:ph type="subTitle" idx="1"/>
          </p:nvPr>
        </p:nvSpPr>
        <p:spPr>
          <a:xfrm>
            <a:off x="611560" y="4221088"/>
            <a:ext cx="6374482" cy="1463040"/>
          </a:xfrm>
        </p:spPr>
        <p:txBody>
          <a:bodyPr>
            <a:normAutofit/>
          </a:bodyPr>
          <a:lstStyle/>
          <a:p>
            <a:r>
              <a:rPr lang="en-US" dirty="0" smtClean="0"/>
              <a:t>Raed Safadi, ERF and </a:t>
            </a:r>
            <a:r>
              <a:rPr lang="en-US" dirty="0" err="1" smtClean="0"/>
              <a:t>Femise</a:t>
            </a:r>
            <a:endParaRPr lang="en-US" dirty="0" smtClean="0"/>
          </a:p>
          <a:p>
            <a:r>
              <a:rPr lang="en-US" dirty="0" err="1" smtClean="0"/>
              <a:t>Femise</a:t>
            </a:r>
            <a:r>
              <a:rPr lang="en-US" dirty="0" smtClean="0"/>
              <a:t> Annual Conference</a:t>
            </a:r>
          </a:p>
          <a:p>
            <a:r>
              <a:rPr lang="en-US" dirty="0"/>
              <a:t>C</a:t>
            </a:r>
            <a:r>
              <a:rPr lang="en-US" dirty="0" smtClean="0"/>
              <a:t>asablanca, April 2017</a:t>
            </a:r>
            <a:endParaRPr lang="en-US" dirty="0"/>
          </a:p>
        </p:txBody>
      </p:sp>
    </p:spTree>
    <p:extLst>
      <p:ext uri="{BB962C8B-B14F-4D97-AF65-F5344CB8AC3E}">
        <p14:creationId xmlns:p14="http://schemas.microsoft.com/office/powerpoint/2010/main" val="3119023073"/>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Actual Impact, </a:t>
            </a:r>
            <a:r>
              <a:rPr lang="en-US" sz="3600" b="1" dirty="0" smtClean="0"/>
              <a:t/>
            </a:r>
            <a:br>
              <a:rPr lang="en-US" sz="3600" b="1" dirty="0" smtClean="0"/>
            </a:br>
            <a:r>
              <a:rPr lang="en-US" sz="3600" b="1" dirty="0" smtClean="0"/>
              <a:t>what </a:t>
            </a:r>
            <a:r>
              <a:rPr lang="en-US" sz="3600" b="1" dirty="0"/>
              <a:t>studies show</a:t>
            </a:r>
            <a:endParaRPr lang="en-US" sz="3600" dirty="0"/>
          </a:p>
        </p:txBody>
      </p:sp>
      <p:sp>
        <p:nvSpPr>
          <p:cNvPr id="3" name="Content Placeholder 2"/>
          <p:cNvSpPr>
            <a:spLocks noGrp="1"/>
          </p:cNvSpPr>
          <p:nvPr>
            <p:ph idx="1"/>
          </p:nvPr>
        </p:nvSpPr>
        <p:spPr/>
        <p:txBody>
          <a:bodyPr>
            <a:normAutofit fontScale="92500" lnSpcReduction="10000"/>
          </a:bodyPr>
          <a:lstStyle/>
          <a:p>
            <a:r>
              <a:rPr lang="en-US" sz="1800" dirty="0" smtClean="0"/>
              <a:t>Studies find </a:t>
            </a:r>
            <a:r>
              <a:rPr lang="en-US" sz="1800" dirty="0" smtClean="0"/>
              <a:t>that </a:t>
            </a:r>
            <a:r>
              <a:rPr lang="en-US" sz="1800" dirty="0"/>
              <a:t>the Syrian conflict in general has </a:t>
            </a:r>
            <a:r>
              <a:rPr lang="en-US" sz="1800" dirty="0" smtClean="0"/>
              <a:t>caused greater </a:t>
            </a:r>
            <a:r>
              <a:rPr lang="en-US" sz="1800" dirty="0"/>
              <a:t>macro-economic challenges in host </a:t>
            </a:r>
            <a:r>
              <a:rPr lang="en-US" sz="1800" dirty="0" smtClean="0"/>
              <a:t>countries than </a:t>
            </a:r>
            <a:r>
              <a:rPr lang="en-US" sz="1800" dirty="0"/>
              <a:t>the </a:t>
            </a:r>
            <a:r>
              <a:rPr lang="en-US" sz="1800" dirty="0" smtClean="0"/>
              <a:t>Syrian </a:t>
            </a:r>
            <a:r>
              <a:rPr lang="en-US" sz="1800" dirty="0" smtClean="0"/>
              <a:t>refugees:</a:t>
            </a:r>
          </a:p>
          <a:p>
            <a:pPr lvl="1"/>
            <a:r>
              <a:rPr lang="en-US" dirty="0"/>
              <a:t>Host countries have lost major trade routes through Syria and have had to adopt more expensive alternative routes, increasing export prices and hurting competitiveness </a:t>
            </a:r>
          </a:p>
          <a:p>
            <a:pPr lvl="1"/>
            <a:r>
              <a:rPr lang="en-US" dirty="0"/>
              <a:t>Jordan’s agricultural exports to Syria decreased by around 43% over 2013 compared to the same period the year before</a:t>
            </a:r>
          </a:p>
          <a:p>
            <a:pPr lvl="1"/>
            <a:r>
              <a:rPr lang="en-US" dirty="0"/>
              <a:t> Jordan’s tourism sector has also been badly impacted with income in the first nine months of 2011 falling by 18%</a:t>
            </a:r>
          </a:p>
          <a:p>
            <a:pPr lvl="1"/>
            <a:r>
              <a:rPr lang="en-US" dirty="0"/>
              <a:t>Regional insecurity and uncertainty have impacted investor and consumer confidence in Lebanon, with economic growth declining from 8% between 2007 and 2010  to 3% in 2011 and 2 per cent in 2012. </a:t>
            </a:r>
          </a:p>
          <a:p>
            <a:pPr lvl="1"/>
            <a:r>
              <a:rPr lang="en-US" dirty="0"/>
              <a:t>In Turkey, the biggest impact has been the dramatic decline of trade with Syria. Tourism in Turkey has also been affected, with tourists coming from Britain and Russia estimated by one Turkish newspaper to have declined by 30 per cent </a:t>
            </a:r>
          </a:p>
        </p:txBody>
      </p:sp>
      <p:sp>
        <p:nvSpPr>
          <p:cNvPr id="4" name="Footer Placeholder 3"/>
          <p:cNvSpPr>
            <a:spLocks noGrp="1"/>
          </p:cNvSpPr>
          <p:nvPr>
            <p:ph type="ftr" sz="quarter" idx="11"/>
          </p:nvPr>
        </p:nvSpPr>
        <p:spPr/>
        <p:txBody>
          <a:bodyPr/>
          <a:lstStyle/>
          <a:p>
            <a:r>
              <a:rPr lang="en-US" smtClean="0"/>
              <a:t>OECD Trade and Agriculture Directorate</a:t>
            </a:r>
            <a:endParaRPr lang="en-GB"/>
          </a:p>
        </p:txBody>
      </p:sp>
      <p:sp>
        <p:nvSpPr>
          <p:cNvPr id="5" name="Slide Number Placeholder 4"/>
          <p:cNvSpPr>
            <a:spLocks noGrp="1"/>
          </p:cNvSpPr>
          <p:nvPr>
            <p:ph type="sldNum" sz="quarter" idx="12"/>
          </p:nvPr>
        </p:nvSpPr>
        <p:spPr/>
        <p:txBody>
          <a:bodyPr/>
          <a:lstStyle/>
          <a:p>
            <a:fld id="{8B82BEFD-1EA3-4B05-8681-25BF106BA8DF}" type="slidenum">
              <a:rPr lang="en-GB" smtClean="0"/>
              <a:pPr/>
              <a:t>10</a:t>
            </a:fld>
            <a:endParaRPr lang="en-GB"/>
          </a:p>
        </p:txBody>
      </p:sp>
    </p:spTree>
    <p:extLst>
      <p:ext uri="{BB962C8B-B14F-4D97-AF65-F5344CB8AC3E}">
        <p14:creationId xmlns:p14="http://schemas.microsoft.com/office/powerpoint/2010/main" val="2158392643"/>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sz="1900" dirty="0"/>
              <a:t>Syrian refugees have contributed to host </a:t>
            </a:r>
            <a:r>
              <a:rPr lang="en-US" sz="1900" dirty="0" smtClean="0"/>
              <a:t>country economies </a:t>
            </a:r>
            <a:r>
              <a:rPr lang="en-US" sz="1900" dirty="0"/>
              <a:t>through increased investment by </a:t>
            </a:r>
            <a:r>
              <a:rPr lang="en-US" sz="1900" dirty="0" smtClean="0"/>
              <a:t>both Syrian </a:t>
            </a:r>
            <a:r>
              <a:rPr lang="en-US" sz="1900" dirty="0"/>
              <a:t>diaspora and Syrian </a:t>
            </a:r>
            <a:r>
              <a:rPr lang="en-US" sz="1900" dirty="0" smtClean="0"/>
              <a:t>businesses.</a:t>
            </a:r>
          </a:p>
          <a:p>
            <a:pPr lvl="1"/>
            <a:r>
              <a:rPr lang="en-US" sz="1900" dirty="0" smtClean="0"/>
              <a:t>In </a:t>
            </a:r>
            <a:r>
              <a:rPr lang="en-US" sz="1900" dirty="0"/>
              <a:t>Turkey</a:t>
            </a:r>
            <a:r>
              <a:rPr lang="en-US" sz="1900" dirty="0" smtClean="0"/>
              <a:t>, 26 </a:t>
            </a:r>
            <a:r>
              <a:rPr lang="en-US" sz="1900" dirty="0"/>
              <a:t>per cent </a:t>
            </a:r>
            <a:r>
              <a:rPr lang="en-US" sz="1900" dirty="0" smtClean="0"/>
              <a:t>of newly </a:t>
            </a:r>
            <a:r>
              <a:rPr lang="en-US" sz="1900" dirty="0"/>
              <a:t>registered businesses in 2014 had </a:t>
            </a:r>
            <a:r>
              <a:rPr lang="en-US" sz="1900" dirty="0" smtClean="0"/>
              <a:t>Syrian ownership </a:t>
            </a:r>
            <a:r>
              <a:rPr lang="en-US" sz="1900" dirty="0"/>
              <a:t>or </a:t>
            </a:r>
            <a:r>
              <a:rPr lang="en-US" sz="1900" dirty="0" smtClean="0"/>
              <a:t>capital (World Bank).</a:t>
            </a:r>
          </a:p>
          <a:p>
            <a:pPr lvl="1"/>
            <a:r>
              <a:rPr lang="en-US" sz="1900" dirty="0" smtClean="0"/>
              <a:t>In </a:t>
            </a:r>
            <a:r>
              <a:rPr lang="en-US" sz="1900" dirty="0"/>
              <a:t>Jordan, Syrian </a:t>
            </a:r>
            <a:r>
              <a:rPr lang="en-US" sz="1900" dirty="0" smtClean="0"/>
              <a:t>direct investment </a:t>
            </a:r>
            <a:r>
              <a:rPr lang="en-US" sz="1900" dirty="0"/>
              <a:t>has accelerated industrial activity, </a:t>
            </a:r>
            <a:r>
              <a:rPr lang="en-US" sz="1900" dirty="0" smtClean="0"/>
              <a:t>creating employment </a:t>
            </a:r>
            <a:r>
              <a:rPr lang="en-US" sz="1900" dirty="0"/>
              <a:t>opportunities for both Syrians </a:t>
            </a:r>
            <a:r>
              <a:rPr lang="en-US" sz="1900" dirty="0" smtClean="0"/>
              <a:t>and Jordanians.</a:t>
            </a:r>
          </a:p>
          <a:p>
            <a:r>
              <a:rPr lang="en-US" sz="1900" dirty="0" smtClean="0"/>
              <a:t>Humanitarian </a:t>
            </a:r>
            <a:r>
              <a:rPr lang="en-US" sz="1900" dirty="0"/>
              <a:t>aid is helping host countries directly</a:t>
            </a:r>
            <a:r>
              <a:rPr lang="en-US" sz="1900" dirty="0" smtClean="0"/>
              <a:t>, and </a:t>
            </a:r>
            <a:r>
              <a:rPr lang="en-US" sz="1900" dirty="0"/>
              <a:t>through economic </a:t>
            </a:r>
            <a:r>
              <a:rPr lang="en-US" sz="1900" dirty="0" smtClean="0"/>
              <a:t>programs </a:t>
            </a:r>
            <a:r>
              <a:rPr lang="en-US" sz="1900" dirty="0"/>
              <a:t>that </a:t>
            </a:r>
            <a:r>
              <a:rPr lang="en-US" sz="1900" dirty="0" smtClean="0"/>
              <a:t>support vulnerable </a:t>
            </a:r>
            <a:r>
              <a:rPr lang="en-US" sz="1900" dirty="0"/>
              <a:t>host populations to find </a:t>
            </a:r>
            <a:r>
              <a:rPr lang="en-US" sz="1900" dirty="0" smtClean="0"/>
              <a:t>work:</a:t>
            </a:r>
          </a:p>
          <a:p>
            <a:pPr lvl="1"/>
            <a:r>
              <a:rPr lang="en-US" sz="1900" dirty="0" smtClean="0"/>
              <a:t>In </a:t>
            </a:r>
            <a:r>
              <a:rPr lang="en-US" sz="1900" dirty="0"/>
              <a:t>Lebanon</a:t>
            </a:r>
            <a:r>
              <a:rPr lang="en-US" sz="1900" dirty="0" smtClean="0"/>
              <a:t>,</a:t>
            </a:r>
            <a:r>
              <a:rPr lang="en-US" sz="1900" dirty="0"/>
              <a:t> UNHCR and UNDP </a:t>
            </a:r>
            <a:r>
              <a:rPr lang="en-US" sz="1900" dirty="0" smtClean="0"/>
              <a:t>have found </a:t>
            </a:r>
            <a:r>
              <a:rPr lang="en-US" sz="1900" dirty="0"/>
              <a:t>that for every USD 1 spent on </a:t>
            </a:r>
            <a:r>
              <a:rPr lang="en-US" sz="1900" dirty="0" smtClean="0"/>
              <a:t>humanitarian assistance</a:t>
            </a:r>
            <a:r>
              <a:rPr lang="en-US" sz="1900" dirty="0"/>
              <a:t>, economies experienced a multiplier </a:t>
            </a:r>
            <a:r>
              <a:rPr lang="en-US" sz="1900" dirty="0" smtClean="0"/>
              <a:t>value of </a:t>
            </a:r>
            <a:r>
              <a:rPr lang="en-US" sz="1900" dirty="0"/>
              <a:t>USD </a:t>
            </a:r>
            <a:r>
              <a:rPr lang="en-US" sz="1900" dirty="0" smtClean="0"/>
              <a:t>1.6</a:t>
            </a:r>
          </a:p>
          <a:p>
            <a:pPr lvl="1"/>
            <a:r>
              <a:rPr lang="en-US" sz="1900" dirty="0" smtClean="0"/>
              <a:t>The </a:t>
            </a:r>
            <a:r>
              <a:rPr lang="en-US" sz="1900" dirty="0"/>
              <a:t>UN estimates to </a:t>
            </a:r>
            <a:r>
              <a:rPr lang="en-US" sz="1900" dirty="0" smtClean="0"/>
              <a:t>have spent </a:t>
            </a:r>
            <a:r>
              <a:rPr lang="en-US" sz="1900" dirty="0"/>
              <a:t>USD 800 million annually on Syrian </a:t>
            </a:r>
            <a:r>
              <a:rPr lang="en-US" sz="1900" dirty="0" smtClean="0"/>
              <a:t>refugees in Lebanon, with 44% </a:t>
            </a:r>
            <a:r>
              <a:rPr lang="en-US" sz="1900" dirty="0"/>
              <a:t>of this amount injected directly into </a:t>
            </a:r>
            <a:r>
              <a:rPr lang="en-US" sz="1900" dirty="0" smtClean="0"/>
              <a:t>the economy</a:t>
            </a:r>
          </a:p>
          <a:p>
            <a:pPr lvl="1"/>
            <a:r>
              <a:rPr lang="en-US" dirty="0"/>
              <a:t>Each USD 1 that </a:t>
            </a:r>
            <a:r>
              <a:rPr lang="en-US" dirty="0" smtClean="0"/>
              <a:t>beneficiaries </a:t>
            </a:r>
            <a:r>
              <a:rPr lang="en-US" sz="1900" dirty="0" smtClean="0"/>
              <a:t>spent </a:t>
            </a:r>
            <a:r>
              <a:rPr lang="en-US" sz="1900" dirty="0"/>
              <a:t>generated USD 2.13 of GDP for the </a:t>
            </a:r>
            <a:r>
              <a:rPr lang="en-US" sz="1900" dirty="0" smtClean="0"/>
              <a:t> Lebanese economy</a:t>
            </a:r>
            <a:endParaRPr lang="en-US" sz="1900" dirty="0"/>
          </a:p>
          <a:p>
            <a:pPr lvl="1"/>
            <a:endParaRPr lang="en-US" dirty="0"/>
          </a:p>
        </p:txBody>
      </p:sp>
      <p:sp>
        <p:nvSpPr>
          <p:cNvPr id="6" name="Title 1"/>
          <p:cNvSpPr>
            <a:spLocks noGrp="1"/>
          </p:cNvSpPr>
          <p:nvPr>
            <p:ph type="title"/>
          </p:nvPr>
        </p:nvSpPr>
        <p:spPr>
          <a:xfrm>
            <a:off x="768096" y="585216"/>
            <a:ext cx="7290054" cy="1499616"/>
          </a:xfrm>
        </p:spPr>
        <p:txBody>
          <a:bodyPr>
            <a:normAutofit/>
          </a:bodyPr>
          <a:lstStyle/>
          <a:p>
            <a:r>
              <a:rPr lang="en-US" sz="3600" b="1" dirty="0"/>
              <a:t>Actual Impact, </a:t>
            </a:r>
            <a:r>
              <a:rPr lang="en-US" sz="3600" b="1" dirty="0" smtClean="0"/>
              <a:t/>
            </a:r>
            <a:br>
              <a:rPr lang="en-US" sz="3600" b="1" dirty="0" smtClean="0"/>
            </a:br>
            <a:r>
              <a:rPr lang="en-US" sz="3600" b="1" dirty="0" smtClean="0"/>
              <a:t>what </a:t>
            </a:r>
            <a:r>
              <a:rPr lang="en-US" sz="3600" b="1" dirty="0"/>
              <a:t>studies show</a:t>
            </a:r>
            <a:endParaRPr lang="en-US" sz="3600" dirty="0"/>
          </a:p>
        </p:txBody>
      </p:sp>
    </p:spTree>
    <p:extLst>
      <p:ext uri="{BB962C8B-B14F-4D97-AF65-F5344CB8AC3E}">
        <p14:creationId xmlns:p14="http://schemas.microsoft.com/office/powerpoint/2010/main" val="1572734384"/>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t>Syrian refugees predominately work in the </a:t>
            </a:r>
            <a:r>
              <a:rPr lang="en-US" dirty="0" smtClean="0"/>
              <a:t>large informal </a:t>
            </a:r>
            <a:r>
              <a:rPr lang="en-US" dirty="0"/>
              <a:t>markets of host </a:t>
            </a:r>
            <a:r>
              <a:rPr lang="en-US" dirty="0" smtClean="0"/>
              <a:t>communities</a:t>
            </a:r>
            <a:endParaRPr lang="en-US" dirty="0"/>
          </a:p>
          <a:p>
            <a:r>
              <a:rPr lang="en-US" dirty="0" smtClean="0"/>
              <a:t>These </a:t>
            </a:r>
            <a:r>
              <a:rPr lang="en-US" dirty="0"/>
              <a:t>markets have been served by </a:t>
            </a:r>
            <a:r>
              <a:rPr lang="en-US" dirty="0" smtClean="0"/>
              <a:t>migrant workers</a:t>
            </a:r>
            <a:r>
              <a:rPr lang="en-US" dirty="0"/>
              <a:t>, including Syrian workers, long before </a:t>
            </a:r>
            <a:r>
              <a:rPr lang="en-US" dirty="0" smtClean="0"/>
              <a:t>the influx </a:t>
            </a:r>
            <a:r>
              <a:rPr lang="en-US" dirty="0"/>
              <a:t>of Syrian refugees.</a:t>
            </a:r>
          </a:p>
          <a:p>
            <a:r>
              <a:rPr lang="en-US" dirty="0" smtClean="0"/>
              <a:t>Historical </a:t>
            </a:r>
            <a:r>
              <a:rPr lang="en-US" dirty="0"/>
              <a:t>trends </a:t>
            </a:r>
            <a:r>
              <a:rPr lang="en-US" dirty="0" smtClean="0"/>
              <a:t>and host </a:t>
            </a:r>
            <a:r>
              <a:rPr lang="en-US" dirty="0"/>
              <a:t>government </a:t>
            </a:r>
            <a:r>
              <a:rPr lang="en-US" dirty="0" smtClean="0"/>
              <a:t>policies </a:t>
            </a:r>
            <a:r>
              <a:rPr lang="en-US" dirty="0"/>
              <a:t>and practices </a:t>
            </a:r>
            <a:r>
              <a:rPr lang="en-US" dirty="0" smtClean="0"/>
              <a:t>restricting </a:t>
            </a:r>
            <a:r>
              <a:rPr lang="en-US" dirty="0"/>
              <a:t>Syrian refugees’ access to the </a:t>
            </a:r>
            <a:r>
              <a:rPr lang="en-US" dirty="0" smtClean="0"/>
              <a:t>formal sector, competition </a:t>
            </a:r>
            <a:r>
              <a:rPr lang="en-US" dirty="0"/>
              <a:t>for jobs has </a:t>
            </a:r>
            <a:r>
              <a:rPr lang="en-US" dirty="0" smtClean="0"/>
              <a:t>been predominately </a:t>
            </a:r>
            <a:r>
              <a:rPr lang="en-US" dirty="0"/>
              <a:t>with other migrant workers </a:t>
            </a:r>
            <a:r>
              <a:rPr lang="en-US" dirty="0" smtClean="0"/>
              <a:t>in informal </a:t>
            </a:r>
            <a:r>
              <a:rPr lang="en-US" dirty="0"/>
              <a:t>sectors, mainly construction </a:t>
            </a:r>
            <a:r>
              <a:rPr lang="en-US" dirty="0" smtClean="0"/>
              <a:t>and agriculture</a:t>
            </a:r>
            <a:r>
              <a:rPr lang="en-US" dirty="0"/>
              <a:t>.</a:t>
            </a:r>
          </a:p>
          <a:p>
            <a:r>
              <a:rPr lang="en-US" dirty="0" smtClean="0"/>
              <a:t>The </a:t>
            </a:r>
            <a:r>
              <a:rPr lang="en-US" dirty="0"/>
              <a:t>recent influx of refugees has led to </a:t>
            </a:r>
            <a:r>
              <a:rPr lang="en-US" dirty="0" smtClean="0"/>
              <a:t>a decline </a:t>
            </a:r>
            <a:r>
              <a:rPr lang="en-US" dirty="0"/>
              <a:t>in wages as refugees are willing to </a:t>
            </a:r>
            <a:r>
              <a:rPr lang="en-US" dirty="0" smtClean="0"/>
              <a:t>take lower </a:t>
            </a:r>
            <a:r>
              <a:rPr lang="en-US" dirty="0"/>
              <a:t>pay due to their constrained circumstances.</a:t>
            </a:r>
            <a:r>
              <a:rPr lang="en-US" dirty="0" smtClean="0"/>
              <a:t> </a:t>
            </a:r>
            <a:endParaRPr lang="en-US" dirty="0"/>
          </a:p>
        </p:txBody>
      </p:sp>
      <p:sp>
        <p:nvSpPr>
          <p:cNvPr id="5" name="Title 1"/>
          <p:cNvSpPr>
            <a:spLocks noGrp="1"/>
          </p:cNvSpPr>
          <p:nvPr>
            <p:ph type="title"/>
          </p:nvPr>
        </p:nvSpPr>
        <p:spPr>
          <a:xfrm>
            <a:off x="768096" y="585216"/>
            <a:ext cx="7290054" cy="1499616"/>
          </a:xfrm>
        </p:spPr>
        <p:txBody>
          <a:bodyPr>
            <a:normAutofit/>
          </a:bodyPr>
          <a:lstStyle/>
          <a:p>
            <a:r>
              <a:rPr lang="en-US" sz="3600" b="1" dirty="0"/>
              <a:t>Actual Impact, </a:t>
            </a:r>
            <a:r>
              <a:rPr lang="en-US" sz="3600" b="1" dirty="0" smtClean="0"/>
              <a:t/>
            </a:r>
            <a:br>
              <a:rPr lang="en-US" sz="3600" b="1" dirty="0" smtClean="0"/>
            </a:br>
            <a:r>
              <a:rPr lang="en-US" sz="3600" b="1" dirty="0" smtClean="0"/>
              <a:t>what </a:t>
            </a:r>
            <a:r>
              <a:rPr lang="en-US" sz="3600" b="1" dirty="0"/>
              <a:t>studies show</a:t>
            </a:r>
            <a:endParaRPr lang="en-US" sz="3600" dirty="0"/>
          </a:p>
        </p:txBody>
      </p:sp>
    </p:spTree>
    <p:extLst>
      <p:ext uri="{BB962C8B-B14F-4D97-AF65-F5344CB8AC3E}">
        <p14:creationId xmlns:p14="http://schemas.microsoft.com/office/powerpoint/2010/main" val="1718855518"/>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Policy response</a:t>
            </a:r>
            <a:endParaRPr lang="en-US" sz="3600" b="1" dirty="0"/>
          </a:p>
        </p:txBody>
      </p:sp>
      <p:sp>
        <p:nvSpPr>
          <p:cNvPr id="3" name="Content Placeholder 2"/>
          <p:cNvSpPr>
            <a:spLocks noGrp="1"/>
          </p:cNvSpPr>
          <p:nvPr>
            <p:ph idx="1"/>
          </p:nvPr>
        </p:nvSpPr>
        <p:spPr>
          <a:xfrm>
            <a:off x="628650" y="1988840"/>
            <a:ext cx="7886700" cy="4968552"/>
          </a:xfrm>
        </p:spPr>
        <p:txBody>
          <a:bodyPr>
            <a:normAutofit fontScale="85000" lnSpcReduction="10000"/>
          </a:bodyPr>
          <a:lstStyle/>
          <a:p>
            <a:r>
              <a:rPr lang="en-US" dirty="0"/>
              <a:t>Absorbing the shock requires both Technical &amp; Political responses</a:t>
            </a:r>
          </a:p>
          <a:p>
            <a:r>
              <a:rPr lang="en-US" dirty="0"/>
              <a:t>Humanitarian &amp; developmental responses need not be sequential. Work for a comprehensive response that exploits synergies and complementarity between the two sets</a:t>
            </a:r>
          </a:p>
          <a:p>
            <a:r>
              <a:rPr lang="en-US" dirty="0"/>
              <a:t>Address long-standing developmental issues, especially </a:t>
            </a:r>
            <a:r>
              <a:rPr lang="en-US" dirty="0" smtClean="0"/>
              <a:t>those </a:t>
            </a:r>
            <a:r>
              <a:rPr lang="en-US" dirty="0"/>
              <a:t>that refugees may exacerbate</a:t>
            </a:r>
          </a:p>
          <a:p>
            <a:r>
              <a:rPr lang="en-US" dirty="0"/>
              <a:t>Strengthen and expand service delivery, especially in the education and health sectors</a:t>
            </a:r>
          </a:p>
          <a:p>
            <a:r>
              <a:rPr lang="en-US" dirty="0" smtClean="0"/>
              <a:t>Avoid putting refugees in limbo by supporting policies that grant them freedom </a:t>
            </a:r>
            <a:r>
              <a:rPr lang="en-US" dirty="0"/>
              <a:t>of movement </a:t>
            </a:r>
            <a:r>
              <a:rPr lang="en-US" dirty="0" smtClean="0"/>
              <a:t>AND right </a:t>
            </a:r>
            <a:r>
              <a:rPr lang="en-US" dirty="0"/>
              <a:t>to </a:t>
            </a:r>
            <a:r>
              <a:rPr lang="en-US" dirty="0" smtClean="0"/>
              <a:t>work taking into account the </a:t>
            </a:r>
            <a:r>
              <a:rPr lang="en-US" dirty="0"/>
              <a:t>needs of local populations, and </a:t>
            </a:r>
            <a:r>
              <a:rPr lang="en-US" dirty="0" smtClean="0"/>
              <a:t>existing (poor) </a:t>
            </a:r>
            <a:r>
              <a:rPr lang="en-US" dirty="0"/>
              <a:t>labor market outcomes</a:t>
            </a:r>
            <a:r>
              <a:rPr lang="en-US" dirty="0" smtClean="0"/>
              <a:t>  </a:t>
            </a:r>
            <a:endParaRPr lang="en-US" dirty="0"/>
          </a:p>
          <a:p>
            <a:r>
              <a:rPr lang="en-US" dirty="0"/>
              <a:t>Think long-term: “Temporary” structures such as schools, medical clinics, housing developments, and roads to access refugee camps need not be temporary</a:t>
            </a:r>
          </a:p>
          <a:p>
            <a:r>
              <a:rPr lang="en-US" dirty="0"/>
              <a:t>When permanent, these structures can bolster the host country’s infrastructure and development prospects, and may erase the short-term negative economic shocks of refugees influx</a:t>
            </a:r>
          </a:p>
          <a:p>
            <a:endParaRPr lang="en-US" dirty="0" smtClean="0"/>
          </a:p>
          <a:p>
            <a:endParaRPr lang="en-US" dirty="0" smtClean="0"/>
          </a:p>
        </p:txBody>
      </p:sp>
    </p:spTree>
    <p:extLst>
      <p:ext uri="{BB962C8B-B14F-4D97-AF65-F5344CB8AC3E}">
        <p14:creationId xmlns:p14="http://schemas.microsoft.com/office/powerpoint/2010/main" val="3915367985"/>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We know that refugees….</a:t>
            </a:r>
            <a:endParaRPr lang="en-US" sz="3600" b="1" dirty="0"/>
          </a:p>
        </p:txBody>
      </p:sp>
      <p:sp>
        <p:nvSpPr>
          <p:cNvPr id="3" name="Content Placeholder 2"/>
          <p:cNvSpPr>
            <a:spLocks noGrp="1"/>
          </p:cNvSpPr>
          <p:nvPr>
            <p:ph idx="1"/>
          </p:nvPr>
        </p:nvSpPr>
        <p:spPr/>
        <p:txBody>
          <a:bodyPr>
            <a:normAutofit fontScale="92500" lnSpcReduction="20000"/>
          </a:bodyPr>
          <a:lstStyle/>
          <a:p>
            <a:pPr lvl="1"/>
            <a:r>
              <a:rPr lang="en-US" sz="2600" dirty="0" smtClean="0"/>
              <a:t>Are </a:t>
            </a:r>
            <a:r>
              <a:rPr lang="en-US" sz="2600" dirty="0" smtClean="0"/>
              <a:t>forcibly displaced people who have also acquired vulnerabilities (e.g., catastrophic </a:t>
            </a:r>
            <a:r>
              <a:rPr lang="en-US" sz="2600" dirty="0"/>
              <a:t>losses of assets or </a:t>
            </a:r>
            <a:r>
              <a:rPr lang="en-US" sz="2600" dirty="0" smtClean="0"/>
              <a:t>trauma) </a:t>
            </a:r>
            <a:r>
              <a:rPr lang="en-US" sz="2600" dirty="0"/>
              <a:t>reducing their abilities to seize on economic opportunities &amp; </a:t>
            </a:r>
            <a:r>
              <a:rPr lang="en-US" sz="2600" dirty="0" smtClean="0"/>
              <a:t>may trap </a:t>
            </a:r>
            <a:r>
              <a:rPr lang="en-US" sz="2600" dirty="0"/>
              <a:t>them in </a:t>
            </a:r>
            <a:r>
              <a:rPr lang="en-US" sz="2600" dirty="0" smtClean="0"/>
              <a:t>poverty</a:t>
            </a:r>
          </a:p>
          <a:p>
            <a:pPr lvl="1"/>
            <a:r>
              <a:rPr lang="en-US" sz="2600" dirty="0"/>
              <a:t>M</a:t>
            </a:r>
            <a:r>
              <a:rPr lang="en-US" sz="2600" dirty="0" smtClean="0"/>
              <a:t>ay </a:t>
            </a:r>
            <a:r>
              <a:rPr lang="en-US" sz="2600" dirty="0"/>
              <a:t>provide convenient scapegoats for deep-rooted issues, but they are often not the main cause of all the difficulties facing host </a:t>
            </a:r>
            <a:r>
              <a:rPr lang="en-US" sz="2600" dirty="0" smtClean="0"/>
              <a:t>countries</a:t>
            </a:r>
            <a:endParaRPr lang="en-US" sz="2600" dirty="0"/>
          </a:p>
          <a:p>
            <a:pPr lvl="1"/>
            <a:r>
              <a:rPr lang="en-US" sz="2600" dirty="0"/>
              <a:t>C</a:t>
            </a:r>
            <a:r>
              <a:rPr lang="en-US" sz="2600" dirty="0" smtClean="0"/>
              <a:t>rises </a:t>
            </a:r>
            <a:r>
              <a:rPr lang="en-US" sz="2600" dirty="0"/>
              <a:t>don’t occur in a vacuum: they are heavily impacted by the underlying social and political fabric of a </a:t>
            </a:r>
            <a:r>
              <a:rPr lang="en-US" sz="2600" dirty="0" smtClean="0"/>
              <a:t>country</a:t>
            </a:r>
          </a:p>
          <a:p>
            <a:pPr lvl="1"/>
            <a:r>
              <a:rPr lang="en-US" sz="2600" dirty="0" smtClean="0"/>
              <a:t>Require both humanitarian &amp; developmental responses</a:t>
            </a:r>
            <a:endParaRPr lang="en-US" sz="2600" dirty="0"/>
          </a:p>
          <a:p>
            <a:endParaRPr lang="en-US" dirty="0"/>
          </a:p>
        </p:txBody>
      </p:sp>
    </p:spTree>
    <p:extLst>
      <p:ext uri="{BB962C8B-B14F-4D97-AF65-F5344CB8AC3E}">
        <p14:creationId xmlns:p14="http://schemas.microsoft.com/office/powerpoint/2010/main" val="3370985365"/>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16385" name="Rectangle 2"/>
          <p:cNvSpPr>
            <a:spLocks noGrp="1"/>
          </p:cNvSpPr>
          <p:nvPr>
            <p:ph type="title"/>
          </p:nvPr>
        </p:nvSpPr>
        <p:spPr>
          <a:xfrm>
            <a:off x="457200" y="274638"/>
            <a:ext cx="8229600" cy="944562"/>
          </a:xfrm>
        </p:spPr>
        <p:txBody>
          <a:bodyPr>
            <a:normAutofit fontScale="90000"/>
          </a:bodyPr>
          <a:lstStyle/>
          <a:p>
            <a:pPr eaLnBrk="1" hangingPunct="1"/>
            <a:r>
              <a:rPr lang="en-US" b="1" dirty="0" smtClean="0"/>
              <a:t>The </a:t>
            </a:r>
            <a:r>
              <a:rPr lang="en-US" sz="4000" b="1" dirty="0" smtClean="0"/>
              <a:t>Syrian</a:t>
            </a:r>
            <a:r>
              <a:rPr lang="en-US" b="1" dirty="0" smtClean="0"/>
              <a:t> Refugees, where are they?</a:t>
            </a:r>
            <a:endParaRPr lang="en-US" dirty="0" smtClean="0"/>
          </a:p>
        </p:txBody>
      </p:sp>
      <p:sp>
        <p:nvSpPr>
          <p:cNvPr id="16386" name="Rectangle 3"/>
          <p:cNvSpPr>
            <a:spLocks noGrp="1"/>
          </p:cNvSpPr>
          <p:nvPr>
            <p:ph idx="1"/>
          </p:nvPr>
        </p:nvSpPr>
        <p:spPr>
          <a:xfrm>
            <a:off x="228600" y="908720"/>
            <a:ext cx="8915400" cy="5796880"/>
          </a:xfrm>
        </p:spPr>
        <p:txBody>
          <a:bodyPr>
            <a:normAutofit/>
          </a:bodyPr>
          <a:lstStyle/>
          <a:p>
            <a:pPr marL="0" indent="0" eaLnBrk="1" hangingPunct="1">
              <a:lnSpc>
                <a:spcPct val="90000"/>
              </a:lnSpc>
              <a:buNone/>
            </a:pPr>
            <a:endParaRPr lang="en-US" sz="2400" dirty="0" smtClean="0"/>
          </a:p>
          <a:p>
            <a:pPr lvl="1" eaLnBrk="1" hangingPunct="1">
              <a:lnSpc>
                <a:spcPct val="90000"/>
              </a:lnSpc>
            </a:pPr>
            <a:r>
              <a:rPr lang="en-US" sz="1400" dirty="0" smtClean="0"/>
              <a:t>World is </a:t>
            </a:r>
            <a:r>
              <a:rPr lang="en-US" sz="1400" dirty="0"/>
              <a:t>confronting its worst refugee crisis since </a:t>
            </a:r>
            <a:r>
              <a:rPr lang="en-US" sz="1400" dirty="0" smtClean="0"/>
              <a:t>WWII. As </a:t>
            </a:r>
            <a:r>
              <a:rPr lang="en-US" sz="1400" dirty="0"/>
              <a:t>of December 2015, UNHCR had registered over 4.39 million Syrian refugees </a:t>
            </a:r>
            <a:r>
              <a:rPr lang="en-US" sz="1400" dirty="0" smtClean="0"/>
              <a:t>with </a:t>
            </a:r>
            <a:r>
              <a:rPr lang="en-US" sz="1400" dirty="0"/>
              <a:t>most </a:t>
            </a:r>
            <a:r>
              <a:rPr lang="en-US" sz="1400" dirty="0" smtClean="0"/>
              <a:t>residing in……</a:t>
            </a:r>
            <a:endParaRPr lang="en-US" sz="3200"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611560" y="1988840"/>
            <a:ext cx="7992888" cy="4746922"/>
          </a:xfrm>
          <a:prstGeom prst="rect">
            <a:avLst/>
          </a:prstGeom>
        </p:spPr>
      </p:pic>
    </p:spTree>
    <p:extLst>
      <p:ext uri="{BB962C8B-B14F-4D97-AF65-F5344CB8AC3E}">
        <p14:creationId xmlns:p14="http://schemas.microsoft.com/office/powerpoint/2010/main" val="3430313810"/>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Syrian Refugees, where to?</a:t>
            </a:r>
            <a:br>
              <a:rPr lang="en-US" sz="3600" b="1" dirty="0" smtClean="0"/>
            </a:br>
            <a:r>
              <a:rPr lang="en-US" sz="3600" b="1" dirty="0" smtClean="0"/>
              <a:t>A Digression</a:t>
            </a:r>
            <a:endParaRPr lang="en-US" sz="3600" b="1" dirty="0"/>
          </a:p>
        </p:txBody>
      </p:sp>
      <p:sp>
        <p:nvSpPr>
          <p:cNvPr id="3" name="Content Placeholder 2"/>
          <p:cNvSpPr>
            <a:spLocks noGrp="1"/>
          </p:cNvSpPr>
          <p:nvPr>
            <p:ph idx="1"/>
          </p:nvPr>
        </p:nvSpPr>
        <p:spPr/>
        <p:txBody>
          <a:bodyPr/>
          <a:lstStyle/>
          <a:p>
            <a:r>
              <a:rPr lang="en-US" sz="2400" dirty="0" smtClean="0"/>
              <a:t>Combined population of Jordan</a:t>
            </a:r>
            <a:r>
              <a:rPr lang="en-US" sz="2400" dirty="0"/>
              <a:t>, Turkey, and </a:t>
            </a:r>
            <a:r>
              <a:rPr lang="en-US" sz="2400" dirty="0" smtClean="0"/>
              <a:t>Lebanon is 94 </a:t>
            </a:r>
            <a:r>
              <a:rPr lang="en-US" sz="2400" dirty="0"/>
              <a:t>million and a nominal GDP of roughly $900 billion. </a:t>
            </a:r>
            <a:endParaRPr lang="en-US" sz="2400" dirty="0" smtClean="0"/>
          </a:p>
          <a:p>
            <a:r>
              <a:rPr lang="en-US" sz="2400" dirty="0" smtClean="0"/>
              <a:t>EU </a:t>
            </a:r>
            <a:r>
              <a:rPr lang="en-US" sz="2400" dirty="0"/>
              <a:t>has a population of 500 million and a GDP of $18.4 trillion. </a:t>
            </a:r>
            <a:endParaRPr lang="en-US" sz="2400" dirty="0" smtClean="0"/>
          </a:p>
          <a:p>
            <a:r>
              <a:rPr lang="en-US" sz="2400" dirty="0" smtClean="0"/>
              <a:t>USA </a:t>
            </a:r>
            <a:r>
              <a:rPr lang="en-US" sz="2400" dirty="0"/>
              <a:t>has a population of a of 319 million and a GDP of $17.4 </a:t>
            </a:r>
            <a:r>
              <a:rPr lang="en-US" sz="2400" dirty="0" smtClean="0"/>
              <a:t>trillion. </a:t>
            </a:r>
            <a:endParaRPr lang="en-US" sz="2400" dirty="0"/>
          </a:p>
          <a:p>
            <a:endParaRPr lang="en-US" dirty="0"/>
          </a:p>
        </p:txBody>
      </p:sp>
    </p:spTree>
    <p:extLst>
      <p:ext uri="{BB962C8B-B14F-4D97-AF65-F5344CB8AC3E}">
        <p14:creationId xmlns:p14="http://schemas.microsoft.com/office/powerpoint/2010/main" val="3472900332"/>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For Better or Worse</a:t>
            </a:r>
            <a:endParaRPr lang="en-US" sz="3600" b="1" dirty="0"/>
          </a:p>
        </p:txBody>
      </p:sp>
      <p:sp>
        <p:nvSpPr>
          <p:cNvPr id="3" name="Content Placeholder 2"/>
          <p:cNvSpPr>
            <a:spLocks noGrp="1"/>
          </p:cNvSpPr>
          <p:nvPr>
            <p:ph idx="1"/>
          </p:nvPr>
        </p:nvSpPr>
        <p:spPr/>
        <p:txBody>
          <a:bodyPr>
            <a:normAutofit fontScale="85000" lnSpcReduction="20000"/>
          </a:bodyPr>
          <a:lstStyle/>
          <a:p>
            <a:r>
              <a:rPr lang="en-US" sz="2400" dirty="0"/>
              <a:t>R</a:t>
            </a:r>
            <a:r>
              <a:rPr lang="en-US" sz="2400" dirty="0" smtClean="0"/>
              <a:t>efugees </a:t>
            </a:r>
            <a:r>
              <a:rPr lang="en-US" sz="2400" dirty="0"/>
              <a:t>can be a boon to the host country </a:t>
            </a:r>
            <a:r>
              <a:rPr lang="en-US" sz="2400" dirty="0" smtClean="0"/>
              <a:t>if they:</a:t>
            </a:r>
          </a:p>
          <a:p>
            <a:pPr lvl="1"/>
            <a:r>
              <a:rPr lang="en-US" sz="2400" dirty="0" smtClean="0"/>
              <a:t>Spur long-term investment &amp; bilateral trade with country of origin</a:t>
            </a:r>
          </a:p>
          <a:p>
            <a:pPr lvl="1"/>
            <a:r>
              <a:rPr lang="en-US" sz="2400" dirty="0" smtClean="0"/>
              <a:t>Fill </a:t>
            </a:r>
            <a:r>
              <a:rPr lang="en-US" sz="2400" dirty="0"/>
              <a:t>needed demographic </a:t>
            </a:r>
            <a:r>
              <a:rPr lang="en-US" sz="2400" dirty="0" smtClean="0"/>
              <a:t>gaps</a:t>
            </a:r>
          </a:p>
          <a:p>
            <a:pPr lvl="1"/>
            <a:r>
              <a:rPr lang="en-US" sz="2400" dirty="0" smtClean="0"/>
              <a:t>Integrate </a:t>
            </a:r>
            <a:r>
              <a:rPr lang="en-US" sz="2400" dirty="0"/>
              <a:t>effectively into the labor </a:t>
            </a:r>
            <a:r>
              <a:rPr lang="en-US" sz="2400" dirty="0" smtClean="0"/>
              <a:t>market</a:t>
            </a:r>
          </a:p>
          <a:p>
            <a:pPr lvl="1"/>
            <a:r>
              <a:rPr lang="en-US" sz="2400" dirty="0" smtClean="0"/>
              <a:t>Become </a:t>
            </a:r>
            <a:r>
              <a:rPr lang="en-US" sz="2400" dirty="0"/>
              <a:t>productive economic consumers and </a:t>
            </a:r>
            <a:r>
              <a:rPr lang="en-US" sz="2400" dirty="0" smtClean="0"/>
              <a:t>producers</a:t>
            </a:r>
          </a:p>
          <a:p>
            <a:pPr lvl="1"/>
            <a:endParaRPr lang="en-US" sz="2400" dirty="0"/>
          </a:p>
          <a:p>
            <a:r>
              <a:rPr lang="en-US" sz="2400" dirty="0" smtClean="0"/>
              <a:t>Refugees can also be a </a:t>
            </a:r>
            <a:r>
              <a:rPr lang="en-US" sz="2400" dirty="0"/>
              <a:t>burden </a:t>
            </a:r>
            <a:r>
              <a:rPr lang="en-US" sz="2400" dirty="0" smtClean="0"/>
              <a:t>on </a:t>
            </a:r>
            <a:r>
              <a:rPr lang="en-US" sz="2400" dirty="0"/>
              <a:t>the host country </a:t>
            </a:r>
            <a:r>
              <a:rPr lang="en-US" sz="2400" dirty="0" smtClean="0"/>
              <a:t>if they: </a:t>
            </a:r>
          </a:p>
          <a:p>
            <a:pPr lvl="1"/>
            <a:r>
              <a:rPr lang="en-US" sz="2400" dirty="0" smtClean="0"/>
              <a:t>Strain public and </a:t>
            </a:r>
            <a:r>
              <a:rPr lang="en-US" sz="2400" dirty="0"/>
              <a:t>private </a:t>
            </a:r>
            <a:r>
              <a:rPr lang="en-US" sz="2400" dirty="0" smtClean="0"/>
              <a:t>services</a:t>
            </a:r>
          </a:p>
          <a:p>
            <a:pPr lvl="1"/>
            <a:r>
              <a:rPr lang="en-US" sz="2400" dirty="0" smtClean="0"/>
              <a:t>Cause </a:t>
            </a:r>
            <a:r>
              <a:rPr lang="en-US" sz="2400" dirty="0"/>
              <a:t>physical and economic overcrowding and </a:t>
            </a:r>
            <a:endParaRPr lang="en-US" sz="2400" dirty="0" smtClean="0"/>
          </a:p>
          <a:p>
            <a:pPr lvl="1"/>
            <a:r>
              <a:rPr lang="en-US" sz="2400" dirty="0" smtClean="0"/>
              <a:t>Increase </a:t>
            </a:r>
            <a:r>
              <a:rPr lang="en-US" sz="2400" dirty="0"/>
              <a:t>societal strife and </a:t>
            </a:r>
            <a:r>
              <a:rPr lang="en-US" sz="2400" dirty="0" smtClean="0"/>
              <a:t>the potential </a:t>
            </a:r>
            <a:r>
              <a:rPr lang="en-US" sz="2400" dirty="0"/>
              <a:t>for civil conflict.</a:t>
            </a:r>
          </a:p>
          <a:p>
            <a:pPr lvl="1"/>
            <a:endParaRPr lang="en-US" sz="2400" dirty="0"/>
          </a:p>
        </p:txBody>
      </p:sp>
    </p:spTree>
    <p:extLst>
      <p:ext uri="{BB962C8B-B14F-4D97-AF65-F5344CB8AC3E}">
        <p14:creationId xmlns:p14="http://schemas.microsoft.com/office/powerpoint/2010/main" val="781068982"/>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Influx of Refugees, A Shock</a:t>
            </a:r>
            <a:endParaRPr lang="en-US" sz="3600" b="1" dirty="0"/>
          </a:p>
        </p:txBody>
      </p:sp>
      <p:sp>
        <p:nvSpPr>
          <p:cNvPr id="3" name="Content Placeholder 2"/>
          <p:cNvSpPr>
            <a:spLocks noGrp="1"/>
          </p:cNvSpPr>
          <p:nvPr>
            <p:ph idx="1"/>
          </p:nvPr>
        </p:nvSpPr>
        <p:spPr/>
        <p:style>
          <a:lnRef idx="2">
            <a:schemeClr val="dk1">
              <a:shade val="50000"/>
            </a:schemeClr>
          </a:lnRef>
          <a:fillRef idx="1">
            <a:schemeClr val="dk1"/>
          </a:fillRef>
          <a:effectRef idx="0">
            <a:schemeClr val="dk1"/>
          </a:effectRef>
          <a:fontRef idx="minor">
            <a:schemeClr val="lt1"/>
          </a:fontRef>
        </p:style>
        <p:txBody>
          <a:bodyPr/>
          <a:lstStyle/>
          <a:p>
            <a:pPr marL="0" indent="0">
              <a:buNone/>
            </a:pPr>
            <a:r>
              <a:rPr lang="en-US" dirty="0" smtClean="0"/>
              <a:t>Welfare</a:t>
            </a:r>
            <a:endParaRPr lang="en-US" dirty="0"/>
          </a:p>
        </p:txBody>
      </p:sp>
      <p:sp>
        <p:nvSpPr>
          <p:cNvPr id="4" name="Footer Placeholder 3"/>
          <p:cNvSpPr>
            <a:spLocks noGrp="1"/>
          </p:cNvSpPr>
          <p:nvPr>
            <p:ph type="ftr" sz="quarter" idx="11"/>
          </p:nvPr>
        </p:nvSpPr>
        <p:spPr/>
        <p:txBody>
          <a:bodyPr/>
          <a:lstStyle/>
          <a:p>
            <a:r>
              <a:rPr lang="en-US" dirty="0" smtClean="0"/>
              <a:t>Source: World Bank</a:t>
            </a:r>
            <a:endParaRPr lang="en-GB" dirty="0"/>
          </a:p>
        </p:txBody>
      </p:sp>
      <p:sp>
        <p:nvSpPr>
          <p:cNvPr id="5" name="Slide Number Placeholder 4"/>
          <p:cNvSpPr>
            <a:spLocks noGrp="1"/>
          </p:cNvSpPr>
          <p:nvPr>
            <p:ph type="sldNum" sz="quarter" idx="12"/>
          </p:nvPr>
        </p:nvSpPr>
        <p:spPr>
          <a:xfrm>
            <a:off x="5652120" y="5229201"/>
            <a:ext cx="1944216" cy="432048"/>
          </a:xfrm>
        </p:spPr>
        <p:txBody>
          <a:bodyPr/>
          <a:lstStyle/>
          <a:p>
            <a:r>
              <a:rPr lang="en-GB" sz="1800" b="1" dirty="0" smtClean="0">
                <a:ln w="0"/>
                <a:solidFill>
                  <a:schemeClr val="accent1"/>
                </a:solidFill>
                <a:effectLst>
                  <a:outerShdw blurRad="38100" dist="25400" dir="5400000" algn="ctr" rotWithShape="0">
                    <a:srgbClr val="6E747A">
                      <a:alpha val="43000"/>
                    </a:srgbClr>
                  </a:outerShdw>
                </a:effectLst>
              </a:rPr>
              <a:t>Worse Outcomes</a:t>
            </a:r>
            <a:endParaRPr lang="en-GB" sz="1800" b="1" dirty="0">
              <a:ln w="0"/>
              <a:solidFill>
                <a:schemeClr val="accent1"/>
              </a:solidFill>
              <a:effectLst>
                <a:outerShdw blurRad="38100" dist="25400" dir="5400000" algn="ctr" rotWithShape="0">
                  <a:srgbClr val="6E747A">
                    <a:alpha val="43000"/>
                  </a:srgbClr>
                </a:outerShdw>
              </a:effectLst>
            </a:endParaRPr>
          </a:p>
        </p:txBody>
      </p:sp>
      <p:cxnSp>
        <p:nvCxnSpPr>
          <p:cNvPr id="7" name="Straight Connector 6"/>
          <p:cNvCxnSpPr/>
          <p:nvPr/>
        </p:nvCxnSpPr>
        <p:spPr>
          <a:xfrm>
            <a:off x="1187624" y="1988840"/>
            <a:ext cx="0" cy="3816424"/>
          </a:xfrm>
          <a:prstGeom prst="line">
            <a:avLst/>
          </a:prstGeom>
        </p:spPr>
        <p:style>
          <a:lnRef idx="3">
            <a:schemeClr val="accent2"/>
          </a:lnRef>
          <a:fillRef idx="0">
            <a:schemeClr val="accent2"/>
          </a:fillRef>
          <a:effectRef idx="2">
            <a:schemeClr val="accent2"/>
          </a:effectRef>
          <a:fontRef idx="minor">
            <a:schemeClr val="tx1"/>
          </a:fontRef>
        </p:style>
      </p:cxnSp>
      <p:cxnSp>
        <p:nvCxnSpPr>
          <p:cNvPr id="9" name="Straight Connector 8"/>
          <p:cNvCxnSpPr/>
          <p:nvPr/>
        </p:nvCxnSpPr>
        <p:spPr>
          <a:xfrm>
            <a:off x="971600" y="4869160"/>
            <a:ext cx="6768752" cy="0"/>
          </a:xfrm>
          <a:prstGeom prst="line">
            <a:avLst/>
          </a:prstGeom>
        </p:spPr>
        <p:style>
          <a:lnRef idx="2">
            <a:schemeClr val="accent2"/>
          </a:lnRef>
          <a:fillRef idx="0">
            <a:schemeClr val="accent2"/>
          </a:fillRef>
          <a:effectRef idx="1">
            <a:schemeClr val="accent2"/>
          </a:effectRef>
          <a:fontRef idx="minor">
            <a:schemeClr val="tx1"/>
          </a:fontRef>
        </p:style>
      </p:cxnSp>
      <p:sp>
        <p:nvSpPr>
          <p:cNvPr id="15" name="Freeform 14"/>
          <p:cNvSpPr/>
          <p:nvPr/>
        </p:nvSpPr>
        <p:spPr>
          <a:xfrm>
            <a:off x="1194876" y="2852936"/>
            <a:ext cx="6845881" cy="3222850"/>
          </a:xfrm>
          <a:custGeom>
            <a:avLst/>
            <a:gdLst>
              <a:gd name="connsiteX0" fmla="*/ 0 w 6870831"/>
              <a:gd name="connsiteY0" fmla="*/ 1997765 h 3222850"/>
              <a:gd name="connsiteX1" fmla="*/ 2773017 w 6870831"/>
              <a:gd name="connsiteY1" fmla="*/ 3170582 h 3222850"/>
              <a:gd name="connsiteX2" fmla="*/ 5009322 w 6870831"/>
              <a:gd name="connsiteY2" fmla="*/ 477078 h 3222850"/>
              <a:gd name="connsiteX3" fmla="*/ 6778487 w 6870831"/>
              <a:gd name="connsiteY3" fmla="*/ 49695 h 3222850"/>
              <a:gd name="connsiteX4" fmla="*/ 6748669 w 6870831"/>
              <a:gd name="connsiteY4" fmla="*/ 0 h 3222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70831" h="3222850">
                <a:moveTo>
                  <a:pt x="0" y="1997765"/>
                </a:moveTo>
                <a:cubicBezTo>
                  <a:pt x="969065" y="2710897"/>
                  <a:pt x="1938130" y="3424030"/>
                  <a:pt x="2773017" y="3170582"/>
                </a:cubicBezTo>
                <a:cubicBezTo>
                  <a:pt x="3607904" y="2917134"/>
                  <a:pt x="4341744" y="997226"/>
                  <a:pt x="5009322" y="477078"/>
                </a:cubicBezTo>
                <a:cubicBezTo>
                  <a:pt x="5676900" y="-43070"/>
                  <a:pt x="6488596" y="129208"/>
                  <a:pt x="6778487" y="49695"/>
                </a:cubicBezTo>
                <a:cubicBezTo>
                  <a:pt x="7068378" y="-29818"/>
                  <a:pt x="6566452" y="96078"/>
                  <a:pt x="6748669"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15"/>
          <p:cNvSpPr/>
          <p:nvPr/>
        </p:nvSpPr>
        <p:spPr>
          <a:xfrm>
            <a:off x="5076056" y="4869160"/>
            <a:ext cx="2964701" cy="988804"/>
          </a:xfrm>
          <a:custGeom>
            <a:avLst/>
            <a:gdLst>
              <a:gd name="connsiteX0" fmla="*/ 0 w 2912166"/>
              <a:gd name="connsiteY0" fmla="*/ 0 h 918216"/>
              <a:gd name="connsiteX1" fmla="*/ 626166 w 2912166"/>
              <a:gd name="connsiteY1" fmla="*/ 874643 h 918216"/>
              <a:gd name="connsiteX2" fmla="*/ 2842592 w 2912166"/>
              <a:gd name="connsiteY2" fmla="*/ 795130 h 918216"/>
              <a:gd name="connsiteX3" fmla="*/ 2842592 w 2912166"/>
              <a:gd name="connsiteY3" fmla="*/ 795130 h 918216"/>
              <a:gd name="connsiteX4" fmla="*/ 2852531 w 2912166"/>
              <a:gd name="connsiteY4" fmla="*/ 785191 h 918216"/>
              <a:gd name="connsiteX5" fmla="*/ 2882348 w 2912166"/>
              <a:gd name="connsiteY5" fmla="*/ 775252 h 918216"/>
              <a:gd name="connsiteX6" fmla="*/ 2912166 w 2912166"/>
              <a:gd name="connsiteY6" fmla="*/ 775252 h 918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12166" h="918216">
                <a:moveTo>
                  <a:pt x="0" y="0"/>
                </a:moveTo>
                <a:cubicBezTo>
                  <a:pt x="76200" y="371060"/>
                  <a:pt x="152401" y="742121"/>
                  <a:pt x="626166" y="874643"/>
                </a:cubicBezTo>
                <a:cubicBezTo>
                  <a:pt x="1099931" y="1007165"/>
                  <a:pt x="2842592" y="795130"/>
                  <a:pt x="2842592" y="795130"/>
                </a:cubicBezTo>
                <a:lnTo>
                  <a:pt x="2842592" y="795130"/>
                </a:lnTo>
                <a:cubicBezTo>
                  <a:pt x="2844248" y="793474"/>
                  <a:pt x="2845905" y="788504"/>
                  <a:pt x="2852531" y="785191"/>
                </a:cubicBezTo>
                <a:cubicBezTo>
                  <a:pt x="2859157" y="781878"/>
                  <a:pt x="2872409" y="776908"/>
                  <a:pt x="2882348" y="775252"/>
                </a:cubicBezTo>
                <a:cubicBezTo>
                  <a:pt x="2892287" y="773596"/>
                  <a:pt x="2902226" y="774424"/>
                  <a:pt x="2912166" y="77525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2123729" y="2967335"/>
            <a:ext cx="2376264" cy="369332"/>
          </a:xfrm>
          <a:prstGeom prst="rect">
            <a:avLst/>
          </a:prstGeom>
          <a:noFill/>
        </p:spPr>
        <p:txBody>
          <a:bodyPr wrap="square" lIns="91440" tIns="45720" rIns="91440" bIns="45720">
            <a:spAutoFit/>
          </a:bodyPr>
          <a:lstStyle/>
          <a:p>
            <a:pPr algn="ctr"/>
            <a:r>
              <a:rPr lang="en-US" b="0" cap="none" spc="0" dirty="0" smtClean="0">
                <a:ln w="0"/>
                <a:solidFill>
                  <a:schemeClr val="accent1"/>
                </a:solidFill>
                <a:effectLst>
                  <a:outerShdw blurRad="38100" dist="25400" dir="5400000" algn="ctr" rotWithShape="0">
                    <a:srgbClr val="6E747A">
                      <a:alpha val="43000"/>
                    </a:srgbClr>
                  </a:outerShdw>
                </a:effectLst>
              </a:rPr>
              <a:t>Policy Response</a:t>
            </a:r>
            <a:endParaRPr lang="en-US" b="0" cap="none" spc="0" dirty="0">
              <a:ln w="0"/>
              <a:solidFill>
                <a:schemeClr val="accent1"/>
              </a:solidFill>
              <a:effectLst>
                <a:outerShdw blurRad="38100" dist="25400" dir="5400000" algn="ctr" rotWithShape="0">
                  <a:srgbClr val="6E747A">
                    <a:alpha val="43000"/>
                  </a:srgbClr>
                </a:outerShdw>
              </a:effectLst>
            </a:endParaRPr>
          </a:p>
        </p:txBody>
      </p:sp>
      <p:sp>
        <p:nvSpPr>
          <p:cNvPr id="18" name="Rectangle 17"/>
          <p:cNvSpPr/>
          <p:nvPr/>
        </p:nvSpPr>
        <p:spPr>
          <a:xfrm>
            <a:off x="5364088" y="2967335"/>
            <a:ext cx="1872208" cy="369332"/>
          </a:xfrm>
          <a:prstGeom prst="rect">
            <a:avLst/>
          </a:prstGeom>
          <a:noFill/>
        </p:spPr>
        <p:txBody>
          <a:bodyPr wrap="square" lIns="91440" tIns="45720" rIns="91440" bIns="45720">
            <a:spAutoFit/>
          </a:bodyPr>
          <a:lstStyle/>
          <a:p>
            <a:pPr algn="ctr"/>
            <a:r>
              <a:rPr lang="en-US" b="0" cap="none" spc="0" dirty="0" smtClean="0">
                <a:ln w="0"/>
                <a:solidFill>
                  <a:schemeClr val="accent1"/>
                </a:solidFill>
                <a:effectLst>
                  <a:outerShdw blurRad="38100" dist="25400" dir="5400000" algn="ctr" rotWithShape="0">
                    <a:srgbClr val="6E747A">
                      <a:alpha val="43000"/>
                    </a:srgbClr>
                  </a:outerShdw>
                </a:effectLst>
              </a:rPr>
              <a:t>Better Outcomes</a:t>
            </a:r>
            <a:endParaRPr lang="en-US" b="0" cap="none" spc="0" dirty="0">
              <a:ln w="0"/>
              <a:solidFill>
                <a:schemeClr val="accent1"/>
              </a:solidFill>
              <a:effectLst>
                <a:outerShdw blurRad="38100" dist="25400" dir="5400000" algn="ctr" rotWithShape="0">
                  <a:srgbClr val="6E747A">
                    <a:alpha val="43000"/>
                  </a:srgbClr>
                </a:outerShdw>
              </a:effectLst>
            </a:endParaRPr>
          </a:p>
        </p:txBody>
      </p:sp>
      <p:sp>
        <p:nvSpPr>
          <p:cNvPr id="19" name="Rectangle 18"/>
          <p:cNvSpPr/>
          <p:nvPr/>
        </p:nvSpPr>
        <p:spPr>
          <a:xfrm>
            <a:off x="1205627" y="4062300"/>
            <a:ext cx="2142238" cy="369332"/>
          </a:xfrm>
          <a:prstGeom prst="rect">
            <a:avLst/>
          </a:prstGeom>
          <a:noFill/>
        </p:spPr>
        <p:txBody>
          <a:bodyPr wrap="square" lIns="91440" tIns="45720" rIns="91440" bIns="45720">
            <a:spAutoFit/>
          </a:bodyPr>
          <a:lstStyle/>
          <a:p>
            <a:pPr algn="ctr"/>
            <a:r>
              <a:rPr lang="en-US" b="0" cap="none" spc="0" dirty="0" smtClean="0">
                <a:ln w="0"/>
                <a:solidFill>
                  <a:schemeClr val="accent1"/>
                </a:solidFill>
                <a:effectLst>
                  <a:outerShdw blurRad="38100" dist="25400" dir="5400000" algn="ctr" rotWithShape="0">
                    <a:srgbClr val="6E747A">
                      <a:alpha val="43000"/>
                    </a:srgbClr>
                  </a:outerShdw>
                </a:effectLst>
              </a:rPr>
              <a:t>Initial Conditions</a:t>
            </a:r>
            <a:endParaRPr lang="en-US" b="0" cap="none" spc="0" dirty="0">
              <a:ln w="0"/>
              <a:solidFill>
                <a:schemeClr val="accent1"/>
              </a:solidFill>
              <a:effectLst>
                <a:outerShdw blurRad="38100" dist="25400" dir="5400000" algn="ctr" rotWithShape="0">
                  <a:srgbClr val="6E747A">
                    <a:alpha val="43000"/>
                  </a:srgbClr>
                </a:outerShdw>
              </a:effectLst>
            </a:endParaRPr>
          </a:p>
        </p:txBody>
      </p:sp>
      <p:cxnSp>
        <p:nvCxnSpPr>
          <p:cNvPr id="21" name="Straight Arrow Connector 20"/>
          <p:cNvCxnSpPr>
            <a:endCxn id="15" idx="0"/>
          </p:cNvCxnSpPr>
          <p:nvPr/>
        </p:nvCxnSpPr>
        <p:spPr>
          <a:xfrm flipH="1">
            <a:off x="1194876" y="4400854"/>
            <a:ext cx="1000860" cy="4498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rot="10800000" flipV="1">
            <a:off x="2339752" y="5260558"/>
            <a:ext cx="2448271" cy="369332"/>
          </a:xfrm>
          <a:prstGeom prst="rect">
            <a:avLst/>
          </a:prstGeom>
          <a:noFill/>
        </p:spPr>
        <p:txBody>
          <a:bodyPr wrap="square" lIns="91440" tIns="45720" rIns="91440" bIns="45720">
            <a:spAutoFit/>
          </a:bodyPr>
          <a:lstStyle/>
          <a:p>
            <a:pPr algn="ctr"/>
            <a:r>
              <a:rPr lang="en-US" b="1" cap="none" spc="0" dirty="0" smtClean="0">
                <a:ln w="0"/>
                <a:solidFill>
                  <a:schemeClr val="accent1"/>
                </a:solidFill>
                <a:effectLst>
                  <a:outerShdw blurRad="38100" dist="25400" dir="5400000" algn="ctr" rotWithShape="0">
                    <a:srgbClr val="6E747A">
                      <a:alpha val="43000"/>
                    </a:srgbClr>
                  </a:outerShdw>
                </a:effectLst>
              </a:rPr>
              <a:t>Shock</a:t>
            </a:r>
            <a:endParaRPr lang="en-US" b="1" cap="none" spc="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3401971200"/>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55576" y="580828"/>
            <a:ext cx="9060488" cy="1499616"/>
          </a:xfrm>
        </p:spPr>
        <p:txBody>
          <a:bodyPr>
            <a:normAutofit/>
          </a:bodyPr>
          <a:lstStyle/>
          <a:p>
            <a:r>
              <a:rPr lang="en-US" sz="3600" b="1" dirty="0" smtClean="0"/>
              <a:t>Initial Conditions to Keep in Mind, </a:t>
            </a:r>
            <a:br>
              <a:rPr lang="en-US" sz="3600" b="1" dirty="0" smtClean="0"/>
            </a:br>
            <a:r>
              <a:rPr lang="en-US" sz="3600" b="1" dirty="0" smtClean="0"/>
              <a:t>The Economy</a:t>
            </a:r>
            <a:endParaRPr lang="en-US" sz="3600"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50304731"/>
              </p:ext>
            </p:extLst>
          </p:nvPr>
        </p:nvGraphicFramePr>
        <p:xfrm>
          <a:off x="628650" y="2060848"/>
          <a:ext cx="7886700" cy="479715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77384000"/>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Initial </a:t>
            </a:r>
            <a:r>
              <a:rPr lang="en-US" sz="3600" b="1" dirty="0"/>
              <a:t>Conditions to Keep in Mind, </a:t>
            </a:r>
            <a:r>
              <a:rPr lang="en-US" sz="3600" b="1" dirty="0" smtClean="0"/>
              <a:t>The </a:t>
            </a:r>
            <a:r>
              <a:rPr lang="en-US" sz="3600" b="1" dirty="0" smtClean="0"/>
              <a:t>People</a:t>
            </a:r>
            <a:endParaRPr lang="en-US" sz="3600" b="1"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983993051"/>
              </p:ext>
            </p:extLst>
          </p:nvPr>
        </p:nvGraphicFramePr>
        <p:xfrm>
          <a:off x="628650" y="1825625"/>
          <a:ext cx="7886700" cy="453072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63578534"/>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5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Initial Conditions to Keep in Mind, </a:t>
            </a:r>
            <a:r>
              <a:rPr lang="en-US" sz="3600" b="1" dirty="0" smtClean="0"/>
              <a:t>The </a:t>
            </a:r>
            <a:r>
              <a:rPr lang="en-US" sz="3600" b="1" dirty="0" smtClean="0"/>
              <a:t>Outcomes</a:t>
            </a:r>
            <a:endParaRPr lang="en-US" sz="3600" b="1"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31357728"/>
              </p:ext>
            </p:extLst>
          </p:nvPr>
        </p:nvGraphicFramePr>
        <p:xfrm>
          <a:off x="628650" y="1825624"/>
          <a:ext cx="7886700" cy="477172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08916042"/>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oecd_Eng_BD">
  <a:themeElements>
    <a:clrScheme name="OCDE_White_F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CDE_White_FR">
      <a:majorFont>
        <a:latin typeface="Helvetica"/>
        <a:ea typeface=""/>
        <a:cs typeface="Arial"/>
      </a:majorFont>
      <a:minorFont>
        <a:latin typeface="Georgi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000" b="0" i="0" u="none" strike="noStrike" cap="none" normalizeH="0" baseline="0" smtClean="0">
            <a:ln>
              <a:noFill/>
            </a:ln>
            <a:solidFill>
              <a:schemeClr val="tx1"/>
            </a:solidFill>
            <a:effectLst/>
            <a:latin typeface="Helvetica 65 Medium"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000" b="0" i="0" u="none" strike="noStrike" cap="none" normalizeH="0" baseline="0" smtClean="0">
            <a:ln>
              <a:noFill/>
            </a:ln>
            <a:solidFill>
              <a:schemeClr val="tx1"/>
            </a:solidFill>
            <a:effectLst/>
            <a:latin typeface="Helvetica 65 Medium" pitchFamily="34" charset="0"/>
          </a:defRPr>
        </a:defPPr>
      </a:lstStyle>
    </a:lnDef>
  </a:objectDefaults>
  <a:extraClrSchemeLst>
    <a:extraClrScheme>
      <a:clrScheme name="OCDE_White_F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CDE_White_F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CDE_White_F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CDE_White_F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CDE_White_F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CDE_White_F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CDE_White_F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CDE_White_F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CDE_White_F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CDE_White_F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CDE_White_F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CDE_White_F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7148794A4D003428283A077E87EAD51" ma:contentTypeVersion="7" ma:contentTypeDescription="Create a new document." ma:contentTypeScope="" ma:versionID="73f644d72ec67d16b0cff090a4f7974e">
  <xsd:schema xmlns:xsd="http://www.w3.org/2001/XMLSchema" xmlns:p="http://schemas.microsoft.com/office/2006/metadata/properties" xmlns:ns1="5d6c8b30-ddcd-4212-8034-fdbbfc7c8417" targetNamespace="http://schemas.microsoft.com/office/2006/metadata/properties" ma:root="true" ma:fieldsID="54d235bd111f8c81e0f514b209fe8126" ns1:_="">
    <xsd:import namespace="5d6c8b30-ddcd-4212-8034-fdbbfc7c8417"/>
    <xsd:element name="properties">
      <xsd:complexType>
        <xsd:sequence>
          <xsd:element name="documentManagement">
            <xsd:complexType>
              <xsd:all>
                <xsd:element ref="ns1:Group" minOccurs="0"/>
                <xsd:element ref="ns1:Division_x0020__x002d__x0020_Author_x0020__x002d__x0020_Year" minOccurs="0"/>
                <xsd:element ref="ns1:Author0" minOccurs="0"/>
              </xsd:all>
            </xsd:complexType>
          </xsd:element>
        </xsd:sequence>
      </xsd:complexType>
    </xsd:element>
  </xsd:schema>
  <xsd:schema xmlns:xsd="http://www.w3.org/2001/XMLSchema" xmlns:dms="http://schemas.microsoft.com/office/2006/documentManagement/types" targetNamespace="5d6c8b30-ddcd-4212-8034-fdbbfc7c8417" elementFormDefault="qualified">
    <xsd:import namespace="http://schemas.microsoft.com/office/2006/documentManagement/types"/>
    <xsd:element name="Group" ma:index="0" nillable="true" ma:displayName="Group" ma:list="{c240bc28-1f43-4485-8b3e-002dec3fc482}" ma:internalName="Group" ma:readOnly="false" ma:showField="Title">
      <xsd:complexType>
        <xsd:complexContent>
          <xsd:extension base="dms:MultiChoiceLookup">
            <xsd:sequence>
              <xsd:element name="Value" type="dms:Lookup" maxOccurs="unbounded" minOccurs="0" nillable="true"/>
            </xsd:sequence>
          </xsd:extension>
        </xsd:complexContent>
      </xsd:complexType>
    </xsd:element>
    <xsd:element name="Division_x0020__x002d__x0020_Author_x0020__x002d__x0020_Year" ma:index="2" nillable="true" ma:displayName="Year" ma:default="" ma:internalName="Division_x0020__x002d__x0020_Author_x0020__x002d__x0020_Year">
      <xsd:simpleType>
        <xsd:restriction base="dms:Text">
          <xsd:maxLength value="255"/>
        </xsd:restriction>
      </xsd:simpleType>
    </xsd:element>
    <xsd:element name="Author0" ma:index="10" nillable="true" ma:displayName="Author" ma:internalName="Author0">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Division_x0020__x002d__x0020_Author_x0020__x002d__x0020_Year xmlns="5d6c8b30-ddcd-4212-8034-fdbbfc7c8417">2014</Division_x0020__x002d__x0020_Author_x0020__x002d__x0020_Year>
    <Group xmlns="5d6c8b30-ddcd-4212-8034-fdbbfc7c8417">
      <Value>1</Value>
    </Group>
    <Author0 xmlns="5d6c8b30-ddcd-4212-8034-fdbbfc7c8417">Safadi_r</Author0>
  </documentManagement>
</p:properties>
</file>

<file path=customXml/itemProps1.xml><?xml version="1.0" encoding="utf-8"?>
<ds:datastoreItem xmlns:ds="http://schemas.openxmlformats.org/officeDocument/2006/customXml" ds:itemID="{4A0F9088-62A2-43AE-845E-8883FB6608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6c8b30-ddcd-4212-8034-fdbbfc7c8417"/>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CD238FA-811C-49AA-8BD0-595D8D3F7871}">
  <ds:schemaRefs>
    <ds:schemaRef ds:uri="http://schemas.microsoft.com/sharepoint/v3/contenttype/forms"/>
  </ds:schemaRefs>
</ds:datastoreItem>
</file>

<file path=customXml/itemProps3.xml><?xml version="1.0" encoding="utf-8"?>
<ds:datastoreItem xmlns:ds="http://schemas.openxmlformats.org/officeDocument/2006/customXml" ds:itemID="{959CCC3D-7B76-4243-8316-6732ACAA3C40}">
  <ds:schemaRefs>
    <ds:schemaRef ds:uri="http://schemas.microsoft.com/office/2006/metadata/properties"/>
    <ds:schemaRef ds:uri="http://purl.org/dc/terms/"/>
    <ds:schemaRef ds:uri="http://schemas.microsoft.com/office/2006/documentManagement/types"/>
    <ds:schemaRef ds:uri="http://purl.org/dc/dcmitype/"/>
    <ds:schemaRef ds:uri="http://www.w3.org/XML/1998/namespace"/>
    <ds:schemaRef ds:uri="http://purl.org/dc/elements/1.1/"/>
    <ds:schemaRef ds:uri="http://schemas.openxmlformats.org/package/2006/metadata/core-properties"/>
    <ds:schemaRef ds:uri="5d6c8b30-ddcd-4212-8034-fdbbfc7c8417"/>
  </ds:schemaRefs>
</ds:datastoreItem>
</file>

<file path=docProps/app.xml><?xml version="1.0" encoding="utf-8"?>
<Properties xmlns="http://schemas.openxmlformats.org/officeDocument/2006/extended-properties" xmlns:vt="http://schemas.openxmlformats.org/officeDocument/2006/docPropsVTypes">
  <Template/>
  <TotalTime>35767</TotalTime>
  <Words>896</Words>
  <Application>Microsoft Office PowerPoint</Application>
  <PresentationFormat>On-screen Show (4:3)</PresentationFormat>
  <Paragraphs>68</Paragraphs>
  <Slides>13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Arial</vt:lpstr>
      <vt:lpstr>Calibri</vt:lpstr>
      <vt:lpstr>Georgia</vt:lpstr>
      <vt:lpstr>Helvetica</vt:lpstr>
      <vt:lpstr>Tw Cen MT</vt:lpstr>
      <vt:lpstr>Tw Cen MT Condensed</vt:lpstr>
      <vt:lpstr>Wingdings 3</vt:lpstr>
      <vt:lpstr>oecd_Eng_BD</vt:lpstr>
      <vt:lpstr>Integral</vt:lpstr>
      <vt:lpstr>Impact of Refugees on Neighbors The Good, the not so Good …And the Bad</vt:lpstr>
      <vt:lpstr>We know that refugees….</vt:lpstr>
      <vt:lpstr>The Syrian Refugees, where are they?</vt:lpstr>
      <vt:lpstr>Syrian Refugees, where to? A Digression</vt:lpstr>
      <vt:lpstr>For Better or Worse</vt:lpstr>
      <vt:lpstr>Influx of Refugees, A Shock</vt:lpstr>
      <vt:lpstr>Initial Conditions to Keep in Mind,  The Economy</vt:lpstr>
      <vt:lpstr>Initial Conditions to Keep in Mind, The People</vt:lpstr>
      <vt:lpstr>Initial Conditions to Keep in Mind, The Outcomes</vt:lpstr>
      <vt:lpstr>Actual Impact,  what studies show</vt:lpstr>
      <vt:lpstr>Actual Impact,  what studies show</vt:lpstr>
      <vt:lpstr>Actual Impact,  what studies show</vt:lpstr>
      <vt:lpstr>Policy response</vt:lpstr>
    </vt:vector>
  </TitlesOfParts>
  <Company>OECD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Safadi_r</dc:creator>
  <cp:lastModifiedBy>Raed Safadi</cp:lastModifiedBy>
  <cp:revision>370</cp:revision>
  <cp:lastPrinted>2017-04-27T10:02:26Z</cp:lastPrinted>
  <dcterms:created xsi:type="dcterms:W3CDTF">2012-01-12T13:14:25Z</dcterms:created>
  <dcterms:modified xsi:type="dcterms:W3CDTF">2017-04-27T18:09:07Z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0x01010097148794A4D003428283A077E87EAD51</vt:lpwstr>
  </property>
</Properties>
</file>