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61" r:id="rId5"/>
    <p:sldMasterId id="2147486073" r:id="rId6"/>
  </p:sldMasterIdLst>
  <p:notesMasterIdLst>
    <p:notesMasterId r:id="rId20"/>
  </p:notesMasterIdLst>
  <p:handoutMasterIdLst>
    <p:handoutMasterId r:id="rId21"/>
  </p:handoutMasterIdLst>
  <p:sldIdLst>
    <p:sldId id="288" r:id="rId7"/>
    <p:sldId id="289" r:id="rId8"/>
    <p:sldId id="290" r:id="rId9"/>
    <p:sldId id="291" r:id="rId10"/>
    <p:sldId id="267" r:id="rId11"/>
    <p:sldId id="285" r:id="rId12"/>
    <p:sldId id="280" r:id="rId13"/>
    <p:sldId id="281" r:id="rId14"/>
    <p:sldId id="282" r:id="rId15"/>
    <p:sldId id="283" r:id="rId16"/>
    <p:sldId id="284" r:id="rId17"/>
    <p:sldId id="293" r:id="rId18"/>
    <p:sldId id="292" r:id="rId19"/>
  </p:sldIdLst>
  <p:sldSz cx="9144000" cy="5143500" type="screen16x9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96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793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690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586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48358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338029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727701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117372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2">
          <p15:clr>
            <a:srgbClr val="A4A3A4"/>
          </p15:clr>
        </p15:guide>
        <p15:guide id="2" orient="horz" pos="2865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68">
          <p15:clr>
            <a:srgbClr val="A4A3A4"/>
          </p15:clr>
        </p15:guide>
        <p15:guide id="5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B233"/>
    <a:srgbClr val="F0BFE7"/>
    <a:srgbClr val="E8F8E8"/>
    <a:srgbClr val="CCECCC"/>
    <a:srgbClr val="A5C8ED"/>
    <a:srgbClr val="7FDAEA"/>
    <a:srgbClr val="4D4F53"/>
    <a:srgbClr val="FFE600"/>
    <a:srgbClr val="DC0451"/>
    <a:srgbClr val="D7D8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62866" autoAdjust="0"/>
  </p:normalViewPr>
  <p:slideViewPr>
    <p:cSldViewPr>
      <p:cViewPr varScale="1">
        <p:scale>
          <a:sx n="99" d="100"/>
          <a:sy n="99" d="100"/>
        </p:scale>
        <p:origin x="-516" y="-96"/>
      </p:cViewPr>
      <p:guideLst>
        <p:guide orient="horz" pos="622"/>
        <p:guide orient="horz" pos="2865"/>
        <p:guide orient="horz" pos="3239"/>
        <p:guide pos="68"/>
        <p:guide pos="56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-3630" y="-12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0B42F-4F30-44A2-A0D8-EF722FE00D60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i-FI"/>
        </a:p>
      </dgm:t>
    </dgm:pt>
    <dgm:pt modelId="{E5AE3C0D-755A-4CD4-B890-CC929B93BB52}">
      <dgm:prSet custT="1"/>
      <dgm:spPr/>
      <dgm:t>
        <a:bodyPr/>
        <a:lstStyle/>
        <a:p>
          <a:pPr rtl="0"/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”Just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another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crisis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fi-FI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87EB6-92DA-46B8-BF26-2D665D44CFE3}" type="parTrans" cxnId="{1DEDE700-49BC-47C2-82F5-33FBCC91792D}">
      <dgm:prSet/>
      <dgm:spPr/>
      <dgm:t>
        <a:bodyPr/>
        <a:lstStyle/>
        <a:p>
          <a:endParaRPr lang="fi-FI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A294E-F348-45C3-8CE9-61380C1364D3}" type="sibTrans" cxnId="{1DEDE700-49BC-47C2-82F5-33FBCC91792D}">
      <dgm:prSet custT="1"/>
      <dgm:spPr/>
      <dgm:t>
        <a:bodyPr/>
        <a:lstStyle/>
        <a:p>
          <a:endParaRPr lang="fi-FI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D74C3-17D5-488F-A3A7-63A8572A0712}">
      <dgm:prSet custT="1"/>
      <dgm:spPr/>
      <dgm:t>
        <a:bodyPr/>
        <a:lstStyle/>
        <a:p>
          <a:pPr rtl="0"/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Opportunity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for a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more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united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resilient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Europe</a:t>
          </a:r>
          <a:endParaRPr lang="fi-FI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C4C6E-B8DF-4D75-85DD-2F9B0D890E30}" type="parTrans" cxnId="{606A3AEF-2303-4602-85D4-309569F7A8EB}">
      <dgm:prSet/>
      <dgm:spPr/>
      <dgm:t>
        <a:bodyPr/>
        <a:lstStyle/>
        <a:p>
          <a:endParaRPr lang="fi-FI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25E5F-BA35-4E63-B5C8-5A90FDC9EB60}" type="sibTrans" cxnId="{606A3AEF-2303-4602-85D4-309569F7A8EB}">
      <dgm:prSet/>
      <dgm:spPr/>
      <dgm:t>
        <a:bodyPr/>
        <a:lstStyle/>
        <a:p>
          <a:endParaRPr lang="fi-FI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04D38-AD66-4318-8E88-F81EA07293A6}" type="pres">
      <dgm:prSet presAssocID="{9D60B42F-4F30-44A2-A0D8-EF722FE00D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5A87F96-0FEF-41C9-B045-9B96E9159DBE}" type="pres">
      <dgm:prSet presAssocID="{E5AE3C0D-755A-4CD4-B890-CC929B93BB52}" presName="node" presStyleLbl="node1" presStyleIdx="0" presStyleCnt="2" custLinFactNeighborX="-117" custLinFactNeighborY="4364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6C17F05D-E6C3-4D12-AB02-2FCCE43A697B}" type="pres">
      <dgm:prSet presAssocID="{BBAA294E-F348-45C3-8CE9-61380C1364D3}" presName="sibTrans" presStyleLbl="sibTrans2D1" presStyleIdx="0" presStyleCnt="1"/>
      <dgm:spPr/>
      <dgm:t>
        <a:bodyPr/>
        <a:lstStyle/>
        <a:p>
          <a:endParaRPr lang="fi-FI"/>
        </a:p>
      </dgm:t>
    </dgm:pt>
    <dgm:pt modelId="{0E7383C0-7740-4A8F-B417-C83938D3325F}" type="pres">
      <dgm:prSet presAssocID="{BBAA294E-F348-45C3-8CE9-61380C1364D3}" presName="connectorText" presStyleLbl="sibTrans2D1" presStyleIdx="0" presStyleCnt="1"/>
      <dgm:spPr/>
      <dgm:t>
        <a:bodyPr/>
        <a:lstStyle/>
        <a:p>
          <a:endParaRPr lang="fi-FI"/>
        </a:p>
      </dgm:t>
    </dgm:pt>
    <dgm:pt modelId="{6ADB2761-F5E6-4C69-94D4-C99574A2FD7C}" type="pres">
      <dgm:prSet presAssocID="{157D74C3-17D5-488F-A3A7-63A8572A0712}" presName="node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</dgm:ptLst>
  <dgm:cxnLst>
    <dgm:cxn modelId="{B115E928-2F55-4769-A12E-EAED3A464F50}" type="presOf" srcId="{BBAA294E-F348-45C3-8CE9-61380C1364D3}" destId="{6C17F05D-E6C3-4D12-AB02-2FCCE43A697B}" srcOrd="0" destOrd="0" presId="urn:microsoft.com/office/officeart/2005/8/layout/process1"/>
    <dgm:cxn modelId="{606A3AEF-2303-4602-85D4-309569F7A8EB}" srcId="{9D60B42F-4F30-44A2-A0D8-EF722FE00D60}" destId="{157D74C3-17D5-488F-A3A7-63A8572A0712}" srcOrd="1" destOrd="0" parTransId="{21EC4C6E-B8DF-4D75-85DD-2F9B0D890E30}" sibTransId="{DE425E5F-BA35-4E63-B5C8-5A90FDC9EB60}"/>
    <dgm:cxn modelId="{64EC1BA0-FF23-4BB9-ADEB-938A68B96C88}" type="presOf" srcId="{157D74C3-17D5-488F-A3A7-63A8572A0712}" destId="{6ADB2761-F5E6-4C69-94D4-C99574A2FD7C}" srcOrd="0" destOrd="0" presId="urn:microsoft.com/office/officeart/2005/8/layout/process1"/>
    <dgm:cxn modelId="{C7B8F9EA-CF34-4291-9F96-C8C39F594786}" type="presOf" srcId="{BBAA294E-F348-45C3-8CE9-61380C1364D3}" destId="{0E7383C0-7740-4A8F-B417-C83938D3325F}" srcOrd="1" destOrd="0" presId="urn:microsoft.com/office/officeart/2005/8/layout/process1"/>
    <dgm:cxn modelId="{6F09705C-812A-4D90-B1BE-D567A3060346}" type="presOf" srcId="{E5AE3C0D-755A-4CD4-B890-CC929B93BB52}" destId="{55A87F96-0FEF-41C9-B045-9B96E9159DBE}" srcOrd="0" destOrd="0" presId="urn:microsoft.com/office/officeart/2005/8/layout/process1"/>
    <dgm:cxn modelId="{3FB4E792-11BE-44F5-A3A4-8D3E43BA51EA}" type="presOf" srcId="{9D60B42F-4F30-44A2-A0D8-EF722FE00D60}" destId="{ADE04D38-AD66-4318-8E88-F81EA07293A6}" srcOrd="0" destOrd="0" presId="urn:microsoft.com/office/officeart/2005/8/layout/process1"/>
    <dgm:cxn modelId="{1DEDE700-49BC-47C2-82F5-33FBCC91792D}" srcId="{9D60B42F-4F30-44A2-A0D8-EF722FE00D60}" destId="{E5AE3C0D-755A-4CD4-B890-CC929B93BB52}" srcOrd="0" destOrd="0" parTransId="{2D087EB6-92DA-46B8-BF26-2D665D44CFE3}" sibTransId="{BBAA294E-F348-45C3-8CE9-61380C1364D3}"/>
    <dgm:cxn modelId="{F3F23636-2390-4F38-84E3-70AFD1FB9176}" type="presParOf" srcId="{ADE04D38-AD66-4318-8E88-F81EA07293A6}" destId="{55A87F96-0FEF-41C9-B045-9B96E9159DBE}" srcOrd="0" destOrd="0" presId="urn:microsoft.com/office/officeart/2005/8/layout/process1"/>
    <dgm:cxn modelId="{F67E7ABB-B5C7-41D3-AC1C-F03FDC5736AE}" type="presParOf" srcId="{ADE04D38-AD66-4318-8E88-F81EA07293A6}" destId="{6C17F05D-E6C3-4D12-AB02-2FCCE43A697B}" srcOrd="1" destOrd="0" presId="urn:microsoft.com/office/officeart/2005/8/layout/process1"/>
    <dgm:cxn modelId="{3DCFF641-DCB7-4B29-8E2C-773FAFBF6D4D}" type="presParOf" srcId="{6C17F05D-E6C3-4D12-AB02-2FCCE43A697B}" destId="{0E7383C0-7740-4A8F-B417-C83938D3325F}" srcOrd="0" destOrd="0" presId="urn:microsoft.com/office/officeart/2005/8/layout/process1"/>
    <dgm:cxn modelId="{2AC1665A-C6F3-4D49-BD3D-1AC3E2E59B36}" type="presParOf" srcId="{ADE04D38-AD66-4318-8E88-F81EA07293A6}" destId="{6ADB2761-F5E6-4C69-94D4-C99574A2FD7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0B42F-4F30-44A2-A0D8-EF722FE00D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5AE3C0D-755A-4CD4-B890-CC929B93BB52}">
      <dgm:prSet custT="1"/>
      <dgm:spPr/>
      <dgm:t>
        <a:bodyPr/>
        <a:lstStyle/>
        <a:p>
          <a:pPr rtl="0"/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Reactive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incoherent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responses</a:t>
          </a:r>
          <a:endParaRPr lang="fi-FI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87EB6-92DA-46B8-BF26-2D665D44CFE3}" type="parTrans" cxnId="{1DEDE700-49BC-47C2-82F5-33FBCC91792D}">
      <dgm:prSet/>
      <dgm:spPr/>
      <dgm:t>
        <a:bodyPr/>
        <a:lstStyle/>
        <a:p>
          <a:endParaRPr lang="fi-FI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A294E-F348-45C3-8CE9-61380C1364D3}" type="sibTrans" cxnId="{1DEDE700-49BC-47C2-82F5-33FBCC91792D}">
      <dgm:prSet custT="1"/>
      <dgm:spPr/>
      <dgm:t>
        <a:bodyPr/>
        <a:lstStyle/>
        <a:p>
          <a:endParaRPr lang="fi-FI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D74C3-17D5-488F-A3A7-63A8572A0712}">
      <dgm:prSet custT="1"/>
      <dgm:spPr/>
      <dgm:t>
        <a:bodyPr/>
        <a:lstStyle/>
        <a:p>
          <a:pPr rtl="0"/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Forward-looking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comprehensive</a:t>
          </a:r>
          <a:r>
            <a:rPr lang="fi-FI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approaches</a:t>
          </a:r>
          <a:endParaRPr lang="fi-FI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C4C6E-B8DF-4D75-85DD-2F9B0D890E30}" type="parTrans" cxnId="{606A3AEF-2303-4602-85D4-309569F7A8EB}">
      <dgm:prSet/>
      <dgm:spPr/>
      <dgm:t>
        <a:bodyPr/>
        <a:lstStyle/>
        <a:p>
          <a:endParaRPr lang="fi-FI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25E5F-BA35-4E63-B5C8-5A90FDC9EB60}" type="sibTrans" cxnId="{606A3AEF-2303-4602-85D4-309569F7A8EB}">
      <dgm:prSet/>
      <dgm:spPr/>
      <dgm:t>
        <a:bodyPr/>
        <a:lstStyle/>
        <a:p>
          <a:endParaRPr lang="fi-FI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04D38-AD66-4318-8E88-F81EA07293A6}" type="pres">
      <dgm:prSet presAssocID="{9D60B42F-4F30-44A2-A0D8-EF722FE00D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5A87F96-0FEF-41C9-B045-9B96E9159DBE}" type="pres">
      <dgm:prSet presAssocID="{E5AE3C0D-755A-4CD4-B890-CC929B93BB52}" presName="node" presStyleLbl="node1" presStyleIdx="0" presStyleCnt="2" custLinFactY="29943" custLinFactNeighborX="-117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6C17F05D-E6C3-4D12-AB02-2FCCE43A697B}" type="pres">
      <dgm:prSet presAssocID="{BBAA294E-F348-45C3-8CE9-61380C1364D3}" presName="sibTrans" presStyleLbl="sibTrans2D1" presStyleIdx="0" presStyleCnt="1"/>
      <dgm:spPr/>
      <dgm:t>
        <a:bodyPr/>
        <a:lstStyle/>
        <a:p>
          <a:endParaRPr lang="fi-FI"/>
        </a:p>
      </dgm:t>
    </dgm:pt>
    <dgm:pt modelId="{0E7383C0-7740-4A8F-B417-C83938D3325F}" type="pres">
      <dgm:prSet presAssocID="{BBAA294E-F348-45C3-8CE9-61380C1364D3}" presName="connectorText" presStyleLbl="sibTrans2D1" presStyleIdx="0" presStyleCnt="1"/>
      <dgm:spPr/>
      <dgm:t>
        <a:bodyPr/>
        <a:lstStyle/>
        <a:p>
          <a:endParaRPr lang="fi-FI"/>
        </a:p>
      </dgm:t>
    </dgm:pt>
    <dgm:pt modelId="{6ADB2761-F5E6-4C69-94D4-C99574A2FD7C}" type="pres">
      <dgm:prSet presAssocID="{157D74C3-17D5-488F-A3A7-63A8572A0712}" presName="node" presStyleLbl="node1" presStyleIdx="1" presStyleCnt="2" custLinFactNeighborX="117" custLinFactNeighborY="240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</dgm:ptLst>
  <dgm:cxnLst>
    <dgm:cxn modelId="{606A3AEF-2303-4602-85D4-309569F7A8EB}" srcId="{9D60B42F-4F30-44A2-A0D8-EF722FE00D60}" destId="{157D74C3-17D5-488F-A3A7-63A8572A0712}" srcOrd="1" destOrd="0" parTransId="{21EC4C6E-B8DF-4D75-85DD-2F9B0D890E30}" sibTransId="{DE425E5F-BA35-4E63-B5C8-5A90FDC9EB60}"/>
    <dgm:cxn modelId="{4EE34B78-5DD0-444D-BCD7-14EC995AD77B}" type="presOf" srcId="{9D60B42F-4F30-44A2-A0D8-EF722FE00D60}" destId="{ADE04D38-AD66-4318-8E88-F81EA07293A6}" srcOrd="0" destOrd="0" presId="urn:microsoft.com/office/officeart/2005/8/layout/process1"/>
    <dgm:cxn modelId="{9F85F17A-7A7C-4816-BDC8-636D865FF230}" type="presOf" srcId="{BBAA294E-F348-45C3-8CE9-61380C1364D3}" destId="{6C17F05D-E6C3-4D12-AB02-2FCCE43A697B}" srcOrd="0" destOrd="0" presId="urn:microsoft.com/office/officeart/2005/8/layout/process1"/>
    <dgm:cxn modelId="{AFDFBB80-1296-43FC-B8D7-51FAEAD471C9}" type="presOf" srcId="{E5AE3C0D-755A-4CD4-B890-CC929B93BB52}" destId="{55A87F96-0FEF-41C9-B045-9B96E9159DBE}" srcOrd="0" destOrd="0" presId="urn:microsoft.com/office/officeart/2005/8/layout/process1"/>
    <dgm:cxn modelId="{8AC11385-A5FD-47EC-8045-5DE650846187}" type="presOf" srcId="{BBAA294E-F348-45C3-8CE9-61380C1364D3}" destId="{0E7383C0-7740-4A8F-B417-C83938D3325F}" srcOrd="1" destOrd="0" presId="urn:microsoft.com/office/officeart/2005/8/layout/process1"/>
    <dgm:cxn modelId="{5FB7615E-FEBB-410B-87E3-143C77F0D661}" type="presOf" srcId="{157D74C3-17D5-488F-A3A7-63A8572A0712}" destId="{6ADB2761-F5E6-4C69-94D4-C99574A2FD7C}" srcOrd="0" destOrd="0" presId="urn:microsoft.com/office/officeart/2005/8/layout/process1"/>
    <dgm:cxn modelId="{1DEDE700-49BC-47C2-82F5-33FBCC91792D}" srcId="{9D60B42F-4F30-44A2-A0D8-EF722FE00D60}" destId="{E5AE3C0D-755A-4CD4-B890-CC929B93BB52}" srcOrd="0" destOrd="0" parTransId="{2D087EB6-92DA-46B8-BF26-2D665D44CFE3}" sibTransId="{BBAA294E-F348-45C3-8CE9-61380C1364D3}"/>
    <dgm:cxn modelId="{EA157663-A1CE-43D7-A5EC-B98BF916A801}" type="presParOf" srcId="{ADE04D38-AD66-4318-8E88-F81EA07293A6}" destId="{55A87F96-0FEF-41C9-B045-9B96E9159DBE}" srcOrd="0" destOrd="0" presId="urn:microsoft.com/office/officeart/2005/8/layout/process1"/>
    <dgm:cxn modelId="{8876BA8A-D43A-4AB1-8DB9-6A4C93696507}" type="presParOf" srcId="{ADE04D38-AD66-4318-8E88-F81EA07293A6}" destId="{6C17F05D-E6C3-4D12-AB02-2FCCE43A697B}" srcOrd="1" destOrd="0" presId="urn:microsoft.com/office/officeart/2005/8/layout/process1"/>
    <dgm:cxn modelId="{2979AB46-5871-477F-B202-7EECFF9BCA28}" type="presParOf" srcId="{6C17F05D-E6C3-4D12-AB02-2FCCE43A697B}" destId="{0E7383C0-7740-4A8F-B417-C83938D3325F}" srcOrd="0" destOrd="0" presId="urn:microsoft.com/office/officeart/2005/8/layout/process1"/>
    <dgm:cxn modelId="{F616DA66-BD14-496E-8A20-6C86DBA167D7}" type="presParOf" srcId="{ADE04D38-AD66-4318-8E88-F81EA07293A6}" destId="{6ADB2761-F5E6-4C69-94D4-C99574A2FD7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7F96-0FEF-41C9-B045-9B96E9159DBE}">
      <dsp:nvSpPr>
        <dsp:cNvPr id="0" name=""/>
        <dsp:cNvSpPr/>
      </dsp:nvSpPr>
      <dsp:spPr>
        <a:xfrm>
          <a:off x="2" y="0"/>
          <a:ext cx="3079343" cy="10081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”Just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another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crisis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fi-FI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" y="0"/>
        <a:ext cx="3079343" cy="1008112"/>
      </dsp:txXfrm>
    </dsp:sp>
    <dsp:sp modelId="{6C17F05D-E6C3-4D12-AB02-2FCCE43A697B}">
      <dsp:nvSpPr>
        <dsp:cNvPr id="0" name=""/>
        <dsp:cNvSpPr/>
      </dsp:nvSpPr>
      <dsp:spPr>
        <a:xfrm>
          <a:off x="3387640" y="122217"/>
          <a:ext cx="653584" cy="763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7640" y="274952"/>
        <a:ext cx="457509" cy="458207"/>
      </dsp:txXfrm>
    </dsp:sp>
    <dsp:sp modelId="{6ADB2761-F5E6-4C69-94D4-C99574A2FD7C}">
      <dsp:nvSpPr>
        <dsp:cNvPr id="0" name=""/>
        <dsp:cNvSpPr/>
      </dsp:nvSpPr>
      <dsp:spPr>
        <a:xfrm>
          <a:off x="4312524" y="0"/>
          <a:ext cx="3079343" cy="10081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Opportunity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for a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more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united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resilient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Europe</a:t>
          </a:r>
          <a:endParaRPr lang="fi-FI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2524" y="0"/>
        <a:ext cx="3079343" cy="1008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7F96-0FEF-41C9-B045-9B96E9159DBE}">
      <dsp:nvSpPr>
        <dsp:cNvPr id="0" name=""/>
        <dsp:cNvSpPr/>
      </dsp:nvSpPr>
      <dsp:spPr>
        <a:xfrm>
          <a:off x="2" y="0"/>
          <a:ext cx="3079343" cy="100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Reactive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incoherent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responses</a:t>
          </a:r>
          <a:endParaRPr lang="fi-FI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" y="0"/>
        <a:ext cx="3079343" cy="1008112"/>
      </dsp:txXfrm>
    </dsp:sp>
    <dsp:sp modelId="{6C17F05D-E6C3-4D12-AB02-2FCCE43A697B}">
      <dsp:nvSpPr>
        <dsp:cNvPr id="0" name=""/>
        <dsp:cNvSpPr/>
      </dsp:nvSpPr>
      <dsp:spPr>
        <a:xfrm>
          <a:off x="3388001" y="122217"/>
          <a:ext cx="654348" cy="763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8001" y="274952"/>
        <a:ext cx="458044" cy="458207"/>
      </dsp:txXfrm>
    </dsp:sp>
    <dsp:sp modelId="{6ADB2761-F5E6-4C69-94D4-C99574A2FD7C}">
      <dsp:nvSpPr>
        <dsp:cNvPr id="0" name=""/>
        <dsp:cNvSpPr/>
      </dsp:nvSpPr>
      <dsp:spPr>
        <a:xfrm>
          <a:off x="4313965" y="0"/>
          <a:ext cx="3079343" cy="100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Forward-looking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comprehensive</a:t>
          </a:r>
          <a:r>
            <a:rPr lang="fi-FI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approaches</a:t>
          </a:r>
          <a:endParaRPr lang="fi-FI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3965" y="0"/>
        <a:ext cx="3079343" cy="100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798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BFC5-B463-49C1-894F-B0230C106576}" type="datetimeFigureOut">
              <a:rPr lang="fi-FI" smtClean="0"/>
              <a:pPr/>
              <a:t>29.4.2017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4798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D4EF4-5A86-4761-B188-DD5EB43A5F83}" type="datetimeFigureOut">
              <a:rPr lang="fi-FI" smtClean="0"/>
              <a:pPr/>
              <a:t>29.4.2017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187" y="4687173"/>
            <a:ext cx="5387390" cy="443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4798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72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343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9015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686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358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8029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701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372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477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8190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7369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8427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4179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6987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952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7483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4976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3260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3184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2843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2187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52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1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2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23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51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09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62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06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638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17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64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58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65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22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1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80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11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93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29.4.2017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44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29.4.2017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9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63" r:id="rId2"/>
    <p:sldLayoutId id="2147486064" r:id="rId3"/>
    <p:sldLayoutId id="2147486065" r:id="rId4"/>
    <p:sldLayoutId id="2147486066" r:id="rId5"/>
    <p:sldLayoutId id="2147486067" r:id="rId6"/>
    <p:sldLayoutId id="2147486068" r:id="rId7"/>
    <p:sldLayoutId id="2147486069" r:id="rId8"/>
    <p:sldLayoutId id="2147486070" r:id="rId9"/>
    <p:sldLayoutId id="2147486071" r:id="rId10"/>
    <p:sldLayoutId id="21474860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318A2-C251-46F8-87DA-534CD8A1A44B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29.4.2017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7C0BFD-1A16-4FD2-A08E-9E36823EA000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9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0B2B461A51AC8247B8A61AB70612277E@Bertelsmann.de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cid:0B2B461A51AC8247B8A61AB70612277E@Bertelsmann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cid:0B2B461A51AC8247B8A61AB70612277E@Bertelsmann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eg"/><Relationship Id="rId4" Type="http://schemas.openxmlformats.org/officeDocument/2006/relationships/image" Target="cid:0B2B461A51AC8247B8A61AB70612277E@Bertelsmann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eg"/><Relationship Id="rId4" Type="http://schemas.openxmlformats.org/officeDocument/2006/relationships/image" Target="cid:0B2B461A51AC8247B8A61AB70612277E@Bertelsmann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cid:0B2B461A51AC8247B8A61AB70612277E@Bertelsmann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cid:0B2B461A51AC8247B8A61AB70612277E@Bertelsmann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cid:0B2B461A51AC8247B8A61AB70612277E@Bertelsmann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cid:0B2B461A51AC8247B8A61AB70612277E@Bertelsmann.de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image" Target="cid:0B2B461A51AC8247B8A61AB70612277E@Bertelsmann.de" TargetMode="External"/><Relationship Id="rId9" Type="http://schemas.openxmlformats.org/officeDocument/2006/relationships/diagramData" Target="../diagrams/data2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cid:0B2B461A51AC8247B8A61AB70612277E@Bertelsmann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cid:0B2B461A51AC8247B8A61AB70612277E@Bertelsmann.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cid:0B2B461A51AC8247B8A61AB70612277E@Bertelsman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85258" y="2411884"/>
            <a:ext cx="5760640" cy="602069"/>
          </a:xfrm>
        </p:spPr>
        <p:txBody>
          <a:bodyPr>
            <a:noAutofit/>
          </a:bodyPr>
          <a:lstStyle/>
          <a:p>
            <a:r>
              <a:rPr lang="fi-FI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Responsdes to the Migration and Refugees Crisis in Europe</a:t>
            </a:r>
          </a:p>
          <a:p>
            <a:endParaRPr lang="fi-FI" sz="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Hugo Martinez de Seabra</a:t>
            </a:r>
          </a:p>
          <a:p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Manager, Calouste Gulbenkian Foundation Portugal</a:t>
            </a: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31157" cy="1821656"/>
          </a:xfrm>
          <a:prstGeom prst="rect">
            <a:avLst/>
          </a:prstGeom>
          <a:ln>
            <a:noFill/>
          </a:ln>
        </p:spPr>
      </p:pic>
      <p:pic>
        <p:nvPicPr>
          <p:cNvPr id="5" name="Kuva 4" descr="cid:0B2B461A51AC8247B8A61AB70612277E@Bertelsmann.de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40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yöristetty suorakulmio 15"/>
          <p:cNvSpPr/>
          <p:nvPr/>
        </p:nvSpPr>
        <p:spPr>
          <a:xfrm>
            <a:off x="5796135" y="2426695"/>
            <a:ext cx="2414588" cy="1801239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social investment perspective to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and enable early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Nuoli oikealle 20"/>
          <p:cNvSpPr/>
          <p:nvPr/>
        </p:nvSpPr>
        <p:spPr>
          <a:xfrm>
            <a:off x="498794" y="571499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1103674" y="685505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political will to develop a forward-looking EU strategy on migration.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606204" y="8922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4" name="Nuoli oikealle 23"/>
          <p:cNvSpPr/>
          <p:nvPr/>
        </p:nvSpPr>
        <p:spPr>
          <a:xfrm>
            <a:off x="498794" y="1530190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1103674" y="1644196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coherent and fair mechanisms for preventing and managing migration flows.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606203" y="18508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fi-F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Nuoli oikealle 26"/>
          <p:cNvSpPr/>
          <p:nvPr/>
        </p:nvSpPr>
        <p:spPr>
          <a:xfrm>
            <a:off x="498794" y="248888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1103674" y="2602887"/>
            <a:ext cx="2898101" cy="7824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work-focused integration that also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strengthens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belonging.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606203" y="28095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0" name="Nuoli oikealle 29"/>
          <p:cNvSpPr/>
          <p:nvPr/>
        </p:nvSpPr>
        <p:spPr>
          <a:xfrm>
            <a:off x="498794" y="344757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1103674" y="3561578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whole of society to promote inclusivity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606203" y="3768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696822" y="124908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1472941" y="118939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fi-FI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yöristetty suorakulmio 15"/>
          <p:cNvSpPr/>
          <p:nvPr/>
        </p:nvSpPr>
        <p:spPr>
          <a:xfrm>
            <a:off x="5796135" y="2715766"/>
            <a:ext cx="2414588" cy="1770215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intercultural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open, 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endParaRPr lang="fi-FI" sz="1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bottom-up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Nuoli oikealle 17"/>
          <p:cNvSpPr/>
          <p:nvPr/>
        </p:nvSpPr>
        <p:spPr>
          <a:xfrm>
            <a:off x="498794" y="571499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1103674" y="685505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political will to develop a forward-looking EU strategy on migration.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606204" y="8922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fi-F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Nuoli oikealle 22"/>
          <p:cNvSpPr/>
          <p:nvPr/>
        </p:nvSpPr>
        <p:spPr>
          <a:xfrm>
            <a:off x="498794" y="1530190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1103674" y="1644196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coherent and fair mechanisms for preventing and managing migration flows.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606203" y="18508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6" name="Nuoli oikealle 25"/>
          <p:cNvSpPr/>
          <p:nvPr/>
        </p:nvSpPr>
        <p:spPr>
          <a:xfrm>
            <a:off x="498794" y="248888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1103674" y="2602887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work-focused integration that also strengthens social belonging.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606203" y="28095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29" name="Nuoli oikealle 28"/>
          <p:cNvSpPr/>
          <p:nvPr/>
        </p:nvSpPr>
        <p:spPr>
          <a:xfrm>
            <a:off x="498794" y="344757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1103674" y="3561578"/>
            <a:ext cx="2898101" cy="7824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whole of society to promote inclusivity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606203" y="3768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696822" y="124908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1472941" y="118939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fi-FI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2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355726"/>
            <a:ext cx="6949521" cy="144345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VISION EUROPE 2017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 smtClean="0"/>
              <a:t>“Winners and losers of Globalization”</a:t>
            </a:r>
            <a:endParaRPr lang="fi-FI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31157" cy="18216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96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355726"/>
            <a:ext cx="6949521" cy="144345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http://www.vision-europe-summit.eu</a:t>
            </a:r>
            <a:r>
              <a:rPr lang="en-US" sz="3000" b="1" dirty="0" smtClean="0"/>
              <a:t>/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 smtClean="0"/>
              <a:t>ves2016@gulbenkian.pt</a:t>
            </a:r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31157" cy="18216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84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42083" y="2355726"/>
            <a:ext cx="5846990" cy="1443453"/>
          </a:xfrm>
        </p:spPr>
        <p:txBody>
          <a:bodyPr>
            <a:noAutofit/>
          </a:bodyPr>
          <a:lstStyle/>
          <a:p>
            <a:r>
              <a:rPr lang="en-US" sz="3000" b="1" dirty="0"/>
              <a:t>Vision Europe </a:t>
            </a:r>
            <a:r>
              <a:rPr lang="en-US" sz="3000" dirty="0"/>
              <a:t>is a consortium of think tanks and foundations collaborating to address some of the most pressing public policy challenges facing Europe. </a:t>
            </a:r>
            <a:endParaRPr lang="fi-FI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31157" cy="18216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7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139702"/>
            <a:ext cx="7237553" cy="1803493"/>
          </a:xfrm>
        </p:spPr>
        <p:txBody>
          <a:bodyPr>
            <a:noAutofit/>
          </a:bodyPr>
          <a:lstStyle/>
          <a:p>
            <a:r>
              <a:rPr lang="en-US" sz="3000" dirty="0"/>
              <a:t>Through research, publications and an annual summit, we aim to be a forum for debate and a source of recommendations to </a:t>
            </a:r>
            <a:r>
              <a:rPr lang="en-US" sz="3000" b="1" dirty="0"/>
              <a:t>improve evidence-informed policy making at both a national and EU </a:t>
            </a:r>
            <a:r>
              <a:rPr lang="en-US" sz="3000" b="1" dirty="0" smtClean="0"/>
              <a:t>level</a:t>
            </a:r>
            <a:r>
              <a:rPr lang="en-US" sz="3000" dirty="0" smtClean="0"/>
              <a:t>. </a:t>
            </a:r>
            <a:endParaRPr lang="fi-FI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31157" cy="18216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87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kstiruutu 18"/>
          <p:cNvSpPr txBox="1"/>
          <p:nvPr/>
        </p:nvSpPr>
        <p:spPr>
          <a:xfrm>
            <a:off x="1472940" y="118939"/>
            <a:ext cx="698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2015					   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780658"/>
            <a:ext cx="2638847" cy="3699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642443"/>
            <a:ext cx="2734965" cy="38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36578" y="582021"/>
            <a:ext cx="6858000" cy="1790700"/>
          </a:xfrm>
        </p:spPr>
        <p:txBody>
          <a:bodyPr>
            <a:normAutofit/>
          </a:bodyPr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declaration – 22nd November 2016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85258" y="2411884"/>
            <a:ext cx="5760640" cy="602069"/>
          </a:xfrm>
        </p:spPr>
        <p:txBody>
          <a:bodyPr>
            <a:noAutofit/>
          </a:bodyPr>
          <a:lstStyle/>
          <a:p>
            <a:r>
              <a:rPr lang="fi-FI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COMMON GROUND</a:t>
            </a:r>
            <a:endParaRPr lang="fi-FI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</a:t>
            </a:r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  <a:p>
            <a:endParaRPr lang="fi-FI" sz="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31157" cy="1821656"/>
          </a:xfrm>
          <a:prstGeom prst="rect">
            <a:avLst/>
          </a:prstGeom>
          <a:ln>
            <a:noFill/>
          </a:ln>
        </p:spPr>
      </p:pic>
      <p:pic>
        <p:nvPicPr>
          <p:cNvPr id="5" name="Kuva 4" descr="cid:0B2B461A51AC8247B8A61AB70612277E@Bertelsmann.de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95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885285" y="217552"/>
            <a:ext cx="748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”Building </a:t>
            </a:r>
            <a:r>
              <a:rPr lang="fi-FI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i-FI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i-FI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fi-FI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xmlns="" val="819270698"/>
              </p:ext>
            </p:extLst>
          </p:nvPr>
        </p:nvGraphicFramePr>
        <p:xfrm>
          <a:off x="932619" y="874570"/>
          <a:ext cx="739331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12080" y="2381341"/>
            <a:ext cx="6434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fi-FI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i-F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fi-F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fi-F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</a:t>
            </a:r>
            <a:r>
              <a:rPr lang="fi-F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i-FI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fi-F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Europe”</a:t>
            </a:r>
          </a:p>
        </p:txBody>
      </p:sp>
      <p:graphicFrame>
        <p:nvGraphicFramePr>
          <p:cNvPr id="9" name="Kaaviokuva 8"/>
          <p:cNvGraphicFramePr/>
          <p:nvPr>
            <p:extLst>
              <p:ext uri="{D42A27DB-BD31-4B8C-83A1-F6EECF244321}">
                <p14:modId xmlns:p14="http://schemas.microsoft.com/office/powerpoint/2010/main" xmlns="" val="256925911"/>
              </p:ext>
            </p:extLst>
          </p:nvPr>
        </p:nvGraphicFramePr>
        <p:xfrm>
          <a:off x="932619" y="3311080"/>
          <a:ext cx="739331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42553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oli oikealle 1"/>
          <p:cNvSpPr/>
          <p:nvPr/>
        </p:nvSpPr>
        <p:spPr>
          <a:xfrm>
            <a:off x="498794" y="571499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103674" y="685505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political will to develop a forward-looking EU strategy on migration.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06204" y="8922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fi-F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Kuva 13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uoli oikealle 8"/>
          <p:cNvSpPr/>
          <p:nvPr/>
        </p:nvSpPr>
        <p:spPr>
          <a:xfrm>
            <a:off x="498794" y="1530190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103674" y="1644196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coherent and fair mechanisms for preventing and managing migration flows.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06203" y="18508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2" name="Nuoli oikealle 11"/>
          <p:cNvSpPr/>
          <p:nvPr/>
        </p:nvSpPr>
        <p:spPr>
          <a:xfrm>
            <a:off x="498794" y="248888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1103674" y="2602887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work-focused integration that also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strengthens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belonging.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06203" y="28095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7" name="Nuoli oikealle 16"/>
          <p:cNvSpPr/>
          <p:nvPr/>
        </p:nvSpPr>
        <p:spPr>
          <a:xfrm>
            <a:off x="498794" y="344757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1103674" y="3561578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inclusivity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606203" y="3768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472941" y="118939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fi-FI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3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yöristetty suorakulmio 15"/>
          <p:cNvSpPr/>
          <p:nvPr/>
        </p:nvSpPr>
        <p:spPr>
          <a:xfrm>
            <a:off x="5796136" y="685505"/>
            <a:ext cx="2414588" cy="2678333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reflective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capacities in the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and strengthen dialogue between and within member countries </a:t>
            </a: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 joint actions to build success stories</a:t>
            </a: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on agreements to build trust</a:t>
            </a:r>
            <a:endParaRPr lang="fi-FI" sz="1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472941" y="118939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fi-FI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5696822" y="124908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498794" y="571499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1103674" y="685505"/>
            <a:ext cx="2898101" cy="7824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political will to develop a forward-looking EU strategy on migration.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606204" y="8922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5" name="Nuoli oikealle 24"/>
          <p:cNvSpPr/>
          <p:nvPr/>
        </p:nvSpPr>
        <p:spPr>
          <a:xfrm>
            <a:off x="498794" y="1530190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1103674" y="1644196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coherent and fair mechanisms for preventing and managing migration flows.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606203" y="18508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8" name="Nuoli oikealle 27"/>
          <p:cNvSpPr/>
          <p:nvPr/>
        </p:nvSpPr>
        <p:spPr>
          <a:xfrm>
            <a:off x="498794" y="248888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1103674" y="2602887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work-focused integration that also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strengthens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belonging.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606203" y="28095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1" name="Nuoli oikealle 30"/>
          <p:cNvSpPr/>
          <p:nvPr/>
        </p:nvSpPr>
        <p:spPr>
          <a:xfrm>
            <a:off x="498794" y="344757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1103674" y="3561578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inclusivity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606203" y="3768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xmlns="" val="3790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cid:0B2B461A51AC8247B8A61AB70612277E@Bertelsmann.de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541995"/>
            <a:ext cx="9131158" cy="6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yöristetty suorakulmio 15"/>
          <p:cNvSpPr/>
          <p:nvPr/>
        </p:nvSpPr>
        <p:spPr>
          <a:xfrm>
            <a:off x="5796135" y="1632238"/>
            <a:ext cx="2414588" cy="201963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and opportunity in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regions of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</a:t>
            </a: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asylum</a:t>
            </a:r>
            <a:r>
              <a:rPr lang="fi-FI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fi-FI" sz="1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responsibilities across the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498794" y="571499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1103674" y="685505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political will to develop a forward-looking EU strategy on migration.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606204" y="8922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5" name="Nuoli oikealle 24"/>
          <p:cNvSpPr/>
          <p:nvPr/>
        </p:nvSpPr>
        <p:spPr>
          <a:xfrm>
            <a:off x="498794" y="1530190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1103674" y="1644196"/>
            <a:ext cx="2898101" cy="7824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coherent and fair mechanisms for preventing and managing migration flows.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606203" y="18508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8" name="Nuoli oikealle 27"/>
          <p:cNvSpPr/>
          <p:nvPr/>
        </p:nvSpPr>
        <p:spPr>
          <a:xfrm>
            <a:off x="498794" y="248888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1103674" y="2602887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work-focused integration that also 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strengthens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belonging. 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606203" y="28095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1" name="Nuoli oikealle 30"/>
          <p:cNvSpPr/>
          <p:nvPr/>
        </p:nvSpPr>
        <p:spPr>
          <a:xfrm>
            <a:off x="498794" y="3447571"/>
            <a:ext cx="4380388" cy="9586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1103674" y="3561578"/>
            <a:ext cx="2898101" cy="782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Ins="108000" bIns="81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i-FI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inclusivity</a:t>
            </a:r>
            <a:endParaRPr lang="fi-FI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606203" y="3768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1323188" y="124908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fi-FI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5696822" y="124908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i-FI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8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itys" ma:contentTypeID="0x01010009B064D253C0234B96565FEBDE0EB1AE020020B77B6F51164E4E9EBD7441A5A9A6DC" ma:contentTypeVersion="18" ma:contentTypeDescription="" ma:contentTypeScope="" ma:versionID="df8c6e4782b13a9b614d9cbee23a6e51">
  <xsd:schema xmlns:xsd="http://www.w3.org/2001/XMLSchema" xmlns:xs="http://www.w3.org/2001/XMLSchema" xmlns:p="http://schemas.microsoft.com/office/2006/metadata/properties" xmlns:ns3="59df146f-7ddd-4b8c-ad0a-b36f0bde1af8" xmlns:ns4="b3482ef4-95fb-428f-9b80-8291477d056d" targetNamespace="http://schemas.microsoft.com/office/2006/metadata/properties" ma:root="true" ma:fieldsID="2a62007da0fb2107adfe5205064afcb0" ns3:_="" ns4:_="">
    <xsd:import namespace="59df146f-7ddd-4b8c-ad0a-b36f0bde1af8"/>
    <xsd:import namespace="b3482ef4-95fb-428f-9b80-8291477d056d"/>
    <xsd:element name="properties">
      <xsd:complexType>
        <xsd:sequence>
          <xsd:element name="documentManagement">
            <xsd:complexType>
              <xsd:all>
                <xsd:element ref="ns3:Yksikkö" minOccurs="0"/>
                <xsd:element ref="ns3:Päivämäärä" minOccurs="0"/>
                <xsd:element ref="ns3:Turvaluokka" minOccurs="0"/>
                <xsd:element ref="ns3:Asiakirjan_x0020_kieli" minOccurs="0"/>
                <xsd:element ref="ns3:Asiakirjatyyppi" minOccurs="0"/>
                <xsd:element ref="ns3:Täydenne" minOccurs="0"/>
                <xsd:element ref="ns3:Hyväksyjä" minOccurs="0"/>
                <xsd:element ref="ns3:Hyväksymisaika" minOccurs="0"/>
                <xsd:element ref="ns3:Asiatunnus" minOccurs="0"/>
                <xsd:element ref="ns3:Arkistointitila" minOccurs="0"/>
                <xsd:element ref="ns3:Luonne" minOccurs="0"/>
                <xsd:element ref="ns3:Liite" minOccurs="0"/>
                <xsd:element ref="ns3:Numero" minOccurs="0"/>
                <xsd:element ref="ns3:Pääasiakirja" minOccurs="0"/>
                <xsd:element ref="ns3:Paperisen_x0020_asiakirjan_x0020_sijoituspaikka" minOccurs="0"/>
                <xsd:element ref="ns3:Muun_x0020_tallennemuodon_x0020_sijoituspaikka" minOccurs="0"/>
                <xsd:element ref="ns3:Voimassaolo_x0020_päättyy" minOccurs="0"/>
                <xsd:element ref="ns3:appendixhidden" minOccurs="0"/>
                <xsd:element ref="ns3:datehidden" minOccurs="0"/>
                <xsd:element ref="ns3:documenttypehidden" minOccurs="0"/>
                <xsd:element ref="ns3:naturehidden" minOccurs="0"/>
                <xsd:element ref="ns3:organizationhidden" minOccurs="0"/>
                <xsd:element ref="ns3:securityclasshidden" minOccurs="0"/>
                <xsd:element ref="ns4:Toimintalohk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Yksikkö" ma:index="3" nillable="true" ma:displayName="Yksikkö" ma:internalName="Yksikk_x00f6_">
      <xsd:simpleType>
        <xsd:restriction base="dms:Text">
          <xsd:maxLength value="255"/>
        </xsd:restriction>
      </xsd:simpleType>
    </xsd:element>
    <xsd:element name="Päivämäärä" ma:index="4" nillable="true" ma:displayName="Päivämäärä" ma:format="DateOnly" ma:internalName="P_x00e4_iv_x00e4_m_x00e4__x00e4_r_x00e4_">
      <xsd:simpleType>
        <xsd:restriction base="dms:DateTime"/>
      </xsd:simpleType>
    </xsd:element>
    <xsd:element name="Turvaluokka" ma:index="5" nillable="true" ma:displayName="Turvaluokka" ma:default="Sisäinen" ma:format="Dropdown" ma:internalName="Turvaluokka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Asiakirjan_x0020_kieli" ma:index="6" nillable="true" ma:displayName="Asiakirjan kieli" ma:default="suomi" ma:format="Dropdown" ma:internalName="Asiakirjan_x0020_kieli">
      <xsd:simpleType>
        <xsd:restriction base="dms:Choice">
          <xsd:enumeration value="suomi"/>
          <xsd:enumeration value="englanti"/>
          <xsd:enumeration value="ruotsi"/>
          <xsd:enumeration value="venäjä"/>
          <xsd:enumeration value="muu"/>
        </xsd:restriction>
      </xsd:simpleType>
    </xsd:element>
    <xsd:element name="Asiakirjatyyppi" ma:index="7" nillable="true" ma:displayName="Asiakirjatyyppi" ma:internalName="Asiakirjatyyppi">
      <xsd:simpleType>
        <xsd:restriction base="dms:Text">
          <xsd:maxLength value="255"/>
        </xsd:restriction>
      </xsd:simpleType>
    </xsd:element>
    <xsd:element name="Täydenne" ma:index="8" nillable="true" ma:displayName="Täydenne" ma:internalName="T_x00e4_ydenne">
      <xsd:simpleType>
        <xsd:restriction base="dms:Text">
          <xsd:maxLength value="255"/>
        </xsd:restriction>
      </xsd:simpleType>
    </xsd:element>
    <xsd:element name="Hyväksyjä" ma:index="9" nillable="true" ma:displayName="Hyväksyjä" ma:internalName="Hyv_x00e4_ksyj_x00e4_">
      <xsd:simpleType>
        <xsd:restriction base="dms:Text"/>
      </xsd:simpleType>
    </xsd:element>
    <xsd:element name="Hyväksymisaika" ma:index="10" nillable="true" ma:displayName="Hyväksymisaika" ma:format="DateOnly" ma:internalName="Hyv_x00e4_ksymisaika">
      <xsd:simpleType>
        <xsd:restriction base="dms:DateTime"/>
      </xsd:simpleType>
    </xsd:element>
    <xsd:element name="Asiatunnus" ma:index="11" nillable="true" ma:displayName="Asiatunnus" ma:internalName="Asiatunnus">
      <xsd:simpleType>
        <xsd:restriction base="dms:Text">
          <xsd:maxLength value="255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Luonnos"/>
          <xsd:enumeration value="Ei arkistoida"/>
          <xsd:enumeration value="Sisältöhaku"/>
          <xsd:enumeration value="Esittelyvalmis"/>
          <xsd:enumeration value="Arkistointivalmis"/>
        </xsd:restriction>
      </xsd:simpleType>
    </xsd:element>
    <xsd:element name="Luonne" ma:index="13" nillable="true" ma:displayName="Luonne" ma:default="Normaali" ma:format="Dropdown" ma:internalName="Luonne">
      <xsd:simpleType>
        <xsd:restriction base="dms:Choice">
          <xsd:enumeration value="Normaali"/>
          <xsd:enumeration value="Kiireellinen"/>
        </xsd:restriction>
      </xsd:simpleType>
    </xsd:element>
    <xsd:element name="Liite" ma:index="15" nillable="true" ma:displayName="Liite" ma:internalName="Liite">
      <xsd:simpleType>
        <xsd:restriction base="dms:Text">
          <xsd:maxLength value="255"/>
        </xsd:restriction>
      </xsd:simpleType>
    </xsd:element>
    <xsd:element name="Numero" ma:index="16" nillable="true" ma:displayName="Numero" ma:internalName="Numero">
      <xsd:simpleType>
        <xsd:restriction base="dms:Text">
          <xsd:maxLength value="255"/>
        </xsd:restriction>
      </xsd:simpleType>
    </xsd:element>
    <xsd:element name="Pääasiakirja" ma:index="17" nillable="true" ma:displayName="Pääasiakirja" ma:format="Hyperlink" ma:internalName="P_x00e4__x00e4_asiakirj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perisen_x0020_asiakirjan_x0020_sijoituspaikka" ma:index="18" nillable="true" ma:displayName="Paperisen asiakirjan sijoituspaikka" ma:format="Dropdown" ma:internalName="Paperisen_x0020_asiakirja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Muun_x0020_tallennemuodon_x0020_sijoituspaikka" ma:index="19" nillable="true" ma:displayName="Muun tallennemuodon sijoituspaikka" ma:format="Dropdown" ma:internalName="Muun_x0020_tallennemuodo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Voimassaolo_x0020_päättyy" ma:index="20" nillable="true" ma:displayName="Voimassaolo päättyy" ma:format="DateTime" ma:internalName="Voimassaolo_x0020_p_x00e4__x00e4_ttyy">
      <xsd:simpleType>
        <xsd:restriction base="dms:DateTime"/>
      </xsd:simpleType>
    </xsd:element>
    <xsd:element name="appendixhidden" ma:index="21" nillable="true" ma:displayName="appendixhidden" ma:hidden="true" ma:internalName="appendixhidden" ma:readOnly="false">
      <xsd:simpleType>
        <xsd:restriction base="dms:Text"/>
      </xsd:simpleType>
    </xsd:element>
    <xsd:element name="datehidden" ma:index="22" nillable="true" ma:displayName="datehidden" ma:default="[today]" ma:format="DateOnly" ma:hidden="true" ma:internalName="datehidden" ma:readOnly="false">
      <xsd:simpleType>
        <xsd:restriction base="dms:DateTime"/>
      </xsd:simpleType>
    </xsd:element>
    <xsd:element name="documenttypehidden" ma:index="23" nillable="true" ma:displayName="documenttypehidden" ma:hidden="true" ma:internalName="documenttypehidden" ma:readOnly="false">
      <xsd:simpleType>
        <xsd:restriction base="dms:Text"/>
      </xsd:simpleType>
    </xsd:element>
    <xsd:element name="naturehidden" ma:index="24" nillable="true" ma:displayName="naturehidden" ma:hidden="true" ma:internalName="naturehidden" ma:readOnly="false">
      <xsd:simpleType>
        <xsd:restriction base="dms:Text"/>
      </xsd:simpleType>
    </xsd:element>
    <xsd:element name="organizationhidden" ma:index="25" nillable="true" ma:displayName="organizationhidden" ma:hidden="true" ma:internalName="organizationhidden" ma:readOnly="false">
      <xsd:simpleType>
        <xsd:restriction base="dms:Text"/>
      </xsd:simpleType>
    </xsd:element>
    <xsd:element name="securityclasshidden" ma:index="26" nillable="true" ma:displayName="securityclasshidden" ma:hidden="true" ma:internalName="securityclasshidde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2ef4-95fb-428f-9b80-8291477d056d" elementFormDefault="qualified">
    <xsd:import namespace="http://schemas.microsoft.com/office/2006/documentManagement/types"/>
    <xsd:import namespace="http://schemas.microsoft.com/office/infopath/2007/PartnerControls"/>
    <xsd:element name="Toimintalohko" ma:index="27" nillable="true" ma:displayName="Kustannuspaikka" ma:internalName="Toimintalohk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Tekijä"/>
        <xsd:element ref="dcterms:created" minOccurs="0" maxOccurs="1"/>
        <xsd:element ref="dc:identifier" minOccurs="0" maxOccurs="1"/>
        <xsd:element name="contentType" minOccurs="0" maxOccurs="1" type="xsd:string" ma:index="29" ma:displayName="Sisältölaji"/>
        <xsd:element ref="dc:title" minOccurs="0" maxOccurs="1" ma:index="1" ma:displayName="Otsikko"/>
        <xsd:element ref="dc:subject" minOccurs="0" maxOccurs="1" ma:index="14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b244f7c-65aa-48fb-9d13-422c763cce83" ContentTypeId="0x01010009B064D253C0234B96565FEBDE0EB1AE02" PreviousValue="false"/>
</file>

<file path=customXml/item3.xml><?xml version="1.0" encoding="utf-8"?>
<?mso-contentType ?>
<ntns:customXsn xmlns:ntns="http://schemas.microsoft.com/office/2006/metadata/customXsn">
  <ntns:xsnLocation>https://sitra2fi.sharepoint.com/sites/contentTypeHub/_cts/Esitys/96faa134ccfaf0fecustomXsn.xsn</ntns:xsnLocation>
  <ntns:cached>False</ntns:cached>
  <ntns:openByDefault>False</ntns:openByDefault>
  <ntns:xsnScope>https://sitra2fi.sharepoint.com/sites/contentTypeHub</ntns:xsnScope>
</ntns: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ite xmlns="59df146f-7ddd-4b8c-ad0a-b36f0bde1af8" xsi:nil="true"/>
    <Voimassaolo_x0020_päättyy xmlns="59df146f-7ddd-4b8c-ad0a-b36f0bde1af8" xsi:nil="true"/>
    <datehidden xmlns="59df146f-7ddd-4b8c-ad0a-b36f0bde1af8">2016-10-27T15:06:27</datehidden>
    <Turvaluokka xmlns="59df146f-7ddd-4b8c-ad0a-b36f0bde1af8">Julkinen</Turvaluokka>
    <Hyväksymisaika xmlns="59df146f-7ddd-4b8c-ad0a-b36f0bde1af8" xsi:nil="true"/>
    <Toimintalohko xmlns="b3482ef4-95fb-428f-9b80-8291477d056d" xsi:nil="true"/>
    <Arkistointitila xmlns="59df146f-7ddd-4b8c-ad0a-b36f0bde1af8">Arkistointivalmis</Arkistointitila>
    <Luonne xmlns="59df146f-7ddd-4b8c-ad0a-b36f0bde1af8">Normaali</Luonne>
    <documenttypehidden xmlns="59df146f-7ddd-4b8c-ad0a-b36f0bde1af8" xsi:nil="true"/>
    <Muun_x0020_tallennemuodon_x0020_sijoituspaikka xmlns="59df146f-7ddd-4b8c-ad0a-b36f0bde1af8" xsi:nil="true"/>
    <securityclasshidden xmlns="59df146f-7ddd-4b8c-ad0a-b36f0bde1af8" xsi:nil="true"/>
    <appendixhidden xmlns="59df146f-7ddd-4b8c-ad0a-b36f0bde1af8" xsi:nil="true"/>
    <Yksikkö xmlns="59df146f-7ddd-4b8c-ad0a-b36f0bde1af8">Communications</Yksikkö>
    <Asiakirjan_x0020_kieli xmlns="59df146f-7ddd-4b8c-ad0a-b36f0bde1af8">englanti</Asiakirjan_x0020_kieli>
    <Paperisen_x0020_asiakirjan_x0020_sijoituspaikka xmlns="59df146f-7ddd-4b8c-ad0a-b36f0bde1af8" xsi:nil="true"/>
    <Täydenne xmlns="59df146f-7ddd-4b8c-ad0a-b36f0bde1af8">Screen size 16:9</Täydenne>
    <Numero xmlns="59df146f-7ddd-4b8c-ad0a-b36f0bde1af8" xsi:nil="true"/>
    <Pääasiakirja xmlns="59df146f-7ddd-4b8c-ad0a-b36f0bde1af8">
      <Url xsi:nil="true"/>
      <Description xsi:nil="true"/>
    </Pääasiakirja>
    <naturehidden xmlns="59df146f-7ddd-4b8c-ad0a-b36f0bde1af8" xsi:nil="true"/>
    <Asiakirjatyyppi xmlns="59df146f-7ddd-4b8c-ad0a-b36f0bde1af8">Presentation</Asiakirjatyyppi>
    <Hyväksyjä xmlns="59df146f-7ddd-4b8c-ad0a-b36f0bde1af8" xsi:nil="true"/>
    <Päivämäärä xmlns="59df146f-7ddd-4b8c-ad0a-b36f0bde1af8">2016-10-27T22:06:27+00:00</Päivämäärä>
    <Asiatunnus xmlns="59df146f-7ddd-4b8c-ad0a-b36f0bde1af8" xsi:nil="true"/>
    <organizationhidden xmlns="59df146f-7ddd-4b8c-ad0a-b36f0bde1af8">Communications</organizationhidden>
  </documentManagement>
</p:properties>
</file>

<file path=customXml/itemProps1.xml><?xml version="1.0" encoding="utf-8"?>
<ds:datastoreItem xmlns:ds="http://schemas.openxmlformats.org/officeDocument/2006/customXml" ds:itemID="{73BA11C0-1E22-4DC2-9D70-D898A1CE6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b3482ef4-95fb-428f-9b80-8291477d0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AAD434-E268-4082-AE49-D48B4F4C07E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C43C3FA-E596-4A5A-BCF1-795E170233A8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D2C5943B-F954-4BE7-9538-2B638FC3C4CE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3482ef4-95fb-428f-9b80-8291477d056d"/>
    <ds:schemaRef ds:uri="59df146f-7ddd-4b8c-ad0a-b36f0bde1af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Sitra_presentation_16-9</Template>
  <TotalTime>1938</TotalTime>
  <Words>496</Words>
  <Application>Microsoft Office PowerPoint</Application>
  <PresentationFormat>Affichage à l'écran (16:9)</PresentationFormat>
  <Paragraphs>93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Office-teema</vt:lpstr>
      <vt:lpstr>1_Office-teema</vt:lpstr>
      <vt:lpstr>Diapositive 1</vt:lpstr>
      <vt:lpstr>Vision Europe is a consortium of think tanks and foundations collaborating to address some of the most pressing public policy challenges facing Europe. </vt:lpstr>
      <vt:lpstr>Through research, publications and an annual summit, we aim to be a forum for debate and a source of recommendations to improve evidence-informed policy making at both a national and EU level. </vt:lpstr>
      <vt:lpstr>Diapositive 4</vt:lpstr>
      <vt:lpstr>Conference declaration – 22nd November 2016 </vt:lpstr>
      <vt:lpstr>Diapositive 6</vt:lpstr>
      <vt:lpstr>Diapositive 7</vt:lpstr>
      <vt:lpstr>Diapositive 8</vt:lpstr>
      <vt:lpstr>Diapositive 9</vt:lpstr>
      <vt:lpstr>Diapositive 10</vt:lpstr>
      <vt:lpstr>Diapositive 11</vt:lpstr>
      <vt:lpstr>VISION EUROPE 2017   “Winners and losers of Globalization”</vt:lpstr>
      <vt:lpstr>http://www.vision-europe-summit.eu/   ves2016@gulbenkian.pt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well-being</dc:title>
  <dc:subject/>
  <dc:creator>Eeva Hellström</dc:creator>
  <dc:description>Kieli: englanti
Luonut: Eeva Hellström
Paperiasiakirja: 
Muu tallennemuoto:</dc:description>
  <cp:lastModifiedBy>user</cp:lastModifiedBy>
  <cp:revision>44</cp:revision>
  <cp:lastPrinted>2016-11-18T06:31:03Z</cp:lastPrinted>
  <dcterms:created xsi:type="dcterms:W3CDTF">2016-10-27T12:06:24Z</dcterms:created>
  <dcterms:modified xsi:type="dcterms:W3CDTF">2017-04-29T13:18:59Z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0x01010009B064D253C0234B96565FEBDE0EB1AE020020B77B6F51164E4E9EBD7441A5A9A6DC</vt:lpwstr>
  </property>
</Properties>
</file>