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279" r:id="rId3"/>
    <p:sldId id="280" r:id="rId4"/>
    <p:sldId id="281" r:id="rId5"/>
    <p:sldId id="266" r:id="rId6"/>
    <p:sldId id="267" r:id="rId7"/>
    <p:sldId id="276" r:id="rId8"/>
    <p:sldId id="277" r:id="rId9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ANDER OGGERO Malin (DEVCO)" initials="EOM(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0F5494"/>
    <a:srgbClr val="2D5EC1"/>
    <a:srgbClr val="3E6FD2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4072" y="-120"/>
      </p:cViewPr>
      <p:guideLst>
        <p:guide orient="horz" pos="3104"/>
        <p:guide pos="21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81" tIns="45291" rIns="90581" bIns="4529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4737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81" tIns="45291" rIns="90581" bIns="4529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0315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81" tIns="45291" rIns="90581" bIns="4529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4737" y="9360315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81" tIns="45291" rIns="90581" bIns="4529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165572B3-A7B3-451D-ABCC-2E094794A9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8316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81" tIns="45291" rIns="90581" bIns="45291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4737" y="0"/>
            <a:ext cx="2911996" cy="49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81" tIns="45291" rIns="90581" bIns="45291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9775"/>
            <a:ext cx="4926012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6" y="4680946"/>
            <a:ext cx="5375268" cy="4435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81" tIns="45291" rIns="90581" bIns="452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0315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81" tIns="45291" rIns="90581" bIns="45291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4737" y="9360315"/>
            <a:ext cx="2911996" cy="493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81" tIns="45291" rIns="90581" bIns="45291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922D4041-E1C8-4BB2-9CC7-2135C38321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92504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D4041-E1C8-4BB2-9CC7-2135C38321EF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9762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17630C-147E-4E40-83CB-0AB3C4F9E62A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55238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D4041-E1C8-4BB2-9CC7-2135C38321EF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9105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D4041-E1C8-4BB2-9CC7-2135C38321EF}" type="slidenum">
              <a:rPr lang="en-GB" altLang="en-US" smtClean="0"/>
              <a:pPr/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1847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D4041-E1C8-4BB2-9CC7-2135C38321EF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1847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D4041-E1C8-4BB2-9CC7-2135C38321EF}" type="slidenum">
              <a:rPr lang="en-GB" altLang="en-US" smtClean="0"/>
              <a:pPr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1847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2D4041-E1C8-4BB2-9CC7-2135C38321EF}" type="slidenum">
              <a:rPr lang="en-GB" altLang="en-US" smtClean="0"/>
              <a:pPr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9762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A38C73BA-9B70-46AC-9FF8-A7EF89AC60F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8B787-A3B8-4A26-859D-216CEE4A084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4430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6D3DF-2246-473F-8140-9A10E93F7D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2733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33400" y="1752600"/>
            <a:ext cx="807720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324600"/>
            <a:ext cx="5257800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2" name="PwCFirm"/>
          <p:cNvSpPr txBox="1"/>
          <p:nvPr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endParaRPr lang="en-GB" sz="10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086600" y="6324600"/>
            <a:ext cx="1524000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03995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27E6B-3FBE-4978-96EE-788A2CF1DDE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197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06A3A-57C8-416B-AC6E-7D26906B3A6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94053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3646E-26F0-4842-AA28-CECA7BBBC2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231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540F1-6837-4A56-8E09-68DCD76E2B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51221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AEF31-0C21-4610-BD7B-3B0023E3B1B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185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DDB75-0C4F-43AF-A725-EBE241302E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776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8A2F1-D052-4524-82BE-ABA63954AD3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0959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B4C82-2615-4FA6-BE54-3DB641E8AC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6196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84F8395F-4CE7-44BD-8C6F-55DDDF4C9F7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87624" y="2492896"/>
            <a:ext cx="7704410" cy="790575"/>
          </a:xfrm>
        </p:spPr>
        <p:txBody>
          <a:bodyPr/>
          <a:lstStyle/>
          <a:p>
            <a:r>
              <a:rPr lang="fr-BE" altLang="en-US" sz="4000" dirty="0" smtClean="0"/>
              <a:t/>
            </a:r>
            <a:br>
              <a:rPr lang="fr-BE" altLang="en-US" sz="4000" dirty="0" smtClean="0"/>
            </a:br>
            <a:r>
              <a:rPr lang="en-GB" altLang="en-US" sz="4000" dirty="0" smtClean="0"/>
              <a:t>EU approach to Private Sector Development and Access to Finance </a:t>
            </a:r>
            <a:br>
              <a:rPr lang="en-GB" altLang="en-US" sz="4000" dirty="0" smtClean="0"/>
            </a:br>
            <a:r>
              <a:rPr lang="en-GB" altLang="en-US" sz="4000" dirty="0" smtClean="0"/>
              <a:t>in the Neighbourhood South</a:t>
            </a:r>
            <a:endParaRPr lang="en-GB" altLang="en-US" sz="40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 sz="1800" dirty="0" smtClean="0"/>
          </a:p>
          <a:p>
            <a:endParaRPr lang="en-GB" altLang="en-US" sz="1800" dirty="0"/>
          </a:p>
          <a:p>
            <a:endParaRPr lang="en-GB" altLang="en-US" sz="2000" dirty="0" smtClean="0"/>
          </a:p>
          <a:p>
            <a:endParaRPr lang="en-GB" altLang="en-US" sz="2000" dirty="0" smtClean="0"/>
          </a:p>
          <a:p>
            <a:pPr>
              <a:tabLst>
                <a:tab pos="5118100" algn="l"/>
              </a:tabLst>
            </a:pPr>
            <a:endParaRPr lang="en-GB" altLang="en-US" sz="2000" dirty="0" smtClean="0"/>
          </a:p>
          <a:p>
            <a:pPr>
              <a:spcBef>
                <a:spcPts val="0"/>
              </a:spcBef>
              <a:tabLst>
                <a:tab pos="4838700" algn="l"/>
              </a:tabLst>
            </a:pPr>
            <a:r>
              <a:rPr lang="sv-SE" altLang="en-US" sz="2000" dirty="0" smtClean="0"/>
              <a:t>	</a:t>
            </a:r>
            <a:r>
              <a:rPr lang="sv-SE" altLang="en-US" sz="1800" dirty="0" smtClean="0"/>
              <a:t>Malin Elander Oggero </a:t>
            </a:r>
            <a:endParaRPr lang="en-GB" altLang="en-US" sz="1800" dirty="0" smtClean="0"/>
          </a:p>
          <a:p>
            <a:pPr>
              <a:spcBef>
                <a:spcPts val="0"/>
              </a:spcBef>
            </a:pPr>
            <a:r>
              <a:rPr lang="en-GB" altLang="en-US" sz="1800" dirty="0" smtClean="0"/>
              <a:t>					   European Commission  					   	   DG NEAR</a:t>
            </a: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982957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3456484"/>
          </a:xfrm>
        </p:spPr>
        <p:txBody>
          <a:bodyPr/>
          <a:lstStyle/>
          <a:p>
            <a:pPr marL="88900" lvl="0" indent="-88900" eaLnBrk="0" hangingPunct="0">
              <a:spcBef>
                <a:spcPct val="0"/>
              </a:spcBef>
              <a:buClrTx/>
              <a:buNone/>
              <a:defRPr/>
            </a:pPr>
            <a:r>
              <a:rPr lang="en-GB" sz="1800" i="0" kern="1200" dirty="0" smtClean="0">
                <a:solidFill>
                  <a:srgbClr val="2D5EC1"/>
                </a:solidFill>
                <a:cs typeface="Arial" charset="0"/>
              </a:rPr>
              <a:t> The review (Nov 2015) proposed several joint </a:t>
            </a:r>
            <a:r>
              <a:rPr lang="en-GB" sz="1800" i="0" kern="1200" dirty="0">
                <a:solidFill>
                  <a:srgbClr val="2D5EC1"/>
                </a:solidFill>
                <a:cs typeface="Arial" charset="0"/>
              </a:rPr>
              <a:t>priorities </a:t>
            </a:r>
            <a:r>
              <a:rPr lang="en-GB" sz="1800" i="0" kern="1200" dirty="0" smtClean="0">
                <a:solidFill>
                  <a:srgbClr val="2D5EC1"/>
                </a:solidFill>
                <a:cs typeface="Arial" charset="0"/>
              </a:rPr>
              <a:t>for cooperation, inter ali</a:t>
            </a:r>
            <a:r>
              <a:rPr lang="en-GB" sz="1800" i="0" kern="1200" dirty="0">
                <a:solidFill>
                  <a:srgbClr val="2D5EC1"/>
                </a:solidFill>
                <a:cs typeface="Arial" charset="0"/>
              </a:rPr>
              <a:t>a</a:t>
            </a:r>
            <a:r>
              <a:rPr lang="en-GB" sz="1800" i="0" kern="1200" dirty="0" smtClean="0">
                <a:solidFill>
                  <a:srgbClr val="2D5EC1"/>
                </a:solidFill>
                <a:cs typeface="Arial" charset="0"/>
              </a:rPr>
              <a:t>: </a:t>
            </a:r>
          </a:p>
          <a:p>
            <a:pPr marL="0" lvl="0" indent="0" eaLnBrk="0" hangingPunct="0">
              <a:spcBef>
                <a:spcPct val="0"/>
              </a:spcBef>
              <a:buClrTx/>
              <a:buNone/>
              <a:defRPr/>
            </a:pPr>
            <a:endParaRPr lang="en-GB" sz="1800" i="0" kern="1200" dirty="0" smtClean="0">
              <a:solidFill>
                <a:srgbClr val="2D5EC1"/>
              </a:solidFill>
              <a:cs typeface="Arial" charset="0"/>
            </a:endParaRPr>
          </a:p>
          <a:p>
            <a:pPr marL="444500" lvl="0" indent="-444500" eaLnBrk="0" hangingPunct="0">
              <a:spcBef>
                <a:spcPct val="0"/>
              </a:spcBef>
              <a:buClrTx/>
              <a:buFont typeface="Wingdings" panose="05000000000000000000" pitchFamily="2" charset="2"/>
              <a:buChar char="q"/>
              <a:tabLst>
                <a:tab pos="444500" algn="l"/>
                <a:tab pos="541338" algn="l"/>
              </a:tabLst>
              <a:defRPr/>
            </a:pPr>
            <a:r>
              <a:rPr lang="en-GB" sz="1800" b="1" i="0" dirty="0" smtClean="0">
                <a:solidFill>
                  <a:srgbClr val="3166CF"/>
                </a:solidFill>
              </a:rPr>
              <a:t>Economic </a:t>
            </a:r>
            <a:r>
              <a:rPr lang="en-GB" sz="1800" b="1" i="0" dirty="0">
                <a:solidFill>
                  <a:srgbClr val="3166CF"/>
                </a:solidFill>
              </a:rPr>
              <a:t>Development for </a:t>
            </a:r>
            <a:r>
              <a:rPr lang="en-GB" sz="1800" b="1" i="0" dirty="0" smtClean="0">
                <a:solidFill>
                  <a:srgbClr val="3166CF"/>
                </a:solidFill>
              </a:rPr>
              <a:t>Stabilisation and 	 Modernisation</a:t>
            </a:r>
            <a:r>
              <a:rPr lang="en-GB" sz="1900" i="0" kern="1200" dirty="0">
                <a:solidFill>
                  <a:srgbClr val="2D5EC1"/>
                </a:solidFill>
                <a:cs typeface="Arial" charset="0"/>
              </a:rPr>
              <a:t/>
            </a:r>
            <a:br>
              <a:rPr lang="en-GB" sz="1900" i="0" kern="1200" dirty="0">
                <a:solidFill>
                  <a:srgbClr val="2D5EC1"/>
                </a:solidFill>
                <a:cs typeface="Arial" charset="0"/>
              </a:rPr>
            </a:br>
            <a:endParaRPr lang="en-GB" sz="1900" kern="1200" dirty="0">
              <a:solidFill>
                <a:srgbClr val="2D5EC1"/>
              </a:solidFill>
              <a:cs typeface="Arial" charset="0"/>
            </a:endParaRPr>
          </a:p>
          <a:p>
            <a:pPr marL="444500" indent="-444500" defTabSz="447675" eaLnBrk="0" hangingPunct="0">
              <a:spcBef>
                <a:spcPct val="0"/>
              </a:spcBef>
              <a:buClrTx/>
              <a:buFont typeface="Wingdings" panose="05000000000000000000" pitchFamily="2" charset="2"/>
              <a:buChar char="Ø"/>
              <a:tabLst>
                <a:tab pos="447675" algn="l"/>
              </a:tabLst>
              <a:defRPr/>
            </a:pPr>
            <a:r>
              <a:rPr lang="en-GB" sz="1800" i="0" kern="1200" dirty="0" smtClean="0">
                <a:solidFill>
                  <a:srgbClr val="2D5EC1"/>
                </a:solidFill>
                <a:cs typeface="Arial" charset="0"/>
              </a:rPr>
              <a:t>Enhancing economic governance by supporting structural </a:t>
            </a:r>
            <a:r>
              <a:rPr lang="en-GB" sz="1800" i="0" kern="1200" dirty="0">
                <a:solidFill>
                  <a:srgbClr val="2D5EC1"/>
                </a:solidFill>
                <a:cs typeface="Arial" charset="0"/>
              </a:rPr>
              <a:t> </a:t>
            </a:r>
            <a:r>
              <a:rPr lang="en-GB" sz="1800" i="0" kern="1200" dirty="0" smtClean="0">
                <a:solidFill>
                  <a:srgbClr val="2D5EC1"/>
                </a:solidFill>
                <a:cs typeface="Arial" charset="0"/>
              </a:rPr>
              <a:t>     reforms for improved </a:t>
            </a:r>
            <a:r>
              <a:rPr lang="en-GB" sz="1800" b="1" i="0" kern="1200" dirty="0" smtClean="0">
                <a:solidFill>
                  <a:srgbClr val="2D5EC1"/>
                </a:solidFill>
                <a:cs typeface="Arial" charset="0"/>
              </a:rPr>
              <a:t>competitiveness; inclusive and sustainable growth</a:t>
            </a:r>
            <a:r>
              <a:rPr lang="en-GB" sz="1800" b="1" i="0" kern="1200" dirty="0">
                <a:solidFill>
                  <a:srgbClr val="2D5EC1"/>
                </a:solidFill>
                <a:cs typeface="Arial" charset="0"/>
              </a:rPr>
              <a:t> </a:t>
            </a:r>
            <a:r>
              <a:rPr lang="en-GB" sz="1800" b="1" i="0" kern="1200" dirty="0" smtClean="0">
                <a:solidFill>
                  <a:srgbClr val="2D5EC1"/>
                </a:solidFill>
                <a:cs typeface="Arial" charset="0"/>
              </a:rPr>
              <a:t>as well as social development;  strengthen </a:t>
            </a:r>
            <a:r>
              <a:rPr lang="en-GB" sz="1800" b="1" i="0" kern="1200" dirty="0">
                <a:solidFill>
                  <a:srgbClr val="2D5EC1"/>
                </a:solidFill>
                <a:cs typeface="Arial" charset="0"/>
              </a:rPr>
              <a:t>partnership with private sector </a:t>
            </a:r>
            <a:endParaRPr lang="en-GB" sz="1800" b="1" i="0" kern="1200" dirty="0" smtClean="0">
              <a:solidFill>
                <a:srgbClr val="2D5EC1"/>
              </a:solidFill>
              <a:cs typeface="Arial" charset="0"/>
            </a:endParaRPr>
          </a:p>
          <a:p>
            <a:pPr marL="0" indent="0" defTabSz="447675" eaLnBrk="0" hangingPunct="0">
              <a:spcBef>
                <a:spcPct val="0"/>
              </a:spcBef>
              <a:buClrTx/>
              <a:buNone/>
              <a:tabLst>
                <a:tab pos="447675" algn="l"/>
              </a:tabLst>
              <a:defRPr/>
            </a:pPr>
            <a:endParaRPr lang="en-GB" sz="1800" b="1" i="0" kern="1200" dirty="0" smtClean="0">
              <a:solidFill>
                <a:srgbClr val="2D5EC1"/>
              </a:solidFill>
              <a:cs typeface="Arial" charset="0"/>
            </a:endParaRPr>
          </a:p>
          <a:p>
            <a:pPr marL="447675" indent="-447675" defTabSz="447675" eaLnBrk="0" hangingPunct="0">
              <a:spcBef>
                <a:spcPct val="0"/>
              </a:spcBef>
              <a:buClrTx/>
              <a:buFont typeface="Wingdings" panose="05000000000000000000" pitchFamily="2" charset="2"/>
              <a:buChar char="Ø"/>
              <a:tabLst>
                <a:tab pos="447675" algn="l"/>
              </a:tabLst>
              <a:defRPr/>
            </a:pPr>
            <a:r>
              <a:rPr lang="en-GB" sz="1800" i="0" kern="1200" dirty="0" smtClean="0">
                <a:solidFill>
                  <a:srgbClr val="2D5EC1"/>
                </a:solidFill>
                <a:cs typeface="Arial" charset="0"/>
              </a:rPr>
              <a:t>Using </a:t>
            </a:r>
            <a:r>
              <a:rPr lang="en-GB" sz="1800" b="1" i="0" kern="1200" dirty="0" smtClean="0">
                <a:solidFill>
                  <a:srgbClr val="2D5EC1"/>
                </a:solidFill>
                <a:cs typeface="Arial" charset="0"/>
              </a:rPr>
              <a:t>innovative approaches</a:t>
            </a:r>
            <a:r>
              <a:rPr lang="en-GB" sz="1800" i="0" kern="1200" dirty="0" smtClean="0">
                <a:solidFill>
                  <a:srgbClr val="2D5EC1"/>
                </a:solidFill>
                <a:cs typeface="Arial" charset="0"/>
              </a:rPr>
              <a:t> (e.g. blending) to create better conditions for jobs and growth (e.g. access to finance and promotion of entrepreneurship)  </a:t>
            </a:r>
            <a:r>
              <a:rPr lang="en-GB" sz="1800" b="1" i="0" kern="1200" dirty="0" smtClean="0">
                <a:solidFill>
                  <a:srgbClr val="2D5EC1"/>
                </a:solidFill>
                <a:cs typeface="Arial" charset="0"/>
              </a:rPr>
              <a:t>  </a:t>
            </a:r>
          </a:p>
          <a:p>
            <a:endParaRPr lang="en-GB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340768"/>
            <a:ext cx="8229600" cy="864096"/>
          </a:xfrm>
        </p:spPr>
        <p:txBody>
          <a:bodyPr/>
          <a:lstStyle/>
          <a:p>
            <a:pPr marL="0" lvl="0" algn="ctr" eaLnBrk="0" hangingPunct="0">
              <a:defRPr/>
            </a:pP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800" dirty="0" smtClean="0"/>
              <a:t>European Neighbourhood </a:t>
            </a:r>
            <a:br>
              <a:rPr lang="en-GB" sz="2800" dirty="0" smtClean="0"/>
            </a:br>
            <a:r>
              <a:rPr lang="en-GB" sz="2800" dirty="0" smtClean="0"/>
              <a:t>Policy (ENP) - review</a:t>
            </a:r>
            <a:r>
              <a:rPr lang="fr-BE" sz="2800" b="0" kern="1200" dirty="0">
                <a:solidFill>
                  <a:prstClr val="black"/>
                </a:solidFill>
                <a:latin typeface="Calibri"/>
                <a:ea typeface="+mn-ea"/>
                <a:cs typeface="Arial" charset="0"/>
              </a:rPr>
              <a:t/>
            </a:r>
            <a:br>
              <a:rPr lang="fr-BE" sz="2800" b="0" kern="1200" dirty="0">
                <a:solidFill>
                  <a:prstClr val="black"/>
                </a:solidFill>
                <a:latin typeface="Calibri"/>
                <a:ea typeface="+mn-ea"/>
                <a:cs typeface="Arial" charset="0"/>
              </a:rPr>
            </a:b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408901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957" y="908720"/>
            <a:ext cx="8615515" cy="779140"/>
          </a:xfrm>
        </p:spPr>
        <p:txBody>
          <a:bodyPr/>
          <a:lstStyle/>
          <a:p>
            <a:r>
              <a:rPr lang="en-US" sz="2200" dirty="0" smtClean="0"/>
              <a:t>Private sector development approach in ENP South</a:t>
            </a:r>
            <a:endParaRPr lang="en-GB" sz="2200" dirty="0"/>
          </a:p>
        </p:txBody>
      </p:sp>
      <p:grpSp>
        <p:nvGrpSpPr>
          <p:cNvPr id="8" name="Group 7"/>
          <p:cNvGrpSpPr/>
          <p:nvPr/>
        </p:nvGrpSpPr>
        <p:grpSpPr>
          <a:xfrm>
            <a:off x="2411760" y="1676401"/>
            <a:ext cx="4284213" cy="2995626"/>
            <a:chOff x="2164120" y="2366454"/>
            <a:chExt cx="5062382" cy="2169389"/>
          </a:xfrm>
        </p:grpSpPr>
        <p:sp>
          <p:nvSpPr>
            <p:cNvPr id="9" name="Rounded Rectangle 8"/>
            <p:cNvSpPr/>
            <p:nvPr/>
          </p:nvSpPr>
          <p:spPr bwMode="ltGray">
            <a:xfrm>
              <a:off x="2164120" y="2384129"/>
              <a:ext cx="2297354" cy="950967"/>
            </a:xfrm>
            <a:prstGeom prst="roundRect">
              <a:avLst/>
            </a:prstGeom>
            <a:solidFill>
              <a:srgbClr val="3166CF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 smtClean="0">
                <a:solidFill>
                  <a:srgbClr val="0070C0"/>
                </a:solidFill>
              </a:endParaRPr>
            </a:p>
            <a:p>
              <a:pPr algn="ctr"/>
              <a:r>
                <a:rPr lang="en-GB" sz="1800" dirty="0" smtClean="0">
                  <a:solidFill>
                    <a:schemeClr val="bg1"/>
                  </a:solidFill>
                </a:rPr>
                <a:t>Economic regional integration (e.g. Trade)</a:t>
              </a:r>
              <a:endParaRPr lang="en-GB" sz="1800" dirty="0">
                <a:solidFill>
                  <a:schemeClr val="bg1"/>
                </a:solidFill>
              </a:endParaRPr>
            </a:p>
            <a:p>
              <a:pPr algn="ctr"/>
              <a:endParaRPr lang="en-GB" sz="16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 bwMode="ltGray">
            <a:xfrm>
              <a:off x="4734294" y="3435377"/>
              <a:ext cx="2492208" cy="1100466"/>
            </a:xfrm>
            <a:prstGeom prst="roundRect">
              <a:avLst/>
            </a:prstGeom>
            <a:solidFill>
              <a:srgbClr val="3166CF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800" dirty="0" smtClean="0">
                  <a:solidFill>
                    <a:schemeClr val="bg1"/>
                  </a:solidFill>
                </a:rPr>
                <a:t>Institutional capacity &amp; </a:t>
              </a:r>
              <a:r>
                <a:rPr lang="en-GB" sz="1800" dirty="0">
                  <a:solidFill>
                    <a:schemeClr val="bg1"/>
                  </a:solidFill>
                </a:rPr>
                <a:t>B</a:t>
              </a:r>
              <a:r>
                <a:rPr lang="en-GB" sz="1800" dirty="0" smtClean="0">
                  <a:solidFill>
                    <a:schemeClr val="bg1"/>
                  </a:solidFill>
                </a:rPr>
                <a:t>usiness intermediaries</a:t>
              </a:r>
              <a:endParaRPr lang="en-GB" sz="1800" dirty="0">
                <a:solidFill>
                  <a:schemeClr val="bg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 bwMode="ltGray">
            <a:xfrm>
              <a:off x="4734294" y="2366454"/>
              <a:ext cx="2442853" cy="956324"/>
            </a:xfrm>
            <a:prstGeom prst="roundRect">
              <a:avLst/>
            </a:prstGeom>
            <a:solidFill>
              <a:srgbClr val="3166CF"/>
            </a:solidFill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800" dirty="0" smtClean="0">
                  <a:solidFill>
                    <a:schemeClr val="bg1"/>
                  </a:solidFill>
                </a:rPr>
                <a:t>Policy reforms </a:t>
              </a:r>
              <a:r>
                <a:rPr lang="en-GB" sz="1800" dirty="0">
                  <a:solidFill>
                    <a:schemeClr val="bg1"/>
                  </a:solidFill>
                </a:rPr>
                <a:t>&amp; Business </a:t>
              </a:r>
              <a:r>
                <a:rPr lang="en-GB" sz="1800" dirty="0" smtClean="0">
                  <a:solidFill>
                    <a:schemeClr val="bg1"/>
                  </a:solidFill>
                </a:rPr>
                <a:t>climate</a:t>
              </a:r>
              <a:endParaRPr lang="en-GB" sz="1800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Rounded Rectangle 15"/>
          <p:cNvSpPr/>
          <p:nvPr/>
        </p:nvSpPr>
        <p:spPr bwMode="ltGray">
          <a:xfrm>
            <a:off x="4586857" y="4798110"/>
            <a:ext cx="2109116" cy="1519591"/>
          </a:xfrm>
          <a:prstGeom prst="roundRect">
            <a:avLst/>
          </a:prstGeom>
          <a:solidFill>
            <a:srgbClr val="3166CF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dirty="0" smtClean="0">
                <a:solidFill>
                  <a:schemeClr val="bg1"/>
                </a:solidFill>
              </a:rPr>
              <a:t>Micro &amp; SMEs development</a:t>
            </a:r>
            <a:endParaRPr lang="en-GB" sz="18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1865873"/>
            <a:ext cx="2555776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600" b="1" dirty="0">
                <a:solidFill>
                  <a:srgbClr val="FFC000"/>
                </a:solidFill>
              </a:rPr>
              <a:t>At policy level: Economic  </a:t>
            </a:r>
            <a:r>
              <a:rPr lang="en-US" sz="1600" b="1" dirty="0" smtClean="0">
                <a:solidFill>
                  <a:srgbClr val="FFC000"/>
                </a:solidFill>
              </a:rPr>
              <a:t>regional integration </a:t>
            </a:r>
            <a:endParaRPr lang="en-US" sz="1600" b="1" dirty="0">
              <a:solidFill>
                <a:srgbClr val="FFC000"/>
              </a:solidFill>
            </a:endParaRPr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906353" y="3360222"/>
            <a:ext cx="2306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C000"/>
                </a:solidFill>
              </a:rPr>
              <a:t>At </a:t>
            </a:r>
            <a:r>
              <a:rPr lang="en-GB" sz="1600" b="1" dirty="0" err="1">
                <a:solidFill>
                  <a:srgbClr val="FFC000"/>
                </a:solidFill>
              </a:rPr>
              <a:t>meso</a:t>
            </a:r>
            <a:r>
              <a:rPr lang="en-GB" sz="1600" b="1" dirty="0">
                <a:solidFill>
                  <a:srgbClr val="FFC000"/>
                </a:solidFill>
              </a:rPr>
              <a:t> level: </a:t>
            </a:r>
            <a:endParaRPr lang="en-GB" sz="1600" b="1" dirty="0" smtClean="0">
              <a:solidFill>
                <a:srgbClr val="FFC000"/>
              </a:solidFill>
            </a:endParaRPr>
          </a:p>
          <a:p>
            <a:r>
              <a:rPr lang="en-GB" sz="1600" b="1" dirty="0" smtClean="0">
                <a:solidFill>
                  <a:srgbClr val="FFC000"/>
                </a:solidFill>
              </a:rPr>
              <a:t>Capacity </a:t>
            </a:r>
            <a:r>
              <a:rPr lang="en-GB" sz="1600" b="1" dirty="0">
                <a:solidFill>
                  <a:srgbClr val="FFC000"/>
                </a:solidFill>
              </a:rPr>
              <a:t>building  and </a:t>
            </a:r>
            <a:r>
              <a:rPr lang="en-GB" sz="1600" b="1" dirty="0" smtClean="0">
                <a:solidFill>
                  <a:srgbClr val="FFC000"/>
                </a:solidFill>
              </a:rPr>
              <a:t>networking</a:t>
            </a:r>
            <a:endParaRPr lang="en-GB" sz="1600" b="1" dirty="0">
              <a:solidFill>
                <a:srgbClr val="FFC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264" y="1924876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600" b="1" dirty="0" smtClean="0">
                <a:solidFill>
                  <a:srgbClr val="FFC000"/>
                </a:solidFill>
              </a:rPr>
              <a:t>At macro level: Enabling Environment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906353" y="5113117"/>
            <a:ext cx="20418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1600" b="1" dirty="0">
                <a:solidFill>
                  <a:srgbClr val="FFC000"/>
                </a:solidFill>
              </a:rPr>
              <a:t>At micro level: Access to finance </a:t>
            </a:r>
          </a:p>
        </p:txBody>
      </p:sp>
      <p:sp>
        <p:nvSpPr>
          <p:cNvPr id="3" name="Rectangle 2"/>
          <p:cNvSpPr/>
          <p:nvPr/>
        </p:nvSpPr>
        <p:spPr>
          <a:xfrm>
            <a:off x="2413994" y="3360222"/>
            <a:ext cx="1236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FFFF"/>
                </a:solidFill>
              </a:rPr>
              <a:t>Inclusive &amp; 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763688" y="3429000"/>
            <a:ext cx="2376264" cy="2376264"/>
          </a:xfrm>
          <a:prstGeom prst="ellipse">
            <a:avLst/>
          </a:prstGeom>
          <a:solidFill>
            <a:srgbClr val="3166C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/>
              <a:t>Inclusive and sustainable growth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357008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077200" cy="1008112"/>
          </a:xfrm>
        </p:spPr>
        <p:txBody>
          <a:bodyPr/>
          <a:lstStyle/>
          <a:p>
            <a:r>
              <a:rPr lang="en-US" sz="2400" dirty="0" smtClean="0"/>
              <a:t>Access to finance and financial inclusion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457200" lvl="1" indent="0">
              <a:buNone/>
            </a:pPr>
            <a:endParaRPr lang="en-GB" sz="1800" dirty="0" smtClean="0">
              <a:solidFill>
                <a:srgbClr val="3166CF"/>
              </a:solidFill>
            </a:endParaRPr>
          </a:p>
          <a:p>
            <a:pPr marL="457200" lvl="1" indent="0">
              <a:buNone/>
            </a:pPr>
            <a:r>
              <a:rPr lang="en-GB" sz="1800" dirty="0" smtClean="0">
                <a:solidFill>
                  <a:srgbClr val="3166CF"/>
                </a:solidFill>
              </a:rPr>
              <a:t>Key </a:t>
            </a:r>
            <a:r>
              <a:rPr lang="en-GB" sz="1800" dirty="0">
                <a:solidFill>
                  <a:srgbClr val="3166CF"/>
                </a:solidFill>
              </a:rPr>
              <a:t>challenge  </a:t>
            </a:r>
          </a:p>
          <a:p>
            <a:pPr marL="457200" lvl="1" indent="0">
              <a:buNone/>
            </a:pPr>
            <a:r>
              <a:rPr lang="en-GB" sz="1800" b="0" dirty="0">
                <a:solidFill>
                  <a:srgbClr val="3166CF"/>
                </a:solidFill>
              </a:rPr>
              <a:t>How can the EU help </a:t>
            </a:r>
            <a:r>
              <a:rPr lang="en-GB" sz="1800" dirty="0">
                <a:solidFill>
                  <a:srgbClr val="3166CF"/>
                </a:solidFill>
              </a:rPr>
              <a:t>improve access to finance for MSMEs </a:t>
            </a:r>
            <a:r>
              <a:rPr lang="en-GB" sz="1800" b="0" dirty="0">
                <a:solidFill>
                  <a:srgbClr val="3166CF"/>
                </a:solidFill>
              </a:rPr>
              <a:t>with a particular </a:t>
            </a:r>
            <a:r>
              <a:rPr lang="en-GB" sz="1800" dirty="0">
                <a:solidFill>
                  <a:srgbClr val="3166CF"/>
                </a:solidFill>
              </a:rPr>
              <a:t>emphasis on financial inclusion? </a:t>
            </a:r>
            <a:r>
              <a:rPr lang="en-GB" sz="1800" b="0" dirty="0">
                <a:solidFill>
                  <a:srgbClr val="3166CF"/>
                </a:solidFill>
              </a:rPr>
              <a:t>How to mobilise additional finance through the private sector?</a:t>
            </a:r>
          </a:p>
          <a:p>
            <a:pPr marL="457200" lvl="1" indent="0">
              <a:buNone/>
            </a:pPr>
            <a:endParaRPr lang="en-GB" sz="1800" b="0" dirty="0">
              <a:solidFill>
                <a:srgbClr val="3166CF"/>
              </a:solidFill>
            </a:endParaRPr>
          </a:p>
          <a:p>
            <a:pPr marL="457200" lvl="1" indent="0">
              <a:buNone/>
            </a:pPr>
            <a:r>
              <a:rPr lang="en-GB" sz="1800" dirty="0">
                <a:solidFill>
                  <a:srgbClr val="3166CF"/>
                </a:solidFill>
              </a:rPr>
              <a:t>Approach pursued</a:t>
            </a:r>
          </a:p>
          <a:p>
            <a:pPr lvl="1">
              <a:buClr>
                <a:srgbClr val="3166CF"/>
              </a:buClr>
              <a:buFont typeface="Wingdings" panose="05000000000000000000" pitchFamily="2" charset="2"/>
              <a:buChar char="Ø"/>
            </a:pPr>
            <a:r>
              <a:rPr lang="en-GB" sz="1800" b="0" dirty="0">
                <a:solidFill>
                  <a:srgbClr val="3166CF"/>
                </a:solidFill>
              </a:rPr>
              <a:t>Through blending (the </a:t>
            </a:r>
            <a:r>
              <a:rPr lang="en-GB" sz="1800" dirty="0">
                <a:solidFill>
                  <a:srgbClr val="3166CF"/>
                </a:solidFill>
              </a:rPr>
              <a:t>Neighbourhood Investment Facility, NIF</a:t>
            </a:r>
            <a:r>
              <a:rPr lang="en-GB" sz="1800" b="0" dirty="0">
                <a:solidFill>
                  <a:srgbClr val="3166CF"/>
                </a:solidFill>
              </a:rPr>
              <a:t>), in cooperation with financial institutions  </a:t>
            </a:r>
          </a:p>
          <a:p>
            <a:pPr lvl="1">
              <a:buClr>
                <a:srgbClr val="3166CF"/>
              </a:buClr>
              <a:buFont typeface="Wingdings" panose="05000000000000000000" pitchFamily="2" charset="2"/>
              <a:buChar char="Ø"/>
            </a:pPr>
            <a:r>
              <a:rPr lang="en-GB" sz="1800" b="0" dirty="0">
                <a:solidFill>
                  <a:srgbClr val="3166CF"/>
                </a:solidFill>
              </a:rPr>
              <a:t>Mainly in form of regional facilities, rather than bilateral projects: how to ensure links to Delegations? </a:t>
            </a:r>
          </a:p>
          <a:p>
            <a:pPr lvl="1">
              <a:buClr>
                <a:srgbClr val="3166CF"/>
              </a:buClr>
              <a:buFont typeface="Wingdings" panose="05000000000000000000" pitchFamily="2" charset="2"/>
              <a:buChar char="Ø"/>
            </a:pPr>
            <a:r>
              <a:rPr lang="en-GB" sz="1800" b="0" dirty="0">
                <a:solidFill>
                  <a:srgbClr val="3166CF"/>
                </a:solidFill>
              </a:rPr>
              <a:t>Besides blending, work also on the enabling environment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571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5380" y="1196752"/>
            <a:ext cx="8769920" cy="1441078"/>
          </a:xfrm>
        </p:spPr>
        <p:txBody>
          <a:bodyPr/>
          <a:lstStyle/>
          <a:p>
            <a:pPr algn="ctr"/>
            <a:r>
              <a:rPr lang="en-US" altLang="en-US" sz="2800" dirty="0" smtClean="0"/>
              <a:t>EU initiative for Financial Inclusion (1)</a:t>
            </a:r>
            <a:endParaRPr lang="en-US" altLang="en-US" sz="2800" dirty="0"/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490440" y="2780928"/>
            <a:ext cx="849694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rgbClr val="2D5EC1"/>
                </a:solidFill>
                <a:latin typeface="+mn-lt"/>
              </a:rPr>
              <a:t>P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repared 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by the </a:t>
            </a:r>
            <a:r>
              <a:rPr lang="en-GB" sz="2000" b="1" dirty="0">
                <a:solidFill>
                  <a:srgbClr val="2D5EC1"/>
                </a:solidFill>
                <a:latin typeface="+mn-lt"/>
              </a:rPr>
              <a:t>EU in partnership with key financial institutions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 (EIB, EBRD, KFW, 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AFD) 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in 2015 to expand financing to 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MSMEs (including 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support to innovative start-ups). </a:t>
            </a:r>
            <a:endParaRPr lang="en-GB" sz="2000" dirty="0" smtClean="0">
              <a:solidFill>
                <a:srgbClr val="2D5EC1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GB" sz="2000" dirty="0" smtClean="0">
              <a:solidFill>
                <a:srgbClr val="2D5EC1"/>
              </a:solidFill>
              <a:latin typeface="+mn-lt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GB" sz="2000" dirty="0">
                <a:solidFill>
                  <a:srgbClr val="2D5EC1"/>
                </a:solidFill>
                <a:latin typeface="+mn-lt"/>
              </a:rPr>
              <a:t>F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ive 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complementary regional 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facilities financed through the </a:t>
            </a:r>
            <a:r>
              <a:rPr lang="en-GB" sz="2000" b="1" dirty="0" smtClean="0">
                <a:solidFill>
                  <a:srgbClr val="2D5EC1"/>
                </a:solidFill>
                <a:latin typeface="+mn-lt"/>
              </a:rPr>
              <a:t>Neighbourhood Investment Facility (NIF)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, with different Lead Financial Institutions, representing a comprehensive support package launched 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in 2016</a:t>
            </a:r>
            <a:r>
              <a:rPr lang="en-GB" dirty="0">
                <a:solidFill>
                  <a:srgbClr val="2D5EC1"/>
                </a:solidFill>
                <a:latin typeface="+mn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84787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5380" y="1196752"/>
            <a:ext cx="8769920" cy="1152128"/>
          </a:xfrm>
        </p:spPr>
        <p:txBody>
          <a:bodyPr/>
          <a:lstStyle/>
          <a:p>
            <a:pPr algn="ctr"/>
            <a:r>
              <a:rPr lang="en-US" altLang="en-US" sz="2800" dirty="0" smtClean="0"/>
              <a:t>EU initiative for Financial </a:t>
            </a:r>
            <a:r>
              <a:rPr lang="en-US" altLang="en-US" sz="2800" dirty="0"/>
              <a:t>I</a:t>
            </a:r>
            <a:r>
              <a:rPr lang="en-US" altLang="en-US" sz="2800" dirty="0" smtClean="0"/>
              <a:t>nclusion (2)</a:t>
            </a:r>
            <a:endParaRPr lang="en-US" altLang="en-US" sz="2800" dirty="0"/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475645" y="2420888"/>
            <a:ext cx="8496944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marL="0" lvl="0" indent="0">
              <a:buNone/>
            </a:pPr>
            <a:r>
              <a:rPr lang="en-US" altLang="en-US" sz="2200" dirty="0" smtClean="0">
                <a:solidFill>
                  <a:srgbClr val="3166CF"/>
                </a:solidFill>
                <a:latin typeface="+mn-lt"/>
              </a:rPr>
              <a:t>Address </a:t>
            </a:r>
            <a:r>
              <a:rPr lang="en-US" altLang="en-US" sz="2200" dirty="0">
                <a:solidFill>
                  <a:srgbClr val="3166CF"/>
                </a:solidFill>
                <a:latin typeface="+mn-lt"/>
              </a:rPr>
              <a:t>different aspects of </a:t>
            </a:r>
            <a:r>
              <a:rPr lang="en-US" altLang="en-US" sz="2200" dirty="0" smtClean="0">
                <a:solidFill>
                  <a:srgbClr val="3166CF"/>
                </a:solidFill>
                <a:latin typeface="+mn-lt"/>
              </a:rPr>
              <a:t>MSME finance with different instruments:  </a:t>
            </a:r>
            <a:endParaRPr lang="en-US" sz="2200" dirty="0" smtClean="0">
              <a:solidFill>
                <a:srgbClr val="3166CF"/>
              </a:solidFill>
              <a:latin typeface="+mn-lt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2D5EC1"/>
                </a:solidFill>
                <a:latin typeface="+mn-lt"/>
              </a:rPr>
              <a:t>Risk </a:t>
            </a:r>
            <a:r>
              <a:rPr lang="en-US" sz="2200" b="1" dirty="0">
                <a:solidFill>
                  <a:srgbClr val="2D5EC1"/>
                </a:solidFill>
                <a:latin typeface="+mn-lt"/>
              </a:rPr>
              <a:t>capital/venture capital </a:t>
            </a:r>
            <a:r>
              <a:rPr lang="en-US" sz="2200" dirty="0">
                <a:solidFill>
                  <a:srgbClr val="2D5EC1"/>
                </a:solidFill>
                <a:latin typeface="+mn-lt"/>
              </a:rPr>
              <a:t>to support business </a:t>
            </a:r>
            <a:r>
              <a:rPr lang="en-US" sz="2200" dirty="0" smtClean="0">
                <a:solidFill>
                  <a:srgbClr val="2D5EC1"/>
                </a:solidFill>
                <a:latin typeface="+mn-lt"/>
              </a:rPr>
              <a:t>start-ups </a:t>
            </a:r>
            <a:r>
              <a:rPr lang="en-US" sz="2200" dirty="0">
                <a:solidFill>
                  <a:srgbClr val="2D5EC1"/>
                </a:solidFill>
                <a:latin typeface="+mn-lt"/>
              </a:rPr>
              <a:t>and microfinance – EIB </a:t>
            </a:r>
            <a:endParaRPr lang="en-GB" sz="2200" dirty="0" smtClean="0">
              <a:solidFill>
                <a:srgbClr val="2D5EC1"/>
              </a:solidFill>
              <a:latin typeface="+mn-lt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2D5EC1"/>
                </a:solidFill>
                <a:latin typeface="+mn-lt"/>
              </a:rPr>
              <a:t>Guarantee </a:t>
            </a:r>
            <a:r>
              <a:rPr lang="en-US" sz="2200" b="1" dirty="0">
                <a:solidFill>
                  <a:srgbClr val="2D5EC1"/>
                </a:solidFill>
                <a:latin typeface="+mn-lt"/>
              </a:rPr>
              <a:t>funds </a:t>
            </a:r>
            <a:r>
              <a:rPr lang="en-US" sz="2200" dirty="0">
                <a:solidFill>
                  <a:srgbClr val="2D5EC1"/>
                </a:solidFill>
                <a:latin typeface="+mn-lt"/>
              </a:rPr>
              <a:t>to cover losses of local banks lending new funds to SMEs – </a:t>
            </a:r>
            <a:r>
              <a:rPr lang="en-US" sz="2200" dirty="0" err="1" smtClean="0">
                <a:solidFill>
                  <a:srgbClr val="2D5EC1"/>
                </a:solidFill>
                <a:latin typeface="+mn-lt"/>
              </a:rPr>
              <a:t>AfD</a:t>
            </a:r>
            <a:endParaRPr lang="en-US" sz="2200" dirty="0" smtClean="0">
              <a:solidFill>
                <a:srgbClr val="2D5EC1"/>
              </a:solidFill>
              <a:latin typeface="+mn-lt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2D5EC1"/>
                </a:solidFill>
                <a:latin typeface="+mn-lt"/>
              </a:rPr>
              <a:t>Advisory services </a:t>
            </a:r>
            <a:r>
              <a:rPr lang="en-US" sz="2200" dirty="0" smtClean="0">
                <a:solidFill>
                  <a:srgbClr val="2D5EC1"/>
                </a:solidFill>
                <a:latin typeface="+mn-lt"/>
              </a:rPr>
              <a:t>to </a:t>
            </a:r>
            <a:r>
              <a:rPr lang="en-US" sz="2200" dirty="0">
                <a:solidFill>
                  <a:srgbClr val="2D5EC1"/>
                </a:solidFill>
                <a:latin typeface="+mn-lt"/>
              </a:rPr>
              <a:t>SME through grants – </a:t>
            </a:r>
            <a:r>
              <a:rPr lang="en-US" sz="2200" dirty="0" smtClean="0">
                <a:solidFill>
                  <a:srgbClr val="2D5EC1"/>
                </a:solidFill>
                <a:latin typeface="+mn-lt"/>
              </a:rPr>
              <a:t> EBRD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2D5EC1"/>
                </a:solidFill>
                <a:latin typeface="+mn-lt"/>
              </a:rPr>
              <a:t>SME </a:t>
            </a:r>
            <a:r>
              <a:rPr lang="en-US" sz="2200" b="1" dirty="0">
                <a:solidFill>
                  <a:srgbClr val="2D5EC1"/>
                </a:solidFill>
                <a:latin typeface="+mn-lt"/>
              </a:rPr>
              <a:t>c</a:t>
            </a:r>
            <a:r>
              <a:rPr lang="en-US" sz="2200" b="1" dirty="0" smtClean="0">
                <a:solidFill>
                  <a:srgbClr val="2D5EC1"/>
                </a:solidFill>
                <a:latin typeface="+mn-lt"/>
              </a:rPr>
              <a:t>redit lines </a:t>
            </a:r>
            <a:r>
              <a:rPr lang="en-US" sz="2200" dirty="0">
                <a:solidFill>
                  <a:srgbClr val="2D5EC1"/>
                </a:solidFill>
                <a:latin typeface="+mn-lt"/>
              </a:rPr>
              <a:t>and </a:t>
            </a:r>
            <a:r>
              <a:rPr lang="en-US" sz="2200" b="1" dirty="0">
                <a:solidFill>
                  <a:srgbClr val="2D5EC1"/>
                </a:solidFill>
                <a:latin typeface="+mn-lt"/>
              </a:rPr>
              <a:t>capacity building </a:t>
            </a:r>
            <a:r>
              <a:rPr lang="en-US" sz="2200" dirty="0">
                <a:solidFill>
                  <a:srgbClr val="2D5EC1"/>
                </a:solidFill>
                <a:latin typeface="+mn-lt"/>
              </a:rPr>
              <a:t>to local financial institutions – </a:t>
            </a:r>
            <a:r>
              <a:rPr lang="en-US" sz="2200" dirty="0" smtClean="0">
                <a:solidFill>
                  <a:srgbClr val="2D5EC1"/>
                </a:solidFill>
                <a:latin typeface="+mn-lt"/>
              </a:rPr>
              <a:t>EBRD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200" b="1" dirty="0" smtClean="0">
                <a:solidFill>
                  <a:srgbClr val="2D5EC1"/>
                </a:solidFill>
                <a:latin typeface="+mn-lt"/>
              </a:rPr>
              <a:t>Microfinance</a:t>
            </a:r>
            <a:r>
              <a:rPr lang="en-US" sz="2200" dirty="0" smtClean="0">
                <a:solidFill>
                  <a:srgbClr val="2D5EC1"/>
                </a:solidFill>
                <a:latin typeface="+mn-lt"/>
              </a:rPr>
              <a:t> through </a:t>
            </a:r>
            <a:r>
              <a:rPr lang="en-US" sz="2200" dirty="0">
                <a:solidFill>
                  <a:srgbClr val="2D5EC1"/>
                </a:solidFill>
                <a:latin typeface="+mn-lt"/>
              </a:rPr>
              <a:t>local financial institutions and </a:t>
            </a:r>
            <a:r>
              <a:rPr lang="en-US" sz="2200" b="1" dirty="0">
                <a:solidFill>
                  <a:srgbClr val="2D5EC1"/>
                </a:solidFill>
                <a:latin typeface="+mn-lt"/>
              </a:rPr>
              <a:t>capacity building </a:t>
            </a:r>
            <a:r>
              <a:rPr lang="en-US" sz="2200" dirty="0">
                <a:solidFill>
                  <a:srgbClr val="2D5EC1"/>
                </a:solidFill>
                <a:latin typeface="+mn-lt"/>
              </a:rPr>
              <a:t>– </a:t>
            </a:r>
            <a:r>
              <a:rPr lang="en-US" sz="2200" dirty="0" err="1" smtClean="0">
                <a:solidFill>
                  <a:srgbClr val="2D5EC1"/>
                </a:solidFill>
                <a:latin typeface="+mn-lt"/>
              </a:rPr>
              <a:t>KfW</a:t>
            </a:r>
            <a:r>
              <a:rPr lang="en-GB" dirty="0">
                <a:solidFill>
                  <a:srgbClr val="2D5EC1"/>
                </a:solidFill>
                <a:latin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740872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5380" y="1196752"/>
            <a:ext cx="8769920" cy="1152128"/>
          </a:xfrm>
        </p:spPr>
        <p:txBody>
          <a:bodyPr/>
          <a:lstStyle/>
          <a:p>
            <a:pPr algn="ctr"/>
            <a:r>
              <a:rPr lang="en-US" altLang="en-US" sz="2800" dirty="0" smtClean="0"/>
              <a:t>EU initiative for Financial </a:t>
            </a:r>
            <a:r>
              <a:rPr lang="en-US" altLang="en-US" sz="2800" dirty="0"/>
              <a:t>I</a:t>
            </a:r>
            <a:r>
              <a:rPr lang="en-US" altLang="en-US" sz="2800" dirty="0" smtClean="0"/>
              <a:t>nclusion (3)</a:t>
            </a:r>
            <a:endParaRPr lang="en-US" altLang="en-US" sz="2800" dirty="0"/>
          </a:p>
        </p:txBody>
      </p:sp>
      <p:sp>
        <p:nvSpPr>
          <p:cNvPr id="4" name="TextBox 6"/>
          <p:cNvSpPr txBox="1">
            <a:spLocks noChangeArrowheads="1"/>
          </p:cNvSpPr>
          <p:nvPr/>
        </p:nvSpPr>
        <p:spPr bwMode="auto">
          <a:xfrm>
            <a:off x="475645" y="2420888"/>
            <a:ext cx="8496944" cy="465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spcBef>
                <a:spcPct val="20000"/>
              </a:spcBef>
              <a:buBlip>
                <a:blip r:embed="rId3"/>
              </a:buBlip>
              <a:defRPr sz="24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0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Total EU contribution: </a:t>
            </a:r>
            <a:r>
              <a:rPr lang="en-GB" sz="2000" b="1" dirty="0" smtClean="0">
                <a:solidFill>
                  <a:srgbClr val="2D5EC1"/>
                </a:solidFill>
                <a:latin typeface="+mn-lt"/>
              </a:rPr>
              <a:t>EUR 150 million</a:t>
            </a:r>
          </a:p>
          <a:p>
            <a:pPr marL="0" lvl="0" indent="0">
              <a:buNone/>
            </a:pPr>
            <a:endParaRPr lang="en-GB" sz="2000" b="1" dirty="0" smtClean="0">
              <a:solidFill>
                <a:srgbClr val="2D5EC1"/>
              </a:solidFill>
              <a:latin typeface="+mn-lt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Pooling 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resources between the 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EC 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and 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Financial Institutions may leverage </a:t>
            </a:r>
            <a:r>
              <a:rPr lang="en-GB" sz="2000" b="1" dirty="0" smtClean="0">
                <a:solidFill>
                  <a:srgbClr val="2D5EC1"/>
                </a:solidFill>
                <a:latin typeface="+mn-lt"/>
              </a:rPr>
              <a:t>more </a:t>
            </a:r>
            <a:r>
              <a:rPr lang="en-GB" sz="2000" b="1" dirty="0">
                <a:solidFill>
                  <a:srgbClr val="2D5EC1"/>
                </a:solidFill>
                <a:latin typeface="+mn-lt"/>
              </a:rPr>
              <a:t>than </a:t>
            </a:r>
            <a:r>
              <a:rPr lang="en-GB" sz="2000" b="1" dirty="0" smtClean="0">
                <a:solidFill>
                  <a:srgbClr val="2D5EC1"/>
                </a:solidFill>
                <a:latin typeface="+mn-lt"/>
              </a:rPr>
              <a:t>EUR 1.2 </a:t>
            </a:r>
            <a:r>
              <a:rPr lang="en-GB" sz="2000" b="1" dirty="0">
                <a:solidFill>
                  <a:srgbClr val="2D5EC1"/>
                </a:solidFill>
                <a:latin typeface="+mn-lt"/>
              </a:rPr>
              <a:t>billion 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in new financing for 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MSMEs in the region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GB" sz="2000" dirty="0" smtClean="0">
              <a:solidFill>
                <a:srgbClr val="2D5EC1"/>
              </a:solidFill>
              <a:latin typeface="+mn-lt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Potential 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to reach up to </a:t>
            </a:r>
            <a:r>
              <a:rPr lang="en-GB" sz="2000" b="1" dirty="0" smtClean="0">
                <a:solidFill>
                  <a:srgbClr val="2D5EC1"/>
                </a:solidFill>
                <a:latin typeface="+mn-lt"/>
              </a:rPr>
              <a:t>200 000 MSMEs 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in the region</a:t>
            </a:r>
            <a:r>
              <a:rPr lang="en-GB" sz="2000" dirty="0">
                <a:solidFill>
                  <a:srgbClr val="2D5EC1"/>
                </a:solidFill>
                <a:latin typeface="+mn-lt"/>
              </a:rPr>
              <a:t>, targeting </a:t>
            </a:r>
            <a:r>
              <a:rPr lang="en-GB" sz="2000" b="1" dirty="0">
                <a:solidFill>
                  <a:srgbClr val="2D5EC1"/>
                </a:solidFill>
                <a:latin typeface="+mn-lt"/>
              </a:rPr>
              <a:t>less served </a:t>
            </a:r>
            <a:r>
              <a:rPr lang="en-GB" sz="2000" b="1" dirty="0" smtClean="0">
                <a:solidFill>
                  <a:srgbClr val="2D5EC1"/>
                </a:solidFill>
                <a:latin typeface="+mn-lt"/>
              </a:rPr>
              <a:t>populations</a:t>
            </a:r>
          </a:p>
          <a:p>
            <a:pPr lvl="0">
              <a:buFont typeface="Wingdings" panose="05000000000000000000" pitchFamily="2" charset="2"/>
              <a:buChar char="q"/>
            </a:pPr>
            <a:endParaRPr lang="en-GB" sz="2000" b="1" dirty="0" smtClean="0">
              <a:solidFill>
                <a:srgbClr val="2D5EC1"/>
              </a:solidFill>
              <a:latin typeface="+mn-lt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b="1" dirty="0" smtClean="0">
                <a:solidFill>
                  <a:srgbClr val="2D5EC1"/>
                </a:solidFill>
                <a:latin typeface="+mn-lt"/>
              </a:rPr>
              <a:t>EU coordination </a:t>
            </a: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for complementarity and joint communication and visibility </a:t>
            </a:r>
          </a:p>
          <a:p>
            <a:pPr marL="0" lvl="0" indent="0">
              <a:buNone/>
            </a:pPr>
            <a:r>
              <a:rPr lang="en-GB" sz="2000" dirty="0" smtClean="0">
                <a:solidFill>
                  <a:srgbClr val="2D5EC1"/>
                </a:solidFill>
                <a:latin typeface="+mn-lt"/>
              </a:rPr>
              <a:t> </a:t>
            </a:r>
          </a:p>
          <a:p>
            <a:pPr marL="0" lvl="0" indent="0">
              <a:buNone/>
            </a:pPr>
            <a:endParaRPr lang="en-GB" dirty="0">
              <a:solidFill>
                <a:srgbClr val="2D5EC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5103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87624" y="2492896"/>
            <a:ext cx="7704410" cy="790575"/>
          </a:xfrm>
        </p:spPr>
        <p:txBody>
          <a:bodyPr/>
          <a:lstStyle/>
          <a:p>
            <a:r>
              <a:rPr lang="fr-BE" altLang="en-US" sz="4000" dirty="0" smtClean="0"/>
              <a:t/>
            </a:r>
            <a:br>
              <a:rPr lang="fr-BE" altLang="en-US" sz="4000" dirty="0" smtClean="0"/>
            </a:br>
            <a:endParaRPr lang="en-GB" altLang="en-US" sz="40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23528" y="2636912"/>
            <a:ext cx="8532812" cy="1728093"/>
          </a:xfrm>
        </p:spPr>
        <p:txBody>
          <a:bodyPr/>
          <a:lstStyle/>
          <a:p>
            <a:endParaRPr lang="en-GB" altLang="en-US" sz="1800" dirty="0" smtClean="0"/>
          </a:p>
          <a:p>
            <a:pPr algn="ctr"/>
            <a:r>
              <a:rPr lang="sv-SE" altLang="en-US" sz="2400" dirty="0" smtClean="0">
                <a:solidFill>
                  <a:srgbClr val="FFC000"/>
                </a:solidFill>
              </a:rPr>
              <a:t>THANK YOU FOR YOUR ATTENTION.</a:t>
            </a:r>
          </a:p>
          <a:p>
            <a:pPr algn="ctr"/>
            <a:r>
              <a:rPr lang="sv-SE" altLang="en-US" sz="2400" dirty="0" smtClean="0">
                <a:solidFill>
                  <a:srgbClr val="FFC000"/>
                </a:solidFill>
              </a:rPr>
              <a:t>MERCI DE VOTRE ATTENTION.  </a:t>
            </a:r>
            <a:endParaRPr lang="en-GB" altLang="en-US" sz="2400" dirty="0">
              <a:solidFill>
                <a:srgbClr val="FFC000"/>
              </a:solidFill>
            </a:endParaRPr>
          </a:p>
          <a:p>
            <a:endParaRPr lang="en-GB" altLang="en-US" sz="2000" dirty="0" smtClean="0"/>
          </a:p>
          <a:p>
            <a:endParaRPr lang="en-GB" altLang="en-US" sz="2000" dirty="0" smtClean="0"/>
          </a:p>
          <a:p>
            <a:pPr>
              <a:tabLst>
                <a:tab pos="5118100" algn="l"/>
              </a:tabLst>
            </a:pPr>
            <a:endParaRPr lang="en-GB" altLang="en-US" sz="2000" dirty="0" smtClean="0"/>
          </a:p>
          <a:p>
            <a:pPr>
              <a:tabLst>
                <a:tab pos="4838700" algn="l"/>
              </a:tabLst>
            </a:pPr>
            <a:r>
              <a:rPr lang="sv-SE" altLang="en-US" sz="2000" dirty="0" smtClean="0"/>
              <a:t>	</a:t>
            </a:r>
            <a:endParaRPr lang="en-GB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536424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3995</TotalTime>
  <Words>401</Words>
  <Application>Microsoft Macintosh PowerPoint</Application>
  <PresentationFormat>On-screen Show (4:3)</PresentationFormat>
  <Paragraphs>72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</vt:lpstr>
      <vt:lpstr> EU approach to Private Sector Development and Access to Finance  in the Neighbourhood South</vt:lpstr>
      <vt:lpstr>  European Neighbourhood  Policy (ENP) - review </vt:lpstr>
      <vt:lpstr>Private sector development approach in ENP South</vt:lpstr>
      <vt:lpstr>Access to finance and financial inclusion</vt:lpstr>
      <vt:lpstr>EU initiative for Financial Inclusion (1)</vt:lpstr>
      <vt:lpstr>EU initiative for Financial Inclusion (2)</vt:lpstr>
      <vt:lpstr>EU initiative for Financial Inclusion (3)</vt:lpstr>
      <vt:lpstr>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NINO PAGE Fernando (DEVCO)</dc:creator>
  <cp:lastModifiedBy>Malin  Elander Oggero </cp:lastModifiedBy>
  <cp:revision>102</cp:revision>
  <cp:lastPrinted>2016-12-02T11:07:19Z</cp:lastPrinted>
  <dcterms:created xsi:type="dcterms:W3CDTF">2015-06-11T08:50:18Z</dcterms:created>
  <dcterms:modified xsi:type="dcterms:W3CDTF">2016-12-05T08:27:26Z</dcterms:modified>
</cp:coreProperties>
</file>