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32"/>
  </p:notesMasterIdLst>
  <p:handoutMasterIdLst>
    <p:handoutMasterId r:id="rId33"/>
  </p:handoutMasterIdLst>
  <p:sldIdLst>
    <p:sldId id="260" r:id="rId2"/>
    <p:sldId id="261" r:id="rId3"/>
    <p:sldId id="263" r:id="rId4"/>
    <p:sldId id="362" r:id="rId5"/>
    <p:sldId id="378" r:id="rId6"/>
    <p:sldId id="334" r:id="rId7"/>
    <p:sldId id="336" r:id="rId8"/>
    <p:sldId id="266" r:id="rId9"/>
    <p:sldId id="376" r:id="rId10"/>
    <p:sldId id="377" r:id="rId11"/>
    <p:sldId id="276" r:id="rId12"/>
    <p:sldId id="348" r:id="rId13"/>
    <p:sldId id="370" r:id="rId14"/>
    <p:sldId id="371" r:id="rId15"/>
    <p:sldId id="279" r:id="rId16"/>
    <p:sldId id="352" r:id="rId17"/>
    <p:sldId id="282" r:id="rId18"/>
    <p:sldId id="351" r:id="rId19"/>
    <p:sldId id="340" r:id="rId20"/>
    <p:sldId id="341" r:id="rId21"/>
    <p:sldId id="364" r:id="rId22"/>
    <p:sldId id="365" r:id="rId23"/>
    <p:sldId id="366" r:id="rId24"/>
    <p:sldId id="368" r:id="rId25"/>
    <p:sldId id="369" r:id="rId26"/>
    <p:sldId id="375" r:id="rId27"/>
    <p:sldId id="357" r:id="rId28"/>
    <p:sldId id="372" r:id="rId29"/>
    <p:sldId id="360" r:id="rId30"/>
    <p:sldId id="374"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notesViewPr>
    <p:cSldViewPr>
      <p:cViewPr varScale="1">
        <p:scale>
          <a:sx n="65" d="100"/>
          <a:sy n="65" d="100"/>
        </p:scale>
        <p:origin x="-270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E5F657D-2F43-4EE2-8D9B-4686E64E8338}" type="datetimeFigureOut">
              <a:rPr lang="en-US" smtClean="0"/>
              <a:t>12/3/2016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10DF4DB-4929-4171-9429-62240FE4BDD8}" type="slidenum">
              <a:rPr lang="en-US" smtClean="0"/>
              <a:t>‹#›</a:t>
            </a:fld>
            <a:endParaRPr lang="en-US"/>
          </a:p>
        </p:txBody>
      </p:sp>
    </p:spTree>
    <p:extLst>
      <p:ext uri="{BB962C8B-B14F-4D97-AF65-F5344CB8AC3E}">
        <p14:creationId xmlns:p14="http://schemas.microsoft.com/office/powerpoint/2010/main" val="3210532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5111FC7-FDE2-4A33-9334-BB3D47F8B541}" type="datetimeFigureOut">
              <a:rPr lang="en-US" smtClean="0"/>
              <a:t>12/3/2016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349DD73-067C-41F3-AC74-54297D1331C4}" type="slidenum">
              <a:rPr lang="en-US" smtClean="0"/>
              <a:t>‹#›</a:t>
            </a:fld>
            <a:endParaRPr lang="en-US"/>
          </a:p>
        </p:txBody>
      </p:sp>
    </p:spTree>
    <p:extLst>
      <p:ext uri="{BB962C8B-B14F-4D97-AF65-F5344CB8AC3E}">
        <p14:creationId xmlns:p14="http://schemas.microsoft.com/office/powerpoint/2010/main" val="855429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49DD73-067C-41F3-AC74-54297D1331C4}" type="slidenum">
              <a:rPr lang="en-US" smtClean="0"/>
              <a:t>1</a:t>
            </a:fld>
            <a:endParaRPr lang="en-US"/>
          </a:p>
        </p:txBody>
      </p:sp>
    </p:spTree>
    <p:extLst>
      <p:ext uri="{BB962C8B-B14F-4D97-AF65-F5344CB8AC3E}">
        <p14:creationId xmlns:p14="http://schemas.microsoft.com/office/powerpoint/2010/main" val="2715401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4BB0AE-5E77-4D61-B4F9-C26528FDA272}"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D77C9-88C7-4BD0-B6F8-D686044FF5C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4BB0AE-5E77-4D61-B4F9-C26528FDA272}"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D77C9-88C7-4BD0-B6F8-D686044FF5C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4BB0AE-5E77-4D61-B4F9-C26528FDA272}"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D77C9-88C7-4BD0-B6F8-D686044FF5C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4BB0AE-5E77-4D61-B4F9-C26528FDA272}"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D77C9-88C7-4BD0-B6F8-D686044FF5C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4BB0AE-5E77-4D61-B4F9-C26528FDA272}"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D77C9-88C7-4BD0-B6F8-D686044FF5C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4BB0AE-5E77-4D61-B4F9-C26528FDA272}"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CD77C9-88C7-4BD0-B6F8-D686044FF5C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4BB0AE-5E77-4D61-B4F9-C26528FDA272}" type="datetimeFigureOut">
              <a:rPr lang="en-US" smtClean="0"/>
              <a:t>12/3/2016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CD77C9-88C7-4BD0-B6F8-D686044FF5C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4BB0AE-5E77-4D61-B4F9-C26528FDA272}" type="datetimeFigureOut">
              <a:rPr lang="en-US" smtClean="0"/>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CD77C9-88C7-4BD0-B6F8-D686044FF5C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4BB0AE-5E77-4D61-B4F9-C26528FDA272}" type="datetimeFigureOut">
              <a:rPr lang="en-US" smtClean="0"/>
              <a:t>12/3/2016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CD77C9-88C7-4BD0-B6F8-D686044FF5C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4BB0AE-5E77-4D61-B4F9-C26528FDA272}"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CD77C9-88C7-4BD0-B6F8-D686044FF5C4}"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B4BB0AE-5E77-4D61-B4F9-C26528FDA272}" type="datetimeFigureOut">
              <a:rPr lang="en-US" smtClean="0"/>
              <a:t>12/3/2016</a:t>
            </a:fld>
            <a:endParaRPr lang="en-US"/>
          </a:p>
        </p:txBody>
      </p:sp>
      <p:sp>
        <p:nvSpPr>
          <p:cNvPr id="9" name="Slide Number Placeholder 8"/>
          <p:cNvSpPr>
            <a:spLocks noGrp="1"/>
          </p:cNvSpPr>
          <p:nvPr>
            <p:ph type="sldNum" sz="quarter" idx="11"/>
          </p:nvPr>
        </p:nvSpPr>
        <p:spPr/>
        <p:txBody>
          <a:bodyPr/>
          <a:lstStyle/>
          <a:p>
            <a:fld id="{43CD77C9-88C7-4BD0-B6F8-D686044FF5C4}"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3CD77C9-88C7-4BD0-B6F8-D686044FF5C4}"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B4BB0AE-5E77-4D61-B4F9-C26528FDA272}" type="datetimeFigureOut">
              <a:rPr lang="en-US" smtClean="0"/>
              <a:t>12/3/2016</a:t>
            </a:fld>
            <a:endParaRPr lang="en-US"/>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wmf"/></Relationships>
</file>

<file path=ppt/slides/_rels/slide22.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3.bin"/><Relationship Id="rId4" Type="http://schemas.openxmlformats.org/officeDocument/2006/relationships/image" Target="../media/image8.wmf"/></Relationships>
</file>

<file path=ppt/slides/_rels/slide23.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5" Type="http://schemas.openxmlformats.org/officeDocument/2006/relationships/oleObject" Target="../embeddings/oleObject6.bin"/><Relationship Id="rId4" Type="http://schemas.openxmlformats.org/officeDocument/2006/relationships/image" Target="../media/image11.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2819400"/>
          </a:xfrm>
        </p:spPr>
        <p:txBody>
          <a:bodyPr>
            <a:noAutofit/>
          </a:bodyPr>
          <a:lstStyle/>
          <a:p>
            <a:pPr algn="ctr"/>
            <a:r>
              <a:rPr lang="en-GB" sz="2800" dirty="0"/>
              <a:t>Sustainability of EU-Med Macroeconomic Policies and the Role of the Private Sector: Post-Financial and Debt Crises</a:t>
            </a:r>
            <a:r>
              <a:rPr lang="en-US" sz="2800" dirty="0" smtClean="0"/>
              <a:t/>
            </a:r>
            <a:br>
              <a:rPr lang="en-US" sz="2800" dirty="0" smtClean="0"/>
            </a:br>
            <a:r>
              <a:rPr lang="en-US" sz="2800" dirty="0" smtClean="0"/>
              <a:t/>
            </a:r>
            <a:br>
              <a:rPr lang="en-US" sz="2800" dirty="0" smtClean="0"/>
            </a:br>
            <a:r>
              <a:rPr lang="en-US" sz="2800" dirty="0"/>
              <a:t/>
            </a:r>
            <a:br>
              <a:rPr lang="en-US" sz="2800" dirty="0"/>
            </a:br>
            <a:r>
              <a:rPr lang="en-US" sz="2000" dirty="0"/>
              <a:t/>
            </a:r>
            <a:br>
              <a:rPr lang="en-US" sz="2000" dirty="0"/>
            </a:br>
            <a:endParaRPr lang="en-US" sz="2000" dirty="0">
              <a:latin typeface="Times New Roman" pitchFamily="18" charset="0"/>
              <a:cs typeface="Times New Roman" pitchFamily="18" charset="0"/>
            </a:endParaRPr>
          </a:p>
        </p:txBody>
      </p:sp>
      <p:sp>
        <p:nvSpPr>
          <p:cNvPr id="3" name="Text Placeholder 2"/>
          <p:cNvSpPr>
            <a:spLocks noGrp="1"/>
          </p:cNvSpPr>
          <p:nvPr>
            <p:ph type="body" idx="1"/>
          </p:nvPr>
        </p:nvSpPr>
        <p:spPr>
          <a:xfrm>
            <a:off x="722313" y="2286000"/>
            <a:ext cx="7772400" cy="3962400"/>
          </a:xfrm>
        </p:spPr>
        <p:txBody>
          <a:bodyPr>
            <a:noAutofit/>
          </a:bodyPr>
          <a:lstStyle/>
          <a:p>
            <a:pPr>
              <a:spcBef>
                <a:spcPts val="0"/>
              </a:spcBef>
            </a:pPr>
            <a:r>
              <a:rPr lang="en-US" sz="2400" b="1" dirty="0">
                <a:solidFill>
                  <a:schemeClr val="tx2"/>
                </a:solidFill>
              </a:rPr>
              <a:t>Simon Neaime</a:t>
            </a:r>
            <a:endParaRPr lang="en-US" sz="2400" dirty="0">
              <a:solidFill>
                <a:schemeClr val="tx2"/>
              </a:solidFill>
            </a:endParaRPr>
          </a:p>
          <a:p>
            <a:pPr>
              <a:spcBef>
                <a:spcPts val="0"/>
              </a:spcBef>
            </a:pPr>
            <a:r>
              <a:rPr lang="en-US" sz="2400" b="1" dirty="0" smtClean="0">
                <a:solidFill>
                  <a:schemeClr val="tx2"/>
                </a:solidFill>
              </a:rPr>
              <a:t>Professor of Economics and Finance</a:t>
            </a:r>
            <a:endParaRPr lang="en-US" sz="2400" b="1" dirty="0">
              <a:solidFill>
                <a:schemeClr val="tx2"/>
              </a:solidFill>
            </a:endParaRPr>
          </a:p>
          <a:p>
            <a:pPr>
              <a:spcBef>
                <a:spcPts val="0"/>
              </a:spcBef>
            </a:pPr>
            <a:r>
              <a:rPr lang="en-US" sz="2400" b="1" dirty="0">
                <a:solidFill>
                  <a:schemeClr val="tx2"/>
                </a:solidFill>
              </a:rPr>
              <a:t>Director, Institute of Financial Economics</a:t>
            </a:r>
          </a:p>
          <a:p>
            <a:pPr>
              <a:spcBef>
                <a:spcPts val="0"/>
              </a:spcBef>
            </a:pPr>
            <a:r>
              <a:rPr lang="en-US" sz="2400" b="1" dirty="0">
                <a:solidFill>
                  <a:schemeClr val="tx2"/>
                </a:solidFill>
              </a:rPr>
              <a:t>American University of Beirut</a:t>
            </a:r>
            <a:endParaRPr lang="en-US" sz="2400" dirty="0">
              <a:solidFill>
                <a:schemeClr val="tx2"/>
              </a:solidFill>
            </a:endParaRPr>
          </a:p>
          <a:p>
            <a:endParaRPr lang="en-GB" sz="2800" b="1" dirty="0" smtClean="0"/>
          </a:p>
          <a:p>
            <a:endParaRPr lang="en-GB" sz="2800" b="1" dirty="0"/>
          </a:p>
          <a:p>
            <a:r>
              <a:rPr lang="en-GB" sz="2800" b="1" dirty="0" smtClean="0"/>
              <a:t>IFE-FEMISE Conference: Unlocking </a:t>
            </a:r>
            <a:r>
              <a:rPr lang="en-GB" sz="2800" b="1" dirty="0"/>
              <a:t>the Potential of the Private Sector in South Med Countries, AUB, BEIRUT, 5</a:t>
            </a:r>
            <a:r>
              <a:rPr lang="en-GB" sz="2800" b="1" baseline="30000" dirty="0"/>
              <a:t>th</a:t>
            </a:r>
            <a:r>
              <a:rPr lang="en-GB" sz="2800" b="1" dirty="0"/>
              <a:t> December 2016</a:t>
            </a:r>
            <a:endParaRPr lang="en-US" sz="28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128594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487362"/>
          </a:xfrm>
        </p:spPr>
        <p:txBody>
          <a:bodyPr/>
          <a:lstStyle/>
          <a:p>
            <a:r>
              <a:rPr lang="en-US" sz="1600" b="1" dirty="0"/>
              <a:t>Figure 2. MED Macroeconomic Indicators: 2010-2019</a:t>
            </a:r>
            <a:endParaRPr lang="en-US"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0948604"/>
              </p:ext>
            </p:extLst>
          </p:nvPr>
        </p:nvGraphicFramePr>
        <p:xfrm>
          <a:off x="914403" y="4800600"/>
          <a:ext cx="6629398" cy="1828800"/>
        </p:xfrm>
        <a:graphic>
          <a:graphicData uri="http://schemas.openxmlformats.org/drawingml/2006/table">
            <a:tbl>
              <a:tblPr firstRow="1" firstCol="1" bandRow="1">
                <a:tableStyleId>{5C22544A-7EE6-4342-B048-85BDC9FD1C3A}</a:tableStyleId>
              </a:tblPr>
              <a:tblGrid>
                <a:gridCol w="1158882"/>
                <a:gridCol w="631794"/>
                <a:gridCol w="691246"/>
                <a:gridCol w="691246"/>
                <a:gridCol w="691246"/>
                <a:gridCol w="691246"/>
                <a:gridCol w="691246"/>
                <a:gridCol w="691246"/>
                <a:gridCol w="691246"/>
              </a:tblGrid>
              <a:tr h="261257">
                <a:tc gridSpan="9">
                  <a:txBody>
                    <a:bodyPr/>
                    <a:lstStyle/>
                    <a:p>
                      <a:pPr marL="0" marR="0" algn="ctr">
                        <a:lnSpc>
                          <a:spcPct val="115000"/>
                        </a:lnSpc>
                        <a:spcBef>
                          <a:spcPts val="0"/>
                        </a:spcBef>
                        <a:spcAft>
                          <a:spcPts val="0"/>
                        </a:spcAft>
                      </a:pPr>
                      <a:r>
                        <a:rPr lang="en-US" sz="1100" dirty="0" smtClean="0">
                          <a:effectLst/>
                        </a:rPr>
                        <a:t>Current Account  in </a:t>
                      </a:r>
                      <a:r>
                        <a:rPr lang="en-US" sz="1100" dirty="0">
                          <a:effectLst/>
                        </a:rPr>
                        <a:t>% of GDP</a:t>
                      </a:r>
                      <a:endParaRPr lang="en-US" sz="1100" dirty="0">
                        <a:solidFill>
                          <a:srgbClr val="365F91"/>
                        </a:solidFill>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22515">
                <a:tc>
                  <a:txBody>
                    <a:bodyPr/>
                    <a:lstStyle/>
                    <a:p>
                      <a:pPr marL="0" marR="0" algn="r">
                        <a:lnSpc>
                          <a:spcPct val="115000"/>
                        </a:lnSpc>
                        <a:spcBef>
                          <a:spcPts val="0"/>
                        </a:spcBef>
                        <a:spcAft>
                          <a:spcPts val="0"/>
                        </a:spcAft>
                      </a:pPr>
                      <a:r>
                        <a:rPr lang="en-US" sz="1100" dirty="0">
                          <a:effectLst/>
                        </a:rPr>
                        <a:t>Year</a:t>
                      </a:r>
                    </a:p>
                    <a:p>
                      <a:pPr marL="0" marR="0">
                        <a:lnSpc>
                          <a:spcPct val="115000"/>
                        </a:lnSpc>
                        <a:spcBef>
                          <a:spcPts val="0"/>
                        </a:spcBef>
                        <a:spcAft>
                          <a:spcPts val="0"/>
                        </a:spcAft>
                      </a:pPr>
                      <a:r>
                        <a:rPr lang="en-US" sz="1100" dirty="0">
                          <a:effectLst/>
                        </a:rPr>
                        <a:t>Country</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2010</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2014</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2017</a:t>
                      </a:r>
                      <a:endParaRPr lang="en-US" sz="1100" dirty="0">
                        <a:solidFill>
                          <a:srgbClr val="365F91"/>
                        </a:solidFill>
                        <a:effectLst/>
                        <a:latin typeface="Calibri"/>
                        <a:ea typeface="Calibri"/>
                        <a:cs typeface="Times New Roman"/>
                      </a:endParaRPr>
                    </a:p>
                  </a:txBody>
                  <a:tcPr marL="68580" marR="68580" marT="0" marB="0"/>
                </a:tc>
              </a:tr>
              <a:tr h="261257">
                <a:tc>
                  <a:txBody>
                    <a:bodyPr/>
                    <a:lstStyle/>
                    <a:p>
                      <a:pPr marL="0" marR="0">
                        <a:lnSpc>
                          <a:spcPct val="115000"/>
                        </a:lnSpc>
                        <a:spcBef>
                          <a:spcPts val="0"/>
                        </a:spcBef>
                        <a:spcAft>
                          <a:spcPts val="0"/>
                        </a:spcAft>
                      </a:pPr>
                      <a:r>
                        <a:rPr lang="en-US" sz="1100">
                          <a:effectLst/>
                        </a:rPr>
                        <a:t>Egypt</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-2.6</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-5.3</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-4.8</a:t>
                      </a:r>
                      <a:endParaRPr lang="en-US" sz="1100">
                        <a:solidFill>
                          <a:srgbClr val="365F91"/>
                        </a:solidFill>
                        <a:effectLst/>
                        <a:latin typeface="Calibri"/>
                        <a:ea typeface="Calibri"/>
                        <a:cs typeface="Times New Roman"/>
                      </a:endParaRPr>
                    </a:p>
                  </a:txBody>
                  <a:tcPr marL="68580" marR="68580" marT="0" marB="0"/>
                </a:tc>
              </a:tr>
              <a:tr h="261257">
                <a:tc>
                  <a:txBody>
                    <a:bodyPr/>
                    <a:lstStyle/>
                    <a:p>
                      <a:pPr marL="0" marR="0">
                        <a:lnSpc>
                          <a:spcPct val="115000"/>
                        </a:lnSpc>
                        <a:spcBef>
                          <a:spcPts val="0"/>
                        </a:spcBef>
                        <a:spcAft>
                          <a:spcPts val="0"/>
                        </a:spcAft>
                      </a:pPr>
                      <a:r>
                        <a:rPr lang="en-US" sz="1100">
                          <a:effectLst/>
                        </a:rPr>
                        <a:t>Jordan</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-10.2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-15.2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-10.4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-7.3</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-12.2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-9.4</a:t>
                      </a:r>
                      <a:endParaRPr lang="en-US" sz="1100">
                        <a:solidFill>
                          <a:srgbClr val="365F91"/>
                        </a:solidFill>
                        <a:effectLst/>
                        <a:latin typeface="Calibri"/>
                        <a:ea typeface="Calibri"/>
                        <a:cs typeface="Times New Roman"/>
                      </a:endParaRPr>
                    </a:p>
                  </a:txBody>
                  <a:tcPr marL="68580" marR="68580" marT="0" marB="0"/>
                </a:tc>
              </a:tr>
              <a:tr h="261257">
                <a:tc>
                  <a:txBody>
                    <a:bodyPr/>
                    <a:lstStyle/>
                    <a:p>
                      <a:pPr marL="0" marR="0">
                        <a:lnSpc>
                          <a:spcPct val="115000"/>
                        </a:lnSpc>
                        <a:spcBef>
                          <a:spcPts val="0"/>
                        </a:spcBef>
                        <a:spcAft>
                          <a:spcPts val="0"/>
                        </a:spcAft>
                      </a:pPr>
                      <a:r>
                        <a:rPr lang="en-US" sz="1100">
                          <a:effectLst/>
                        </a:rPr>
                        <a:t>Lebanon</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-15.1</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-23.9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-26.9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-28.2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-20.4</a:t>
                      </a:r>
                      <a:endParaRPr lang="en-US" sz="1100">
                        <a:solidFill>
                          <a:srgbClr val="365F91"/>
                        </a:solidFill>
                        <a:effectLst/>
                        <a:latin typeface="Calibri"/>
                        <a:ea typeface="Calibri"/>
                        <a:cs typeface="Times New Roman"/>
                      </a:endParaRPr>
                    </a:p>
                  </a:txBody>
                  <a:tcPr marL="68580" marR="68580" marT="0" marB="0"/>
                </a:tc>
              </a:tr>
              <a:tr h="261257">
                <a:tc>
                  <a:txBody>
                    <a:bodyPr/>
                    <a:lstStyle/>
                    <a:p>
                      <a:pPr marL="0" marR="0">
                        <a:lnSpc>
                          <a:spcPct val="115000"/>
                        </a:lnSpc>
                        <a:spcBef>
                          <a:spcPts val="0"/>
                        </a:spcBef>
                        <a:spcAft>
                          <a:spcPts val="0"/>
                        </a:spcAft>
                      </a:pPr>
                      <a:r>
                        <a:rPr lang="en-US" sz="1100">
                          <a:effectLst/>
                        </a:rPr>
                        <a:t>Turkey</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-6.2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-9.7</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-6.2</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-5.5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-5.4</a:t>
                      </a:r>
                      <a:endParaRPr lang="en-US" sz="1100" dirty="0">
                        <a:solidFill>
                          <a:srgbClr val="365F91"/>
                        </a:solidFill>
                        <a:effectLst/>
                        <a:latin typeface="Calibri"/>
                        <a:ea typeface="Calibri"/>
                        <a:cs typeface="Times New Roman"/>
                      </a:endParaRPr>
                    </a:p>
                  </a:txBody>
                  <a:tcPr marL="68580" marR="68580" marT="0" marB="0"/>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8677738"/>
              </p:ext>
            </p:extLst>
          </p:nvPr>
        </p:nvGraphicFramePr>
        <p:xfrm>
          <a:off x="914400" y="2819399"/>
          <a:ext cx="6629399" cy="1981200"/>
        </p:xfrm>
        <a:graphic>
          <a:graphicData uri="http://schemas.openxmlformats.org/drawingml/2006/table">
            <a:tbl>
              <a:tblPr firstRow="1" firstCol="1" bandRow="1">
                <a:tableStyleId>{5C22544A-7EE6-4342-B048-85BDC9FD1C3A}</a:tableStyleId>
              </a:tblPr>
              <a:tblGrid>
                <a:gridCol w="1120833"/>
                <a:gridCol w="690215"/>
                <a:gridCol w="690215"/>
                <a:gridCol w="690215"/>
                <a:gridCol w="690215"/>
                <a:gridCol w="677061"/>
                <a:gridCol w="690215"/>
                <a:gridCol w="690215"/>
                <a:gridCol w="690215"/>
              </a:tblGrid>
              <a:tr h="290055">
                <a:tc gridSpan="9">
                  <a:txBody>
                    <a:bodyPr/>
                    <a:lstStyle/>
                    <a:p>
                      <a:pPr marL="0" marR="0" algn="ctr">
                        <a:lnSpc>
                          <a:spcPct val="115000"/>
                        </a:lnSpc>
                        <a:spcBef>
                          <a:spcPts val="0"/>
                        </a:spcBef>
                        <a:spcAft>
                          <a:spcPts val="0"/>
                        </a:spcAft>
                      </a:pPr>
                      <a:r>
                        <a:rPr lang="en-US" sz="1100" dirty="0" smtClean="0">
                          <a:effectLst/>
                        </a:rPr>
                        <a:t>Budget Deficits  (US </a:t>
                      </a:r>
                      <a:r>
                        <a:rPr lang="en-US" sz="1100" dirty="0">
                          <a:effectLst/>
                        </a:rPr>
                        <a:t>$ </a:t>
                      </a:r>
                      <a:r>
                        <a:rPr lang="en-US" sz="1100" dirty="0" smtClean="0">
                          <a:effectLst/>
                        </a:rPr>
                        <a:t>billion) </a:t>
                      </a:r>
                      <a:endParaRPr lang="en-US" sz="1100" dirty="0">
                        <a:solidFill>
                          <a:srgbClr val="365F91"/>
                        </a:solidFill>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0925">
                <a:tc>
                  <a:txBody>
                    <a:bodyPr/>
                    <a:lstStyle/>
                    <a:p>
                      <a:pPr marL="0" marR="0" algn="r">
                        <a:lnSpc>
                          <a:spcPct val="115000"/>
                        </a:lnSpc>
                        <a:spcBef>
                          <a:spcPts val="0"/>
                        </a:spcBef>
                        <a:spcAft>
                          <a:spcPts val="0"/>
                        </a:spcAft>
                      </a:pPr>
                      <a:r>
                        <a:rPr lang="en-US" sz="1100">
                          <a:effectLst/>
                        </a:rPr>
                        <a:t>Year</a:t>
                      </a:r>
                    </a:p>
                    <a:p>
                      <a:pPr marL="0" marR="0">
                        <a:lnSpc>
                          <a:spcPct val="115000"/>
                        </a:lnSpc>
                        <a:spcBef>
                          <a:spcPts val="0"/>
                        </a:spcBef>
                        <a:spcAft>
                          <a:spcPts val="0"/>
                        </a:spcAft>
                      </a:pPr>
                      <a:r>
                        <a:rPr lang="en-US" sz="1100">
                          <a:effectLst/>
                        </a:rPr>
                        <a:t>Country</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2010</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2012</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2013</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2014</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2017</a:t>
                      </a:r>
                      <a:endParaRPr lang="en-US" sz="1100">
                        <a:solidFill>
                          <a:srgbClr val="365F91"/>
                        </a:solidFill>
                        <a:effectLst/>
                        <a:latin typeface="Calibri"/>
                        <a:ea typeface="Calibri"/>
                        <a:cs typeface="Times New Roman"/>
                      </a:endParaRPr>
                    </a:p>
                  </a:txBody>
                  <a:tcPr marL="68580" marR="68580" marT="0" marB="0"/>
                </a:tc>
              </a:tr>
              <a:tr h="290055">
                <a:tc>
                  <a:txBody>
                    <a:bodyPr/>
                    <a:lstStyle/>
                    <a:p>
                      <a:pPr marL="0" marR="0">
                        <a:lnSpc>
                          <a:spcPct val="115000"/>
                        </a:lnSpc>
                        <a:spcBef>
                          <a:spcPts val="0"/>
                        </a:spcBef>
                        <a:spcAft>
                          <a:spcPts val="0"/>
                        </a:spcAft>
                      </a:pPr>
                      <a:r>
                        <a:rPr lang="en-US" sz="1100">
                          <a:effectLst/>
                        </a:rPr>
                        <a:t>Turkey</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-3.9</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a:t>
                      </a:r>
                      <a:endParaRPr lang="en-US" sz="1100" dirty="0">
                        <a:solidFill>
                          <a:srgbClr val="365F91"/>
                        </a:solidFill>
                        <a:effectLst/>
                        <a:latin typeface="Calibri"/>
                        <a:ea typeface="Calibri"/>
                        <a:cs typeface="Times New Roman"/>
                      </a:endParaRPr>
                    </a:p>
                  </a:txBody>
                  <a:tcPr marL="68580" marR="68580" marT="0" marB="0"/>
                </a:tc>
              </a:tr>
              <a:tr h="290055">
                <a:tc>
                  <a:txBody>
                    <a:bodyPr/>
                    <a:lstStyle/>
                    <a:p>
                      <a:pPr marL="0" marR="0">
                        <a:lnSpc>
                          <a:spcPct val="115000"/>
                        </a:lnSpc>
                        <a:spcBef>
                          <a:spcPts val="0"/>
                        </a:spcBef>
                        <a:spcAft>
                          <a:spcPts val="0"/>
                        </a:spcAft>
                      </a:pPr>
                      <a:r>
                        <a:rPr lang="en-US" sz="1100">
                          <a:effectLst/>
                        </a:rPr>
                        <a:t>Jordan</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-13.1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-10.3</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a:t>
                      </a:r>
                      <a:endParaRPr lang="en-US" sz="1100">
                        <a:solidFill>
                          <a:srgbClr val="365F91"/>
                        </a:solidFill>
                        <a:effectLst/>
                        <a:latin typeface="Calibri"/>
                        <a:ea typeface="Calibri"/>
                        <a:cs typeface="Times New Roman"/>
                      </a:endParaRPr>
                    </a:p>
                  </a:txBody>
                  <a:tcPr marL="68580" marR="68580" marT="0" marB="0"/>
                </a:tc>
              </a:tr>
              <a:tr h="290055">
                <a:tc>
                  <a:txBody>
                    <a:bodyPr/>
                    <a:lstStyle/>
                    <a:p>
                      <a:pPr marL="0" marR="0">
                        <a:lnSpc>
                          <a:spcPct val="115000"/>
                        </a:lnSpc>
                        <a:spcBef>
                          <a:spcPts val="0"/>
                        </a:spcBef>
                        <a:spcAft>
                          <a:spcPts val="0"/>
                        </a:spcAft>
                      </a:pPr>
                      <a:r>
                        <a:rPr lang="en-US" sz="1100">
                          <a:effectLst/>
                        </a:rPr>
                        <a:t>Lebanon</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-3</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a:t>
                      </a:r>
                      <a:endParaRPr lang="en-US" sz="1100">
                        <a:solidFill>
                          <a:srgbClr val="365F91"/>
                        </a:solidFill>
                        <a:effectLst/>
                        <a:latin typeface="Calibri"/>
                        <a:ea typeface="Calibri"/>
                        <a:cs typeface="Times New Roman"/>
                      </a:endParaRPr>
                    </a:p>
                  </a:txBody>
                  <a:tcPr marL="68580" marR="68580" marT="0" marB="0"/>
                </a:tc>
              </a:tr>
              <a:tr h="290055">
                <a:tc>
                  <a:txBody>
                    <a:bodyPr/>
                    <a:lstStyle/>
                    <a:p>
                      <a:pPr marL="0" marR="0">
                        <a:lnSpc>
                          <a:spcPct val="115000"/>
                        </a:lnSpc>
                        <a:spcBef>
                          <a:spcPts val="0"/>
                        </a:spcBef>
                        <a:spcAft>
                          <a:spcPts val="0"/>
                        </a:spcAft>
                      </a:pPr>
                      <a:r>
                        <a:rPr lang="en-US" sz="1100">
                          <a:effectLst/>
                        </a:rPr>
                        <a:t>Egypt </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-17.6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-22.6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-27.3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-36</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-36</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-41.4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-36.5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-33.7</a:t>
                      </a:r>
                      <a:endParaRPr lang="en-US" sz="1100" dirty="0">
                        <a:solidFill>
                          <a:srgbClr val="365F91"/>
                        </a:solidFill>
                        <a:effectLst/>
                        <a:latin typeface="Calibri"/>
                        <a:ea typeface="Calibri"/>
                        <a:cs typeface="Times New Roman"/>
                      </a:endParaRPr>
                    </a:p>
                  </a:txBody>
                  <a:tcPr marL="68580" marR="68580" marT="0" marB="0"/>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316913707"/>
              </p:ext>
            </p:extLst>
          </p:nvPr>
        </p:nvGraphicFramePr>
        <p:xfrm>
          <a:off x="914397" y="762000"/>
          <a:ext cx="6629402" cy="1981200"/>
        </p:xfrm>
        <a:graphic>
          <a:graphicData uri="http://schemas.openxmlformats.org/drawingml/2006/table">
            <a:tbl>
              <a:tblPr firstRow="1" firstCol="1" bandRow="1">
                <a:tableStyleId>{5C22544A-7EE6-4342-B048-85BDC9FD1C3A}</a:tableStyleId>
              </a:tblPr>
              <a:tblGrid>
                <a:gridCol w="1137996"/>
                <a:gridCol w="678522"/>
                <a:gridCol w="725555"/>
                <a:gridCol w="529979"/>
                <a:gridCol w="711470"/>
                <a:gridCol w="711470"/>
                <a:gridCol w="711470"/>
                <a:gridCol w="711470"/>
                <a:gridCol w="711470"/>
              </a:tblGrid>
              <a:tr h="228600">
                <a:tc gridSpan="9">
                  <a:txBody>
                    <a:bodyPr/>
                    <a:lstStyle/>
                    <a:p>
                      <a:pPr marL="0" marR="0" algn="ctr">
                        <a:lnSpc>
                          <a:spcPct val="115000"/>
                        </a:lnSpc>
                        <a:spcBef>
                          <a:spcPts val="0"/>
                        </a:spcBef>
                        <a:spcAft>
                          <a:spcPts val="0"/>
                        </a:spcAft>
                      </a:pPr>
                      <a:r>
                        <a:rPr lang="en-US" sz="1100" dirty="0" smtClean="0">
                          <a:effectLst/>
                        </a:rPr>
                        <a:t> Real Interest Rates (%)</a:t>
                      </a:r>
                      <a:endParaRPr lang="en-US" sz="1100" dirty="0">
                        <a:solidFill>
                          <a:srgbClr val="365F91"/>
                        </a:solidFill>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7200">
                <a:tc>
                  <a:txBody>
                    <a:bodyPr/>
                    <a:lstStyle/>
                    <a:p>
                      <a:pPr marL="0" marR="0" algn="r">
                        <a:lnSpc>
                          <a:spcPct val="115000"/>
                        </a:lnSpc>
                        <a:spcBef>
                          <a:spcPts val="0"/>
                        </a:spcBef>
                        <a:spcAft>
                          <a:spcPts val="0"/>
                        </a:spcAft>
                      </a:pPr>
                      <a:r>
                        <a:rPr lang="en-US" sz="1100">
                          <a:effectLst/>
                        </a:rPr>
                        <a:t>Year</a:t>
                      </a:r>
                    </a:p>
                    <a:p>
                      <a:pPr marL="0" marR="0" algn="just">
                        <a:lnSpc>
                          <a:spcPct val="115000"/>
                        </a:lnSpc>
                        <a:spcBef>
                          <a:spcPts val="0"/>
                        </a:spcBef>
                        <a:spcAft>
                          <a:spcPts val="0"/>
                        </a:spcAft>
                      </a:pPr>
                      <a:r>
                        <a:rPr lang="en-US" sz="1100">
                          <a:effectLst/>
                        </a:rPr>
                        <a:t>Country </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2010</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2014</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2017</a:t>
                      </a:r>
                      <a:endParaRPr lang="en-US" sz="1100">
                        <a:solidFill>
                          <a:srgbClr val="365F91"/>
                        </a:solidFill>
                        <a:effectLst/>
                        <a:latin typeface="Calibri"/>
                        <a:ea typeface="Calibri"/>
                        <a:cs typeface="Times New Roman"/>
                      </a:endParaRPr>
                    </a:p>
                  </a:txBody>
                  <a:tcPr marL="68580" marR="68580" marT="0" marB="0"/>
                </a:tc>
              </a:tr>
              <a:tr h="381000">
                <a:tc>
                  <a:txBody>
                    <a:bodyPr/>
                    <a:lstStyle/>
                    <a:p>
                      <a:pPr marL="0" marR="0" algn="just">
                        <a:lnSpc>
                          <a:spcPct val="115000"/>
                        </a:lnSpc>
                        <a:spcBef>
                          <a:spcPts val="0"/>
                        </a:spcBef>
                        <a:spcAft>
                          <a:spcPts val="0"/>
                        </a:spcAft>
                      </a:pPr>
                      <a:r>
                        <a:rPr lang="en-US" sz="1100" dirty="0">
                          <a:effectLst/>
                        </a:rPr>
                        <a:t>Jordan</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0.5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-0.2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1.9</a:t>
                      </a:r>
                      <a:endParaRPr lang="en-US" sz="1100">
                        <a:solidFill>
                          <a:srgbClr val="365F91"/>
                        </a:solidFill>
                        <a:effectLst/>
                        <a:latin typeface="Calibri"/>
                        <a:ea typeface="Calibri"/>
                        <a:cs typeface="Times New Roman"/>
                      </a:endParaRPr>
                    </a:p>
                  </a:txBody>
                  <a:tcPr marL="68580" marR="68580" marT="0" marB="0"/>
                </a:tc>
              </a:tr>
              <a:tr h="457200">
                <a:tc>
                  <a:txBody>
                    <a:bodyPr/>
                    <a:lstStyle/>
                    <a:p>
                      <a:pPr marL="0" marR="0" algn="just">
                        <a:lnSpc>
                          <a:spcPct val="115000"/>
                        </a:lnSpc>
                        <a:spcBef>
                          <a:spcPts val="0"/>
                        </a:spcBef>
                        <a:spcAft>
                          <a:spcPts val="0"/>
                        </a:spcAft>
                      </a:pPr>
                      <a:r>
                        <a:rPr lang="en-US" sz="1100">
                          <a:effectLst/>
                        </a:rPr>
                        <a:t>Lebanon</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8.16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4.02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1.68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5.51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5.92</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5.54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a:t>
                      </a:r>
                      <a:endParaRPr lang="en-US" sz="1100">
                        <a:solidFill>
                          <a:srgbClr val="365F91"/>
                        </a:solidFill>
                        <a:effectLst/>
                        <a:latin typeface="Calibri"/>
                        <a:ea typeface="Calibri"/>
                        <a:cs typeface="Times New Roman"/>
                      </a:endParaRPr>
                    </a:p>
                  </a:txBody>
                  <a:tcPr marL="68580" marR="68580" marT="0" marB="0"/>
                </a:tc>
              </a:tr>
              <a:tr h="457200">
                <a:tc>
                  <a:txBody>
                    <a:bodyPr/>
                    <a:lstStyle/>
                    <a:p>
                      <a:pPr marL="0" marR="0" algn="just">
                        <a:lnSpc>
                          <a:spcPct val="115000"/>
                        </a:lnSpc>
                        <a:spcBef>
                          <a:spcPts val="0"/>
                        </a:spcBef>
                        <a:spcAft>
                          <a:spcPts val="0"/>
                        </a:spcAft>
                      </a:pPr>
                      <a:r>
                        <a:rPr lang="en-US" sz="1100">
                          <a:effectLst/>
                        </a:rPr>
                        <a:t>Egypt </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0.81</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-0.51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-5.27</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3.02</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0.18</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0.62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a:t>
                      </a:r>
                      <a:endParaRPr lang="en-US" sz="1100" dirty="0">
                        <a:solidFill>
                          <a:srgbClr val="365F91"/>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4655824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a:bodyPr>
          <a:lstStyle/>
          <a:p>
            <a:r>
              <a:rPr lang="en-US" sz="3200" b="1" dirty="0" smtClean="0"/>
              <a:t>Quantitative Easing</a:t>
            </a:r>
            <a:endParaRPr lang="en-US" sz="3200" b="1" dirty="0"/>
          </a:p>
        </p:txBody>
      </p:sp>
      <p:sp>
        <p:nvSpPr>
          <p:cNvPr id="3" name="Content Placeholder 2"/>
          <p:cNvSpPr>
            <a:spLocks noGrp="1"/>
          </p:cNvSpPr>
          <p:nvPr>
            <p:ph idx="1"/>
          </p:nvPr>
        </p:nvSpPr>
        <p:spPr>
          <a:xfrm>
            <a:off x="457200" y="914400"/>
            <a:ext cx="7620000" cy="5791200"/>
          </a:xfrm>
        </p:spPr>
        <p:txBody>
          <a:bodyPr>
            <a:normAutofit fontScale="55000" lnSpcReduction="20000"/>
          </a:bodyPr>
          <a:lstStyle/>
          <a:p>
            <a:endParaRPr lang="en-US" sz="2900" dirty="0" smtClean="0">
              <a:latin typeface="Times New Roman" panose="02020603050405020304" pitchFamily="18" charset="0"/>
              <a:cs typeface="Times New Roman" panose="02020603050405020304" pitchFamily="18" charset="0"/>
            </a:endParaRPr>
          </a:p>
          <a:p>
            <a:r>
              <a:rPr lang="en-US" sz="3800" dirty="0" smtClean="0">
                <a:latin typeface="Times New Roman" panose="02020603050405020304" pitchFamily="18" charset="0"/>
                <a:cs typeface="Times New Roman" panose="02020603050405020304" pitchFamily="18" charset="0"/>
              </a:rPr>
              <a:t>ECB launched QE in 2015 to fight deflation and stimulate growth</a:t>
            </a:r>
          </a:p>
          <a:p>
            <a:pPr marL="114300" indent="0">
              <a:buNone/>
            </a:pPr>
            <a:endParaRPr lang="en-US" sz="3800" dirty="0" smtClean="0">
              <a:latin typeface="Times New Roman" panose="02020603050405020304" pitchFamily="18" charset="0"/>
              <a:cs typeface="Times New Roman" panose="02020603050405020304" pitchFamily="18" charset="0"/>
            </a:endParaRPr>
          </a:p>
          <a:p>
            <a:r>
              <a:rPr lang="en-US" sz="3800" dirty="0" smtClean="0">
                <a:latin typeface="Times New Roman" panose="02020603050405020304" pitchFamily="18" charset="0"/>
                <a:cs typeface="Times New Roman" panose="02020603050405020304" pitchFamily="18" charset="0"/>
              </a:rPr>
              <a:t>An option not available for many MED countries in the presence of fixed exchange </a:t>
            </a:r>
            <a:r>
              <a:rPr lang="en-US" sz="3800" dirty="0" smtClean="0">
                <a:latin typeface="Times New Roman" panose="02020603050405020304" pitchFamily="18" charset="0"/>
                <a:cs typeface="Times New Roman" panose="02020603050405020304" pitchFamily="18" charset="0"/>
              </a:rPr>
              <a:t>rates, rendering </a:t>
            </a:r>
            <a:r>
              <a:rPr lang="en-US" sz="3800" dirty="0" smtClean="0">
                <a:latin typeface="Times New Roman" panose="02020603050405020304" pitchFamily="18" charset="0"/>
                <a:cs typeface="Times New Roman" panose="02020603050405020304" pitchFamily="18" charset="0"/>
              </a:rPr>
              <a:t>monetary policy ineffective</a:t>
            </a:r>
          </a:p>
          <a:p>
            <a:pPr marL="114300" indent="0">
              <a:buNone/>
            </a:pPr>
            <a:endParaRPr lang="en-US" sz="3800" dirty="0" smtClean="0">
              <a:latin typeface="Times New Roman" panose="02020603050405020304" pitchFamily="18" charset="0"/>
              <a:cs typeface="Times New Roman" panose="02020603050405020304" pitchFamily="18" charset="0"/>
            </a:endParaRPr>
          </a:p>
          <a:p>
            <a:pPr marL="342900" lvl="1">
              <a:buClr>
                <a:schemeClr val="accent1"/>
              </a:buClr>
            </a:pPr>
            <a:r>
              <a:rPr lang="en-US" sz="3800" dirty="0" smtClean="0">
                <a:latin typeface="Times New Roman" panose="02020603050405020304" pitchFamily="18" charset="0"/>
                <a:cs typeface="Times New Roman" panose="02020603050405020304" pitchFamily="18" charset="0"/>
              </a:rPr>
              <a:t>Purchase </a:t>
            </a:r>
            <a:r>
              <a:rPr lang="en-US" sz="3800" dirty="0">
                <a:latin typeface="Times New Roman" panose="02020603050405020304" pitchFamily="18" charset="0"/>
                <a:cs typeface="Times New Roman" panose="02020603050405020304" pitchFamily="18" charset="0"/>
              </a:rPr>
              <a:t>of bonds by ECB </a:t>
            </a:r>
            <a:r>
              <a:rPr lang="en-US" sz="3800" dirty="0" smtClean="0">
                <a:latin typeface="Times New Roman" panose="02020603050405020304" pitchFamily="18" charset="0"/>
                <a:cs typeface="Times New Roman" panose="02020603050405020304" pitchFamily="18" charset="0"/>
              </a:rPr>
              <a:t>should increase </a:t>
            </a:r>
            <a:r>
              <a:rPr lang="en-US" sz="3800" dirty="0">
                <a:latin typeface="Times New Roman" panose="02020603050405020304" pitchFamily="18" charset="0"/>
                <a:cs typeface="Times New Roman" panose="02020603050405020304" pitchFamily="18" charset="0"/>
              </a:rPr>
              <a:t>liquidity </a:t>
            </a:r>
            <a:r>
              <a:rPr lang="en-US" sz="3800" dirty="0">
                <a:latin typeface="Times New Roman" panose="02020603050405020304" pitchFamily="18" charset="0"/>
                <a:cs typeface="Times New Roman" panose="02020603050405020304" pitchFamily="18" charset="0"/>
                <a:sym typeface="Wingdings" pitchFamily="2" charset="2"/>
              </a:rPr>
              <a:t>stimulate spending and investments </a:t>
            </a:r>
          </a:p>
          <a:p>
            <a:pPr marL="114300" indent="0">
              <a:buNone/>
            </a:pPr>
            <a:endParaRPr lang="en-US" sz="3800" dirty="0" smtClean="0">
              <a:latin typeface="Times New Roman" panose="02020603050405020304" pitchFamily="18" charset="0"/>
              <a:cs typeface="Times New Roman" panose="02020603050405020304" pitchFamily="18" charset="0"/>
            </a:endParaRPr>
          </a:p>
          <a:p>
            <a:pPr marL="114300" indent="0">
              <a:buNone/>
            </a:pPr>
            <a:endParaRPr lang="en-US" sz="38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fr-FR" sz="3800" dirty="0" err="1">
                <a:latin typeface="Times New Roman" panose="02020603050405020304" pitchFamily="18" charset="0"/>
                <a:ea typeface="Arial Unicode MS" pitchFamily="34" charset="-128"/>
                <a:cs typeface="Times New Roman" panose="02020603050405020304" pitchFamily="18" charset="0"/>
              </a:rPr>
              <a:t>Monetary</a:t>
            </a:r>
            <a:r>
              <a:rPr lang="fr-FR" sz="3800" dirty="0">
                <a:latin typeface="Times New Roman" panose="02020603050405020304" pitchFamily="18" charset="0"/>
                <a:ea typeface="Arial Unicode MS" pitchFamily="34" charset="-128"/>
                <a:cs typeface="Times New Roman" panose="02020603050405020304" pitchFamily="18" charset="0"/>
              </a:rPr>
              <a:t> </a:t>
            </a:r>
            <a:r>
              <a:rPr lang="fr-FR" sz="3800" dirty="0" err="1">
                <a:latin typeface="Times New Roman" panose="02020603050405020304" pitchFamily="18" charset="0"/>
                <a:ea typeface="Arial Unicode MS" pitchFamily="34" charset="-128"/>
                <a:cs typeface="Times New Roman" panose="02020603050405020304" pitchFamily="18" charset="0"/>
              </a:rPr>
              <a:t>Texbooks</a:t>
            </a:r>
            <a:r>
              <a:rPr lang="fr-FR" sz="3800" b="1" dirty="0">
                <a:latin typeface="Times New Roman" panose="02020603050405020304" pitchFamily="18" charset="0"/>
                <a:ea typeface="Arial Unicode MS" pitchFamily="34" charset="-128"/>
                <a:cs typeface="Times New Roman" panose="02020603050405020304" pitchFamily="18" charset="0"/>
              </a:rPr>
              <a:t>: </a:t>
            </a:r>
            <a:endParaRPr lang="fr-FR" sz="3800" b="1" dirty="0" smtClean="0">
              <a:latin typeface="Times New Roman" panose="02020603050405020304" pitchFamily="18" charset="0"/>
              <a:ea typeface="Arial Unicode MS" pitchFamily="34" charset="-128"/>
              <a:cs typeface="Times New Roman" panose="02020603050405020304" pitchFamily="18" charset="0"/>
            </a:endParaRPr>
          </a:p>
          <a:p>
            <a:pPr marL="114300" indent="0">
              <a:buNone/>
            </a:pPr>
            <a:endParaRPr lang="fr-FR" sz="3800" b="1" dirty="0" smtClean="0">
              <a:latin typeface="Times New Roman" panose="02020603050405020304" pitchFamily="18" charset="0"/>
              <a:ea typeface="Arial Unicode MS" pitchFamily="34" charset="-128"/>
              <a:cs typeface="Times New Roman" panose="02020603050405020304" pitchFamily="18" charset="0"/>
            </a:endParaRPr>
          </a:p>
          <a:p>
            <a:r>
              <a:rPr lang="en-US" sz="3800" dirty="0" smtClean="0">
                <a:latin typeface="Times New Roman" panose="02020603050405020304" pitchFamily="18" charset="0"/>
                <a:cs typeface="Times New Roman" panose="02020603050405020304" pitchFamily="18" charset="0"/>
              </a:rPr>
              <a:t>When central bank </a:t>
            </a:r>
            <a:r>
              <a:rPr lang="en-US" sz="3800" dirty="0">
                <a:latin typeface="Times New Roman" panose="02020603050405020304" pitchFamily="18" charset="0"/>
                <a:cs typeface="Times New Roman" panose="02020603050405020304" pitchFamily="18" charset="0"/>
              </a:rPr>
              <a:t>buys bonds from banks with new money </a:t>
            </a:r>
            <a:r>
              <a:rPr lang="en-US" sz="3800" dirty="0">
                <a:latin typeface="Times New Roman" panose="02020603050405020304" pitchFamily="18" charset="0"/>
                <a:cs typeface="Times New Roman" panose="02020603050405020304" pitchFamily="18" charset="0"/>
                <a:sym typeface="Wingdings" pitchFamily="2" charset="2"/>
              </a:rPr>
              <a:t> Money supply and loanable funds </a:t>
            </a:r>
            <a:r>
              <a:rPr lang="en-US" sz="3800" dirty="0" smtClean="0">
                <a:latin typeface="Times New Roman" panose="02020603050405020304" pitchFamily="18" charset="0"/>
                <a:cs typeface="Times New Roman" panose="02020603050405020304" pitchFamily="18" charset="0"/>
                <a:sym typeface="Wingdings" pitchFamily="2" charset="2"/>
              </a:rPr>
              <a:t>increase </a:t>
            </a:r>
            <a:r>
              <a:rPr lang="en-US" sz="3800" dirty="0">
                <a:latin typeface="Times New Roman" panose="02020603050405020304" pitchFamily="18" charset="0"/>
                <a:cs typeface="Times New Roman" panose="02020603050405020304" pitchFamily="18" charset="0"/>
              </a:rPr>
              <a:t> lower interest rates </a:t>
            </a:r>
            <a:r>
              <a:rPr lang="en-US" sz="3800" dirty="0">
                <a:latin typeface="Times New Roman" panose="02020603050405020304" pitchFamily="18" charset="0"/>
                <a:cs typeface="Times New Roman" panose="02020603050405020304" pitchFamily="18" charset="0"/>
                <a:sym typeface="Wingdings" pitchFamily="2" charset="2"/>
              </a:rPr>
              <a:t></a:t>
            </a:r>
            <a:r>
              <a:rPr lang="en-US" sz="3800" dirty="0" smtClean="0">
                <a:latin typeface="Times New Roman" panose="02020603050405020304" pitchFamily="18" charset="0"/>
                <a:cs typeface="Times New Roman" panose="02020603050405020304" pitchFamily="18" charset="0"/>
              </a:rPr>
              <a:t> currency devaluation</a:t>
            </a:r>
          </a:p>
          <a:p>
            <a:pPr marL="114300" indent="0">
              <a:buNone/>
            </a:pPr>
            <a:endParaRPr lang="en-US" sz="3800" dirty="0" smtClean="0">
              <a:latin typeface="Times New Roman" panose="02020603050405020304" pitchFamily="18" charset="0"/>
              <a:cs typeface="Times New Roman" panose="02020603050405020304" pitchFamily="18" charset="0"/>
            </a:endParaRPr>
          </a:p>
          <a:p>
            <a:r>
              <a:rPr lang="fr-FR" sz="3800" dirty="0" err="1">
                <a:latin typeface="Times New Roman" panose="02020603050405020304" pitchFamily="18" charset="0"/>
                <a:ea typeface="Arial Unicode MS" pitchFamily="34" charset="-128"/>
                <a:cs typeface="Times New Roman" panose="02020603050405020304" pitchFamily="18" charset="0"/>
              </a:rPr>
              <a:t>Monetizing</a:t>
            </a:r>
            <a:r>
              <a:rPr lang="fr-FR" sz="3800" dirty="0">
                <a:latin typeface="Times New Roman" panose="02020603050405020304" pitchFamily="18" charset="0"/>
                <a:ea typeface="Arial Unicode MS" pitchFamily="34" charset="-128"/>
                <a:cs typeface="Times New Roman" panose="02020603050405020304" pitchFamily="18" charset="0"/>
              </a:rPr>
              <a:t> </a:t>
            </a:r>
            <a:r>
              <a:rPr lang="fr-FR" sz="3800" dirty="0" err="1">
                <a:latin typeface="Times New Roman" panose="02020603050405020304" pitchFamily="18" charset="0"/>
                <a:ea typeface="Arial Unicode MS" pitchFamily="34" charset="-128"/>
                <a:cs typeface="Times New Roman" panose="02020603050405020304" pitchFamily="18" charset="0"/>
              </a:rPr>
              <a:t>debt</a:t>
            </a:r>
            <a:r>
              <a:rPr lang="fr-FR" sz="3800" dirty="0">
                <a:latin typeface="Times New Roman" panose="02020603050405020304" pitchFamily="18" charset="0"/>
                <a:ea typeface="Arial Unicode MS" pitchFamily="34" charset="-128"/>
                <a:cs typeface="Times New Roman" panose="02020603050405020304" pitchFamily="18" charset="0"/>
              </a:rPr>
              <a:t> </a:t>
            </a:r>
            <a:r>
              <a:rPr lang="en-US" sz="3800" dirty="0">
                <a:latin typeface="Times New Roman" panose="02020603050405020304" pitchFamily="18" charset="0"/>
                <a:cs typeface="Times New Roman" panose="02020603050405020304" pitchFamily="18" charset="0"/>
                <a:sym typeface="Wingdings" pitchFamily="2" charset="2"/>
              </a:rPr>
              <a:t> more </a:t>
            </a:r>
            <a:r>
              <a:rPr lang="fr-FR" sz="3800" dirty="0">
                <a:latin typeface="Times New Roman" panose="02020603050405020304" pitchFamily="18" charset="0"/>
                <a:ea typeface="Arial Unicode MS" pitchFamily="34" charset="-128"/>
                <a:cs typeface="Times New Roman" panose="02020603050405020304" pitchFamily="18" charset="0"/>
              </a:rPr>
              <a:t>money in circulation </a:t>
            </a:r>
            <a:r>
              <a:rPr lang="en-US" sz="3800" dirty="0">
                <a:latin typeface="Times New Roman" panose="02020603050405020304" pitchFamily="18" charset="0"/>
                <a:cs typeface="Times New Roman" panose="02020603050405020304" pitchFamily="18" charset="0"/>
                <a:sym typeface="Wingdings" pitchFamily="2" charset="2"/>
              </a:rPr>
              <a:t></a:t>
            </a:r>
            <a:r>
              <a:rPr lang="fr-FR" sz="3800" dirty="0" smtClean="0">
                <a:latin typeface="Times New Roman" panose="02020603050405020304" pitchFamily="18" charset="0"/>
                <a:ea typeface="Arial Unicode MS" pitchFamily="34" charset="-128"/>
                <a:cs typeface="Times New Roman" panose="02020603050405020304" pitchFamily="18" charset="0"/>
              </a:rPr>
              <a:t> </a:t>
            </a:r>
            <a:r>
              <a:rPr lang="fr-FR" sz="3800" dirty="0" err="1">
                <a:latin typeface="Times New Roman" panose="02020603050405020304" pitchFamily="18" charset="0"/>
                <a:ea typeface="Arial Unicode MS" pitchFamily="34" charset="-128"/>
                <a:cs typeface="Times New Roman" panose="02020603050405020304" pitchFamily="18" charset="0"/>
              </a:rPr>
              <a:t>higher</a:t>
            </a:r>
            <a:r>
              <a:rPr lang="fr-FR" sz="3800" dirty="0">
                <a:latin typeface="Times New Roman" panose="02020603050405020304" pitchFamily="18" charset="0"/>
                <a:ea typeface="Arial Unicode MS" pitchFamily="34" charset="-128"/>
                <a:cs typeface="Times New Roman" panose="02020603050405020304" pitchFamily="18" charset="0"/>
              </a:rPr>
              <a:t> inflation</a:t>
            </a:r>
            <a:r>
              <a:rPr lang="fr-FR" sz="2900" dirty="0">
                <a:latin typeface="Times New Roman" panose="02020603050405020304" pitchFamily="18" charset="0"/>
                <a:ea typeface="Arial Unicode MS" pitchFamily="34" charset="-128"/>
                <a:cs typeface="Times New Roman" panose="02020603050405020304" pitchFamily="18" charset="0"/>
              </a:rPr>
              <a:t> </a:t>
            </a:r>
            <a:endParaRPr lang="fr-FR" sz="2900" dirty="0" smtClean="0">
              <a:latin typeface="Times New Roman" panose="02020603050405020304" pitchFamily="18" charset="0"/>
              <a:ea typeface="Arial Unicode MS" pitchFamily="34" charset="-128"/>
              <a:cs typeface="Times New Roman" panose="02020603050405020304" pitchFamily="18" charset="0"/>
            </a:endParaRPr>
          </a:p>
          <a:p>
            <a:endParaRPr lang="fr-FR" sz="2800" dirty="0" smtClean="0">
              <a:latin typeface="Times New Roman" panose="02020603050405020304" pitchFamily="18" charset="0"/>
              <a:ea typeface="Arial Unicode MS" pitchFamily="34" charset="-128"/>
              <a:cs typeface="Times New Roman" panose="02020603050405020304" pitchFamily="18" charset="0"/>
            </a:endParaRPr>
          </a:p>
          <a:p>
            <a:pPr marL="114300" indent="0">
              <a:buNone/>
            </a:pPr>
            <a:endParaRPr lang="en-US" sz="2800" dirty="0" smtClean="0">
              <a:latin typeface="Times New Roman" panose="02020603050405020304" pitchFamily="18" charset="0"/>
              <a:cs typeface="Times New Roman" panose="02020603050405020304" pitchFamily="18" charset="0"/>
              <a:sym typeface="Wingdings" pitchFamily="2" charset="2"/>
            </a:endParaRPr>
          </a:p>
          <a:p>
            <a:pPr lvl="2" algn="just">
              <a:buFont typeface="Wingdings" pitchFamily="2" charset="2"/>
              <a:buChar char="ü"/>
            </a:pPr>
            <a:endParaRPr lang="en-US" sz="2800" dirty="0">
              <a:latin typeface="Times New Roman" panose="02020603050405020304" pitchFamily="18" charset="0"/>
              <a:cs typeface="Times New Roman" panose="02020603050405020304" pitchFamily="18" charset="0"/>
              <a:sym typeface="Wingdings" pitchFamily="2" charset="2"/>
            </a:endParaRPr>
          </a:p>
          <a:p>
            <a:endParaRPr lang="en-US" sz="2800" dirty="0" smtClean="0"/>
          </a:p>
          <a:p>
            <a:pPr marL="114300" indent="0">
              <a:buNone/>
            </a:pPr>
            <a:endParaRPr lang="en-US" sz="2800" dirty="0" smtClean="0"/>
          </a:p>
          <a:p>
            <a:pPr marL="114300" indent="0">
              <a:buNone/>
            </a:pPr>
            <a:endParaRPr lang="en-US" sz="2800" dirty="0" smtClean="0"/>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19445864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b="1" dirty="0" smtClean="0">
                <a:latin typeface="Times New Roman" panose="02020603050405020304" pitchFamily="18" charset="0"/>
                <a:cs typeface="Times New Roman" panose="02020603050405020304" pitchFamily="18" charset="0"/>
              </a:rPr>
              <a:t>Figure 3. Annual </a:t>
            </a:r>
            <a:r>
              <a:rPr lang="en-US" sz="2400" b="1" dirty="0">
                <a:latin typeface="Times New Roman" panose="02020603050405020304" pitchFamily="18" charset="0"/>
                <a:cs typeface="Times New Roman" panose="02020603050405020304" pitchFamily="18" charset="0"/>
              </a:rPr>
              <a:t>Variation of GDP </a:t>
            </a:r>
            <a:r>
              <a:rPr lang="en-US" sz="2400" b="1" dirty="0" smtClean="0">
                <a:latin typeface="Times New Roman" panose="02020603050405020304" pitchFamily="18" charset="0"/>
                <a:cs typeface="Times New Roman" panose="02020603050405020304" pitchFamily="18" charset="0"/>
              </a:rPr>
              <a:t>Growth</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Inflation </a:t>
            </a:r>
            <a:r>
              <a:rPr lang="en-US" sz="2400" b="1" dirty="0">
                <a:latin typeface="Times New Roman" panose="02020603050405020304" pitchFamily="18" charset="0"/>
                <a:cs typeface="Times New Roman" panose="02020603050405020304" pitchFamily="18" charset="0"/>
              </a:rPr>
              <a:t>and </a:t>
            </a:r>
            <a:r>
              <a:rPr lang="en-US" sz="2400" b="1" dirty="0" smtClean="0">
                <a:latin typeface="Times New Roman" panose="02020603050405020304" pitchFamily="18" charset="0"/>
                <a:cs typeface="Times New Roman" panose="02020603050405020304" pitchFamily="18" charset="0"/>
              </a:rPr>
              <a:t>MB in the EU: 2000-2014</a:t>
            </a:r>
            <a:endParaRPr lang="en-US" sz="2400" b="1" dirty="0">
              <a:latin typeface="Times New Roman" panose="02020603050405020304" pitchFamily="18" charset="0"/>
              <a:cs typeface="Times New Roman" panose="02020603050405020304" pitchFamily="18" charset="0"/>
            </a:endParaRPr>
          </a:p>
        </p:txBody>
      </p:sp>
      <p:pic>
        <p:nvPicPr>
          <p:cNvPr id="4" name="Content Placeholder 3" descr="C:\Users\user\Documents\gra.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3000" y="1447801"/>
            <a:ext cx="6705600" cy="3352800"/>
          </a:xfrm>
          <a:prstGeom prst="rect">
            <a:avLst/>
          </a:prstGeom>
          <a:noFill/>
          <a:ln>
            <a:noFill/>
          </a:ln>
        </p:spPr>
      </p:pic>
      <p:sp>
        <p:nvSpPr>
          <p:cNvPr id="5" name="TextBox 4"/>
          <p:cNvSpPr txBox="1"/>
          <p:nvPr/>
        </p:nvSpPr>
        <p:spPr>
          <a:xfrm>
            <a:off x="152400" y="5181600"/>
            <a:ext cx="8153400"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tx2"/>
                </a:solidFill>
                <a:latin typeface="Times New Roman" panose="02020603050405020304" pitchFamily="18" charset="0"/>
                <a:cs typeface="Times New Roman" panose="02020603050405020304" pitchFamily="18" charset="0"/>
              </a:rPr>
              <a:t>A very weak correlation between the inflation rate and the MB growth rate </a:t>
            </a:r>
          </a:p>
          <a:p>
            <a:pPr marL="285750" indent="-285750">
              <a:buFont typeface="Arial" panose="020B0604020202020204" pitchFamily="34" charset="0"/>
              <a:buChar char="•"/>
            </a:pPr>
            <a:r>
              <a:rPr lang="en-US" dirty="0" smtClean="0">
                <a:solidFill>
                  <a:schemeClr val="tx2"/>
                </a:solidFill>
                <a:latin typeface="Times New Roman" panose="02020603050405020304" pitchFamily="18" charset="0"/>
                <a:cs typeface="Times New Roman" panose="02020603050405020304" pitchFamily="18" charset="0"/>
              </a:rPr>
              <a:t>A weak correlation between real GDP growth rate and the MB growth rate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9376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620000" cy="6172200"/>
          </a:xfrm>
        </p:spPr>
        <p:txBody>
          <a:bodyPr>
            <a:normAutofit/>
          </a:bodyPr>
          <a:lstStyle/>
          <a:p>
            <a:pPr algn="just">
              <a:lnSpc>
                <a:spcPct val="80000"/>
              </a:lnSpc>
              <a:buClr>
                <a:srgbClr val="FF0000"/>
              </a:buClr>
              <a:buFontTx/>
              <a:buNone/>
            </a:pPr>
            <a:r>
              <a:rPr lang="fr-FR" sz="2400" b="1" dirty="0">
                <a:latin typeface="Times New Roman" panose="02020603050405020304" pitchFamily="18" charset="0"/>
                <a:ea typeface="Arial Unicode MS" pitchFamily="34" charset="-128"/>
                <a:cs typeface="Times New Roman" panose="02020603050405020304" pitchFamily="18" charset="0"/>
              </a:rPr>
              <a:t> </a:t>
            </a:r>
            <a:endParaRPr lang="fr-FR" sz="2400" b="1" dirty="0" smtClean="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buFontTx/>
              <a:buNone/>
            </a:pPr>
            <a:endParaRPr lang="fr-FR" sz="2400" dirty="0" smtClean="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buFont typeface="Wingdings" pitchFamily="2" charset="2"/>
              <a:buChar char="§"/>
            </a:pP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a:latin typeface="Times New Roman" panose="02020603050405020304" pitchFamily="18" charset="0"/>
                <a:ea typeface="Arial Unicode MS" pitchFamily="34" charset="-128"/>
                <a:cs typeface="Times New Roman" panose="02020603050405020304" pitchFamily="18" charset="0"/>
              </a:rPr>
              <a:t>But in a </a:t>
            </a:r>
            <a:r>
              <a:rPr lang="fr-FR" sz="2400" dirty="0" err="1">
                <a:latin typeface="Times New Roman" panose="02020603050405020304" pitchFamily="18" charset="0"/>
                <a:ea typeface="Arial Unicode MS" pitchFamily="34" charset="-128"/>
                <a:cs typeface="Times New Roman" panose="02020603050405020304" pitchFamily="18" charset="0"/>
              </a:rPr>
              <a:t>recession</a:t>
            </a:r>
            <a:r>
              <a:rPr lang="fr-FR" sz="2400" dirty="0">
                <a:latin typeface="Times New Roman" panose="02020603050405020304" pitchFamily="18" charset="0"/>
                <a:ea typeface="Arial Unicode MS" pitchFamily="34" charset="-128"/>
                <a:cs typeface="Times New Roman" panose="02020603050405020304" pitchFamily="18" charset="0"/>
              </a:rPr>
              <a:t>, agents tend to </a:t>
            </a:r>
            <a:r>
              <a:rPr lang="fr-FR" sz="2400" dirty="0" err="1">
                <a:latin typeface="Times New Roman" panose="02020603050405020304" pitchFamily="18" charset="0"/>
                <a:ea typeface="Arial Unicode MS" pitchFamily="34" charset="-128"/>
                <a:cs typeface="Times New Roman" panose="02020603050405020304" pitchFamily="18" charset="0"/>
              </a:rPr>
              <a:t>hold</a:t>
            </a:r>
            <a:r>
              <a:rPr lang="fr-FR" sz="2400" dirty="0">
                <a:latin typeface="Times New Roman" panose="02020603050405020304" pitchFamily="18" charset="0"/>
                <a:ea typeface="Arial Unicode MS" pitchFamily="34" charset="-128"/>
                <a:cs typeface="Times New Roman" panose="02020603050405020304" pitchFamily="18" charset="0"/>
              </a:rPr>
              <a:t> cash and do not </a:t>
            </a:r>
            <a:r>
              <a:rPr lang="fr-FR" sz="2400" dirty="0" err="1">
                <a:latin typeface="Times New Roman" panose="02020603050405020304" pitchFamily="18" charset="0"/>
                <a:ea typeface="Arial Unicode MS" pitchFamily="34" charset="-128"/>
                <a:cs typeface="Times New Roman" panose="02020603050405020304" pitchFamily="18" charset="0"/>
              </a:rPr>
              <a:t>spend</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it</a:t>
            </a:r>
            <a:endParaRPr lang="fr-FR" sz="2400" dirty="0" smtClean="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buFont typeface="Wingdings" pitchFamily="2" charset="2"/>
              <a:buChar char="§"/>
            </a:pP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buFont typeface="Wingdings" pitchFamily="2" charset="2"/>
              <a:buChar char="§"/>
            </a:pP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During</a:t>
            </a:r>
            <a:r>
              <a:rPr lang="fr-FR" sz="2400" dirty="0" smtClean="0">
                <a:latin typeface="Times New Roman" panose="02020603050405020304" pitchFamily="18" charset="0"/>
                <a:ea typeface="Arial Unicode MS" pitchFamily="34" charset="-128"/>
                <a:cs typeface="Times New Roman" panose="02020603050405020304" pitchFamily="18" charset="0"/>
              </a:rPr>
              <a:t> the 2008 </a:t>
            </a:r>
            <a:r>
              <a:rPr lang="fr-FR" sz="2400" dirty="0" err="1" smtClean="0">
                <a:latin typeface="Times New Roman" panose="02020603050405020304" pitchFamily="18" charset="0"/>
                <a:ea typeface="Arial Unicode MS" pitchFamily="34" charset="-128"/>
                <a:cs typeface="Times New Roman" panose="02020603050405020304" pitchFamily="18" charset="0"/>
              </a:rPr>
              <a:t>crisis</a:t>
            </a:r>
            <a:r>
              <a:rPr lang="fr-FR" sz="2400" dirty="0" smtClean="0">
                <a:latin typeface="Times New Roman" panose="02020603050405020304" pitchFamily="18" charset="0"/>
                <a:ea typeface="Arial Unicode MS" pitchFamily="34" charset="-128"/>
                <a:cs typeface="Times New Roman" panose="02020603050405020304" pitchFamily="18" charset="0"/>
              </a:rPr>
              <a:t>, EU and MED </a:t>
            </a:r>
            <a:r>
              <a:rPr lang="fr-FR" sz="2400" dirty="0" err="1" smtClean="0">
                <a:latin typeface="Times New Roman" panose="02020603050405020304" pitchFamily="18" charset="0"/>
                <a:ea typeface="Arial Unicode MS" pitchFamily="34" charset="-128"/>
                <a:cs typeface="Times New Roman" panose="02020603050405020304" pitchFamily="18" charset="0"/>
              </a:rPr>
              <a:t>private</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banks</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piled</a:t>
            </a:r>
            <a:r>
              <a:rPr lang="fr-FR" sz="2400" dirty="0">
                <a:latin typeface="Times New Roman" panose="02020603050405020304" pitchFamily="18" charset="0"/>
                <a:ea typeface="Arial Unicode MS" pitchFamily="34" charset="-128"/>
                <a:cs typeface="Times New Roman" panose="02020603050405020304" pitchFamily="18" charset="0"/>
              </a:rPr>
              <a:t> up </a:t>
            </a:r>
            <a:r>
              <a:rPr lang="fr-FR" sz="2400" dirty="0" err="1" smtClean="0">
                <a:latin typeface="Times New Roman" panose="02020603050405020304" pitchFamily="18" charset="0"/>
                <a:ea typeface="Arial Unicode MS" pitchFamily="34" charset="-128"/>
                <a:cs typeface="Times New Roman" panose="02020603050405020304" pitchFamily="18" charset="0"/>
              </a:rPr>
              <a:t>liquidity</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without</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extending</a:t>
            </a:r>
            <a:r>
              <a:rPr lang="fr-FR" sz="2400" dirty="0" smtClean="0">
                <a:latin typeface="Times New Roman" panose="02020603050405020304" pitchFamily="18" charset="0"/>
                <a:ea typeface="Arial Unicode MS" pitchFamily="34" charset="-128"/>
                <a:cs typeface="Times New Roman" panose="02020603050405020304" pitchFamily="18" charset="0"/>
              </a:rPr>
              <a:t> more </a:t>
            </a:r>
            <a:r>
              <a:rPr lang="fr-FR" sz="2400" dirty="0" err="1">
                <a:latin typeface="Times New Roman" panose="02020603050405020304" pitchFamily="18" charset="0"/>
                <a:ea typeface="Arial Unicode MS" pitchFamily="34" charset="-128"/>
                <a:cs typeface="Times New Roman" panose="02020603050405020304" pitchFamily="18" charset="0"/>
              </a:rPr>
              <a:t>credit</a:t>
            </a:r>
            <a:r>
              <a:rPr lang="fr-FR" sz="2400" dirty="0">
                <a:latin typeface="Times New Roman" panose="02020603050405020304" pitchFamily="18" charset="0"/>
                <a:ea typeface="Arial Unicode MS" pitchFamily="34" charset="-128"/>
                <a:cs typeface="Times New Roman" panose="02020603050405020304" pitchFamily="18" charset="0"/>
              </a:rPr>
              <a:t> and </a:t>
            </a:r>
            <a:r>
              <a:rPr lang="fr-FR" sz="2400" dirty="0" err="1" smtClean="0">
                <a:latin typeface="Times New Roman" panose="02020603050405020304" pitchFamily="18" charset="0"/>
                <a:ea typeface="Arial Unicode MS" pitchFamily="34" charset="-128"/>
                <a:cs typeface="Times New Roman" panose="02020603050405020304" pitchFamily="18" charset="0"/>
              </a:rPr>
              <a:t>contributing</a:t>
            </a:r>
            <a:r>
              <a:rPr lang="fr-FR" sz="2400" dirty="0" smtClean="0">
                <a:latin typeface="Times New Roman" panose="02020603050405020304" pitchFamily="18" charset="0"/>
                <a:ea typeface="Arial Unicode MS" pitchFamily="34" charset="-128"/>
                <a:cs typeface="Times New Roman" panose="02020603050405020304" pitchFamily="18" charset="0"/>
              </a:rPr>
              <a:t> to money </a:t>
            </a:r>
            <a:r>
              <a:rPr lang="fr-FR" sz="2400" dirty="0" err="1" smtClean="0">
                <a:latin typeface="Times New Roman" panose="02020603050405020304" pitchFamily="18" charset="0"/>
                <a:ea typeface="Arial Unicode MS" pitchFamily="34" charset="-128"/>
                <a:cs typeface="Times New Roman" panose="02020603050405020304" pitchFamily="18" charset="0"/>
              </a:rPr>
              <a:t>creation</a:t>
            </a:r>
            <a:r>
              <a:rPr lang="fr-FR" sz="2400" dirty="0" smtClean="0">
                <a:latin typeface="Times New Roman" panose="02020603050405020304" pitchFamily="18" charset="0"/>
                <a:ea typeface="Arial Unicode MS" pitchFamily="34" charset="-128"/>
                <a:cs typeface="Times New Roman" panose="02020603050405020304" pitchFamily="18" charset="0"/>
              </a:rPr>
              <a:t> (multiplier </a:t>
            </a:r>
            <a:r>
              <a:rPr lang="fr-FR" sz="2400" dirty="0" err="1" smtClean="0">
                <a:latin typeface="Times New Roman" panose="02020603050405020304" pitchFamily="18" charset="0"/>
                <a:ea typeface="Arial Unicode MS" pitchFamily="34" charset="-128"/>
                <a:cs typeface="Times New Roman" panose="02020603050405020304" pitchFamily="18" charset="0"/>
              </a:rPr>
              <a:t>effect</a:t>
            </a:r>
            <a:r>
              <a:rPr lang="fr-FR" sz="2400" dirty="0" smtClean="0">
                <a:latin typeface="Times New Roman" panose="02020603050405020304" pitchFamily="18" charset="0"/>
                <a:ea typeface="Arial Unicode MS" pitchFamily="34" charset="-128"/>
                <a:cs typeface="Times New Roman" panose="02020603050405020304" pitchFamily="18" charset="0"/>
              </a:rPr>
              <a:t>)</a:t>
            </a: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buFont typeface="Wingdings" pitchFamily="2" charset="2"/>
              <a:buChar char="§"/>
            </a:pP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pPr>
            <a:r>
              <a:rPr lang="fr-FR" sz="2400" dirty="0">
                <a:latin typeface="Times New Roman" panose="02020603050405020304" pitchFamily="18" charset="0"/>
                <a:ea typeface="Arial Unicode MS" pitchFamily="34" charset="-128"/>
                <a:cs typeface="Times New Roman" panose="02020603050405020304" pitchFamily="18" charset="0"/>
              </a:rPr>
              <a:t> As a </a:t>
            </a:r>
            <a:r>
              <a:rPr lang="fr-FR" sz="2400" dirty="0" err="1">
                <a:latin typeface="Times New Roman" panose="02020603050405020304" pitchFamily="18" charset="0"/>
                <a:ea typeface="Arial Unicode MS" pitchFamily="34" charset="-128"/>
                <a:cs typeface="Times New Roman" panose="02020603050405020304" pitchFamily="18" charset="0"/>
              </a:rPr>
              <a:t>result</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monetary</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a:latin typeface="Times New Roman" panose="02020603050405020304" pitchFamily="18" charset="0"/>
                <a:ea typeface="Arial Unicode MS" pitchFamily="34" charset="-128"/>
                <a:cs typeface="Times New Roman" panose="02020603050405020304" pitchFamily="18" charset="0"/>
              </a:rPr>
              <a:t>base </a:t>
            </a:r>
            <a:r>
              <a:rPr lang="fr-FR" sz="2400" dirty="0" smtClean="0">
                <a:latin typeface="Times New Roman" panose="02020603050405020304" pitchFamily="18" charset="0"/>
                <a:ea typeface="Arial Unicode MS" pitchFamily="34" charset="-128"/>
                <a:cs typeface="Times New Roman" panose="02020603050405020304" pitchFamily="18" charset="0"/>
              </a:rPr>
              <a:t>and </a:t>
            </a:r>
            <a:r>
              <a:rPr lang="fr-FR" sz="2400" dirty="0">
                <a:latin typeface="Times New Roman" panose="02020603050405020304" pitchFamily="18" charset="0"/>
                <a:ea typeface="Arial Unicode MS" pitchFamily="34" charset="-128"/>
                <a:cs typeface="Times New Roman" panose="02020603050405020304" pitchFamily="18" charset="0"/>
              </a:rPr>
              <a:t>M3 (the money stock) </a:t>
            </a:r>
            <a:r>
              <a:rPr lang="fr-FR" sz="2400" dirty="0" err="1" smtClean="0">
                <a:latin typeface="Times New Roman" panose="02020603050405020304" pitchFamily="18" charset="0"/>
                <a:ea typeface="Arial Unicode MS" pitchFamily="34" charset="-128"/>
                <a:cs typeface="Times New Roman" panose="02020603050405020304" pitchFamily="18" charset="0"/>
              </a:rPr>
              <a:t>were</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disconnected</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from</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each</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other</a:t>
            </a:r>
            <a:endParaRPr lang="fr-FR" sz="2400" dirty="0" smtClean="0">
              <a:latin typeface="Times New Roman" panose="02020603050405020304" pitchFamily="18" charset="0"/>
              <a:ea typeface="Arial Unicode MS" pitchFamily="34" charset="-128"/>
              <a:cs typeface="Times New Roman" panose="02020603050405020304" pitchFamily="18" charset="0"/>
            </a:endParaRPr>
          </a:p>
          <a:p>
            <a:pPr marL="114300" indent="0" algn="just">
              <a:lnSpc>
                <a:spcPct val="80000"/>
              </a:lnSpc>
              <a:buClr>
                <a:srgbClr val="FF0000"/>
              </a:buClr>
              <a:buNone/>
            </a:pPr>
            <a:endParaRPr lang="fr-FR" sz="2400" dirty="0">
              <a:latin typeface="Times New Roman" panose="02020603050405020304" pitchFamily="18" charset="0"/>
              <a:ea typeface="Arial Unicode MS" pitchFamily="34" charset="-128"/>
              <a:cs typeface="Times New Roman" panose="02020603050405020304" pitchFamily="18" charset="0"/>
            </a:endParaRPr>
          </a:p>
          <a:p>
            <a:pPr marL="114300" indent="0" algn="just">
              <a:lnSpc>
                <a:spcPct val="80000"/>
              </a:lnSpc>
              <a:buClr>
                <a:srgbClr val="FF0000"/>
              </a:buClr>
              <a:buNone/>
            </a:pP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buFont typeface="Wingdings" pitchFamily="2" charset="2"/>
              <a:buChar char="§"/>
            </a:pPr>
            <a:r>
              <a:rPr lang="fr-FR" sz="2400" dirty="0">
                <a:latin typeface="Times New Roman" panose="02020603050405020304" pitchFamily="18" charset="0"/>
                <a:ea typeface="Arial Unicode MS" pitchFamily="34" charset="-128"/>
                <a:cs typeface="Times New Roman" panose="02020603050405020304" pitchFamily="18" charset="0"/>
              </a:rPr>
              <a:t> This </a:t>
            </a:r>
            <a:r>
              <a:rPr lang="fr-FR" sz="2400" dirty="0" err="1">
                <a:latin typeface="Times New Roman" panose="02020603050405020304" pitchFamily="18" charset="0"/>
                <a:ea typeface="Arial Unicode MS" pitchFamily="34" charset="-128"/>
                <a:cs typeface="Times New Roman" panose="02020603050405020304" pitchFamily="18" charset="0"/>
              </a:rPr>
              <a:t>means</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that</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smtClean="0">
                <a:latin typeface="Times New Roman" panose="02020603050405020304" pitchFamily="18" charset="0"/>
                <a:ea typeface="Arial Unicode MS" pitchFamily="34" charset="-128"/>
                <a:cs typeface="Times New Roman" panose="02020603050405020304" pitchFamily="18" charset="0"/>
              </a:rPr>
              <a:t>QE or money printing </a:t>
            </a:r>
            <a:r>
              <a:rPr lang="fr-FR" sz="2400" dirty="0" err="1" smtClean="0">
                <a:latin typeface="Times New Roman" panose="02020603050405020304" pitchFamily="18" charset="0"/>
                <a:ea typeface="Arial Unicode MS" pitchFamily="34" charset="-128"/>
                <a:cs typeface="Times New Roman" panose="02020603050405020304" pitchFamily="18" charset="0"/>
              </a:rPr>
              <a:t>may</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a:latin typeface="Times New Roman" panose="02020603050405020304" pitchFamily="18" charset="0"/>
                <a:ea typeface="Arial Unicode MS" pitchFamily="34" charset="-128"/>
                <a:cs typeface="Times New Roman" panose="02020603050405020304" pitchFamily="18" charset="0"/>
              </a:rPr>
              <a:t>not </a:t>
            </a:r>
            <a:r>
              <a:rPr lang="fr-FR" sz="2400" dirty="0" err="1">
                <a:latin typeface="Times New Roman" panose="02020603050405020304" pitchFamily="18" charset="0"/>
                <a:ea typeface="Arial Unicode MS" pitchFamily="34" charset="-128"/>
                <a:cs typeface="Times New Roman" panose="02020603050405020304" pitchFamily="18" charset="0"/>
              </a:rPr>
              <a:t>always</a:t>
            </a:r>
            <a:r>
              <a:rPr lang="fr-FR" sz="2400" dirty="0">
                <a:latin typeface="Times New Roman" panose="02020603050405020304" pitchFamily="18" charset="0"/>
                <a:ea typeface="Arial Unicode MS" pitchFamily="34" charset="-128"/>
                <a:cs typeface="Times New Roman" panose="02020603050405020304" pitchFamily="18" charset="0"/>
              </a:rPr>
              <a:t> lead to more money </a:t>
            </a:r>
            <a:r>
              <a:rPr lang="fr-FR" sz="2400" dirty="0" err="1">
                <a:latin typeface="Times New Roman" panose="02020603050405020304" pitchFamily="18" charset="0"/>
                <a:ea typeface="Arial Unicode MS" pitchFamily="34" charset="-128"/>
                <a:cs typeface="Times New Roman" panose="02020603050405020304" pitchFamily="18" charset="0"/>
              </a:rPr>
              <a:t>circulating</a:t>
            </a:r>
            <a:r>
              <a:rPr lang="fr-FR" sz="2400" dirty="0">
                <a:latin typeface="Times New Roman" panose="02020603050405020304" pitchFamily="18" charset="0"/>
                <a:ea typeface="Arial Unicode MS" pitchFamily="34" charset="-128"/>
                <a:cs typeface="Times New Roman" panose="02020603050405020304" pitchFamily="18" charset="0"/>
              </a:rPr>
              <a:t> in the real </a:t>
            </a:r>
            <a:r>
              <a:rPr lang="fr-FR" sz="2400" dirty="0" err="1">
                <a:latin typeface="Times New Roman" panose="02020603050405020304" pitchFamily="18" charset="0"/>
                <a:ea typeface="Arial Unicode MS" pitchFamily="34" charset="-128"/>
                <a:cs typeface="Times New Roman" panose="02020603050405020304" pitchFamily="18" charset="0"/>
              </a:rPr>
              <a:t>sector</a:t>
            </a:r>
            <a:r>
              <a:rPr lang="fr-FR" sz="2400" dirty="0">
                <a:latin typeface="Times New Roman" panose="02020603050405020304" pitchFamily="18" charset="0"/>
                <a:ea typeface="Arial Unicode MS" pitchFamily="34" charset="-128"/>
                <a:cs typeface="Times New Roman" panose="02020603050405020304" pitchFamily="18" charset="0"/>
              </a:rPr>
              <a:t> </a:t>
            </a:r>
          </a:p>
          <a:p>
            <a:endParaRPr lang="en-US" dirty="0"/>
          </a:p>
        </p:txBody>
      </p:sp>
    </p:spTree>
    <p:extLst>
      <p:ext uri="{BB962C8B-B14F-4D97-AF65-F5344CB8AC3E}">
        <p14:creationId xmlns:p14="http://schemas.microsoft.com/office/powerpoint/2010/main" val="14267076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srcRect/>
          <a:stretch>
            <a:fillRect/>
          </a:stretch>
        </p:blipFill>
        <p:spPr bwMode="auto">
          <a:xfrm>
            <a:off x="609600" y="1219200"/>
            <a:ext cx="7086600" cy="4510087"/>
          </a:xfrm>
          <a:prstGeom prst="rect">
            <a:avLst/>
          </a:prstGeom>
          <a:noFill/>
          <a:ln w="9525">
            <a:noFill/>
            <a:miter lim="800000"/>
            <a:headEnd type="none" w="sm" len="sm"/>
            <a:tailEnd type="none" w="sm" len="sm"/>
          </a:ln>
        </p:spPr>
      </p:pic>
    </p:spTree>
    <p:extLst>
      <p:ext uri="{BB962C8B-B14F-4D97-AF65-F5344CB8AC3E}">
        <p14:creationId xmlns:p14="http://schemas.microsoft.com/office/powerpoint/2010/main" val="9914510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3. EU and MED Financial Market</a:t>
            </a:r>
            <a:endParaRPr lang="en-US" sz="3200" dirty="0"/>
          </a:p>
        </p:txBody>
      </p:sp>
      <p:sp>
        <p:nvSpPr>
          <p:cNvPr id="3" name="Content Placeholder 2"/>
          <p:cNvSpPr>
            <a:spLocks noGrp="1"/>
          </p:cNvSpPr>
          <p:nvPr>
            <p:ph idx="1"/>
          </p:nvPr>
        </p:nvSpPr>
        <p:spPr>
          <a:xfrm>
            <a:off x="872067" y="1371600"/>
            <a:ext cx="7408333" cy="5486400"/>
          </a:xfrm>
        </p:spPr>
        <p:txBody>
          <a:bodyPr>
            <a:normAutofit/>
          </a:bodyPr>
          <a:lstStyle/>
          <a:p>
            <a:pPr marL="114300" indent="0">
              <a:buNone/>
            </a:pPr>
            <a:endParaRPr lang="en-US" dirty="0" smtClean="0"/>
          </a:p>
          <a:p>
            <a:pPr marL="301943" lvl="1" indent="0">
              <a:buNone/>
            </a:pPr>
            <a:endParaRPr lang="en-US"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EU and MED financial markets are dominated by commercial banks: securities markets are smaller relative to the banking system </a:t>
            </a:r>
          </a:p>
          <a:p>
            <a:pPr marL="114300" indent="0">
              <a:buNone/>
            </a:pPr>
            <a:endParaRPr lang="en-US" sz="2000" dirty="0" smtClean="0">
              <a:latin typeface="Times New Roman" panose="02020603050405020304" pitchFamily="18" charset="0"/>
              <a:cs typeface="Times New Roman" panose="02020603050405020304" pitchFamily="18" charset="0"/>
              <a:sym typeface="Wingdings" pitchFamily="2" charset="2"/>
            </a:endParaRPr>
          </a:p>
          <a:p>
            <a:pPr lvl="1">
              <a:buFont typeface="Wingdings" pitchFamily="2" charset="2"/>
              <a:buChar char="Ø"/>
            </a:pPr>
            <a:r>
              <a:rPr lang="en-US" dirty="0" smtClean="0">
                <a:latin typeface="Times New Roman" panose="02020603050405020304" pitchFamily="18" charset="0"/>
                <a:cs typeface="Times New Roman" panose="02020603050405020304" pitchFamily="18" charset="0"/>
                <a:sym typeface="Wingdings" pitchFamily="2" charset="2"/>
              </a:rPr>
              <a:t>Bank loans influence the real economy (consumption and investment)</a:t>
            </a:r>
          </a:p>
          <a:p>
            <a:pPr marL="411480" lvl="1" indent="0">
              <a:buNone/>
            </a:pPr>
            <a:endParaRPr lang="en-US" dirty="0" smtClean="0">
              <a:latin typeface="Times New Roman" panose="02020603050405020304" pitchFamily="18" charset="0"/>
              <a:cs typeface="Times New Roman" panose="02020603050405020304" pitchFamily="18" charset="0"/>
              <a:sym typeface="Wingdings" pitchFamily="2" charset="2"/>
            </a:endParaRPr>
          </a:p>
          <a:p>
            <a:pPr lvl="2">
              <a:buFont typeface="Wingdings" pitchFamily="2" charset="2"/>
              <a:buChar char="ü"/>
            </a:pPr>
            <a:r>
              <a:rPr lang="en-US" sz="2000" dirty="0" smtClean="0">
                <a:latin typeface="Times New Roman" panose="02020603050405020304" pitchFamily="18" charset="0"/>
                <a:cs typeface="Times New Roman" panose="02020603050405020304" pitchFamily="18" charset="0"/>
                <a:sym typeface="Wingdings" pitchFamily="2" charset="2"/>
              </a:rPr>
              <a:t>However Banks became risk averse after the 2008 crisis If QE does not stimulate banks’ lending  no effect on consumption and investment</a:t>
            </a:r>
          </a:p>
          <a:p>
            <a:pPr marL="411480" lvl="1" indent="0">
              <a:buNone/>
            </a:pPr>
            <a:endParaRPr lang="en-US" sz="2000" dirty="0" smtClean="0">
              <a:sym typeface="Wingdings" pitchFamily="2" charset="2"/>
            </a:endParaRPr>
          </a:p>
          <a:p>
            <a:pPr marL="301943" lvl="1" indent="0">
              <a:buNone/>
            </a:pPr>
            <a:endParaRPr lang="en-US" sz="2000" dirty="0">
              <a:sym typeface="Wingdings" pitchFamily="2" charset="2"/>
            </a:endParaRPr>
          </a:p>
        </p:txBody>
      </p:sp>
    </p:spTree>
    <p:extLst>
      <p:ext uri="{BB962C8B-B14F-4D97-AF65-F5344CB8AC3E}">
        <p14:creationId xmlns:p14="http://schemas.microsoft.com/office/powerpoint/2010/main" val="28450071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b="1" dirty="0" smtClean="0"/>
              <a:t>Figure 5. Growth in Lending: 2013-2014</a:t>
            </a:r>
            <a:endParaRPr lang="en-US" sz="3200" b="1"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2133600"/>
            <a:ext cx="7620000" cy="3352800"/>
          </a:xfrm>
          <a:prstGeom prst="rect">
            <a:avLst/>
          </a:prstGeom>
          <a:noFill/>
          <a:ln>
            <a:noFill/>
          </a:ln>
        </p:spPr>
      </p:pic>
      <p:sp>
        <p:nvSpPr>
          <p:cNvPr id="5" name="TextBox 4"/>
          <p:cNvSpPr txBox="1"/>
          <p:nvPr/>
        </p:nvSpPr>
        <p:spPr>
          <a:xfrm>
            <a:off x="516194" y="5353042"/>
            <a:ext cx="3276600" cy="369332"/>
          </a:xfrm>
          <a:prstGeom prst="rect">
            <a:avLst/>
          </a:prstGeom>
          <a:noFill/>
        </p:spPr>
        <p:txBody>
          <a:bodyPr wrap="square" rtlCol="0">
            <a:spAutoFit/>
          </a:bodyPr>
          <a:lstStyle/>
          <a:p>
            <a:r>
              <a:rPr lang="en-US" b="1" dirty="0" smtClean="0"/>
              <a:t>Source: Eurostat, 2015</a:t>
            </a:r>
            <a:endParaRPr lang="en-US" b="1" dirty="0"/>
          </a:p>
        </p:txBody>
      </p:sp>
    </p:spTree>
    <p:extLst>
      <p:ext uri="{BB962C8B-B14F-4D97-AF65-F5344CB8AC3E}">
        <p14:creationId xmlns:p14="http://schemas.microsoft.com/office/powerpoint/2010/main" val="31070125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563562"/>
          </a:xfrm>
        </p:spPr>
        <p:txBody>
          <a:bodyPr>
            <a:normAutofit/>
          </a:bodyPr>
          <a:lstStyle/>
          <a:p>
            <a:pPr algn="ctr"/>
            <a:r>
              <a:rPr lang="en-US" sz="2800" b="1" dirty="0" smtClean="0"/>
              <a:t>4. The Role of the Private </a:t>
            </a:r>
            <a:r>
              <a:rPr lang="en-US" sz="2800" b="1" dirty="0"/>
              <a:t>S</a:t>
            </a:r>
            <a:r>
              <a:rPr lang="en-US" sz="2800" b="1" dirty="0" smtClean="0"/>
              <a:t>ector</a:t>
            </a:r>
            <a:endParaRPr lang="en-US" sz="2800" b="1" dirty="0"/>
          </a:p>
        </p:txBody>
      </p:sp>
      <p:sp>
        <p:nvSpPr>
          <p:cNvPr id="3" name="Content Placeholder 2"/>
          <p:cNvSpPr>
            <a:spLocks noGrp="1"/>
          </p:cNvSpPr>
          <p:nvPr>
            <p:ph idx="1"/>
          </p:nvPr>
        </p:nvSpPr>
        <p:spPr>
          <a:xfrm>
            <a:off x="914400" y="838200"/>
            <a:ext cx="7408333" cy="6019800"/>
          </a:xfrm>
        </p:spPr>
        <p:txBody>
          <a:bodyPr>
            <a:normAutofit lnSpcReduction="10000"/>
          </a:bodyPr>
          <a:lstStyle/>
          <a:p>
            <a:endParaRPr lang="en-US" dirty="0" smtClean="0"/>
          </a:p>
          <a:p>
            <a:pPr marL="350838" lvl="1" algn="just">
              <a:buFont typeface="Wingdings" pitchFamily="2" charset="2"/>
              <a:buChar char="ü"/>
            </a:pPr>
            <a:r>
              <a:rPr lang="en-US" sz="2600" dirty="0" smtClean="0">
                <a:latin typeface="Times New Roman" panose="02020603050405020304" pitchFamily="18" charset="0"/>
                <a:cs typeface="Times New Roman" panose="02020603050405020304" pitchFamily="18" charset="0"/>
                <a:sym typeface="Wingdings" pitchFamily="2" charset="2"/>
              </a:rPr>
              <a:t>Monetary Policy </a:t>
            </a:r>
            <a:r>
              <a:rPr lang="en-US" sz="2600" dirty="0">
                <a:latin typeface="Times New Roman" panose="02020603050405020304" pitchFamily="18" charset="0"/>
                <a:cs typeface="Times New Roman" panose="02020603050405020304" pitchFamily="18" charset="0"/>
                <a:sym typeface="Wingdings" pitchFamily="2" charset="2"/>
              </a:rPr>
              <a:t>will </a:t>
            </a:r>
            <a:r>
              <a:rPr lang="en-US" sz="2600" dirty="0" smtClean="0">
                <a:latin typeface="Times New Roman" panose="02020603050405020304" pitchFamily="18" charset="0"/>
                <a:cs typeface="Times New Roman" panose="02020603050405020304" pitchFamily="18" charset="0"/>
                <a:sym typeface="Wingdings" pitchFamily="2" charset="2"/>
              </a:rPr>
              <a:t>remain </a:t>
            </a:r>
            <a:r>
              <a:rPr lang="en-US" sz="2600" dirty="0">
                <a:latin typeface="Times New Roman" panose="02020603050405020304" pitchFamily="18" charset="0"/>
                <a:cs typeface="Times New Roman" panose="02020603050405020304" pitchFamily="18" charset="0"/>
                <a:sym typeface="Wingdings" pitchFamily="2" charset="2"/>
              </a:rPr>
              <a:t>ineffective </a:t>
            </a:r>
            <a:r>
              <a:rPr lang="en-US" sz="2600" dirty="0" smtClean="0">
                <a:latin typeface="Times New Roman" panose="02020603050405020304" pitchFamily="18" charset="0"/>
                <a:cs typeface="Times New Roman" panose="02020603050405020304" pitchFamily="18" charset="0"/>
                <a:sym typeface="Wingdings" pitchFamily="2" charset="2"/>
              </a:rPr>
              <a:t>as long as </a:t>
            </a:r>
            <a:r>
              <a:rPr lang="en-US" sz="2600" dirty="0">
                <a:latin typeface="Times New Roman" panose="02020603050405020304" pitchFamily="18" charset="0"/>
                <a:cs typeface="Times New Roman" panose="02020603050405020304" pitchFamily="18" charset="0"/>
                <a:sym typeface="Wingdings" pitchFamily="2" charset="2"/>
              </a:rPr>
              <a:t>expectations of </a:t>
            </a:r>
            <a:r>
              <a:rPr lang="en-US" sz="2600" dirty="0" smtClean="0">
                <a:latin typeface="Times New Roman" panose="02020603050405020304" pitchFamily="18" charset="0"/>
                <a:cs typeface="Times New Roman" panose="02020603050405020304" pitchFamily="18" charset="0"/>
                <a:sym typeface="Wingdings" pitchFamily="2" charset="2"/>
              </a:rPr>
              <a:t>the private sector are </a:t>
            </a:r>
            <a:r>
              <a:rPr lang="en-US" sz="2600" dirty="0">
                <a:latin typeface="Times New Roman" panose="02020603050405020304" pitchFamily="18" charset="0"/>
                <a:cs typeface="Times New Roman" panose="02020603050405020304" pitchFamily="18" charset="0"/>
                <a:sym typeface="Wingdings" pitchFamily="2" charset="2"/>
              </a:rPr>
              <a:t>not adjusted positively</a:t>
            </a:r>
          </a:p>
          <a:p>
            <a:pPr marL="11430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Consumer and business confidence are very low in EU and MED countries</a:t>
            </a:r>
          </a:p>
          <a:p>
            <a:pPr marL="11430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Greek Debt crisis is negatively affecting the behavior and expectations of businesses and </a:t>
            </a:r>
            <a:r>
              <a:rPr lang="en-US" dirty="0" smtClean="0">
                <a:latin typeface="Times New Roman" panose="02020603050405020304" pitchFamily="18" charset="0"/>
                <a:cs typeface="Times New Roman" panose="02020603050405020304" pitchFamily="18" charset="0"/>
              </a:rPr>
              <a:t>consumers</a:t>
            </a:r>
            <a:endParaRPr lang="en-US" dirty="0">
              <a:latin typeface="Times New Roman" panose="02020603050405020304" pitchFamily="18" charset="0"/>
              <a:cs typeface="Times New Roman" panose="02020603050405020304" pitchFamily="18" charset="0"/>
            </a:endParaRPr>
          </a:p>
          <a:p>
            <a:pPr marL="11430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Austerity measures are negatively affecting aggregate demand and the growth rate of GDP</a:t>
            </a:r>
          </a:p>
          <a:p>
            <a:pPr marL="11430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tagnant wages and high unemployment rates are adversely affecting domestic demand</a:t>
            </a:r>
          </a:p>
          <a:p>
            <a:pPr marL="114300" indent="0">
              <a:buNone/>
            </a:pPr>
            <a:endParaRPr lang="en-US" dirty="0"/>
          </a:p>
        </p:txBody>
      </p:sp>
    </p:spTree>
    <p:extLst>
      <p:ext uri="{BB962C8B-B14F-4D97-AF65-F5344CB8AC3E}">
        <p14:creationId xmlns:p14="http://schemas.microsoft.com/office/powerpoint/2010/main" val="33578907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b="1" dirty="0" smtClean="0"/>
              <a:t>Figure 6. Monthly Consumer </a:t>
            </a:r>
            <a:r>
              <a:rPr lang="en-US" sz="2800" b="1" dirty="0"/>
              <a:t>Confidence </a:t>
            </a:r>
            <a:r>
              <a:rPr lang="en-US" sz="2800" b="1" dirty="0" smtClean="0"/>
              <a:t>Index: 2014-2015</a:t>
            </a:r>
            <a:endParaRPr lang="en-US" sz="2800"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1661748" y="2314785"/>
            <a:ext cx="5210903" cy="3371429"/>
          </a:xfrm>
          <a:prstGeom prst="rect">
            <a:avLst/>
          </a:prstGeom>
          <a:noFill/>
          <a:ln>
            <a:noFill/>
          </a:ln>
        </p:spPr>
      </p:pic>
      <p:sp>
        <p:nvSpPr>
          <p:cNvPr id="5" name="TextBox 4"/>
          <p:cNvSpPr txBox="1"/>
          <p:nvPr/>
        </p:nvSpPr>
        <p:spPr>
          <a:xfrm>
            <a:off x="533400" y="5715000"/>
            <a:ext cx="3276600" cy="369332"/>
          </a:xfrm>
          <a:prstGeom prst="rect">
            <a:avLst/>
          </a:prstGeom>
          <a:noFill/>
        </p:spPr>
        <p:txBody>
          <a:bodyPr wrap="square" rtlCol="0">
            <a:spAutoFit/>
          </a:bodyPr>
          <a:lstStyle/>
          <a:p>
            <a:r>
              <a:rPr lang="en-US" b="1" dirty="0" smtClean="0"/>
              <a:t>Source: Eurostat, 2015</a:t>
            </a:r>
            <a:endParaRPr lang="en-US" b="1" dirty="0"/>
          </a:p>
        </p:txBody>
      </p:sp>
    </p:spTree>
    <p:extLst>
      <p:ext uri="{BB962C8B-B14F-4D97-AF65-F5344CB8AC3E}">
        <p14:creationId xmlns:p14="http://schemas.microsoft.com/office/powerpoint/2010/main" val="36080336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620000" cy="487362"/>
          </a:xfrm>
        </p:spPr>
        <p:txBody>
          <a:bodyPr/>
          <a:lstStyle/>
          <a:p>
            <a:r>
              <a:rPr lang="en-US" sz="2800" b="1" dirty="0" smtClean="0"/>
              <a:t>5. </a:t>
            </a:r>
            <a:r>
              <a:rPr lang="en-US" sz="2400" b="1" dirty="0" smtClean="0"/>
              <a:t>Exchange </a:t>
            </a:r>
            <a:r>
              <a:rPr lang="en-US" sz="2400" b="1" dirty="0"/>
              <a:t>Rate </a:t>
            </a:r>
            <a:r>
              <a:rPr lang="en-US" sz="2400" b="1" dirty="0" smtClean="0"/>
              <a:t>Channel: Depreciation of the Euro</a:t>
            </a:r>
            <a:endParaRPr lang="en-US" sz="2400" b="1" dirty="0"/>
          </a:p>
        </p:txBody>
      </p:sp>
      <p:sp>
        <p:nvSpPr>
          <p:cNvPr id="2" name="Content Placeholder 1"/>
          <p:cNvSpPr>
            <a:spLocks noGrp="1"/>
          </p:cNvSpPr>
          <p:nvPr>
            <p:ph idx="1"/>
          </p:nvPr>
        </p:nvSpPr>
        <p:spPr>
          <a:xfrm>
            <a:off x="838200" y="914400"/>
            <a:ext cx="7408333" cy="5943600"/>
          </a:xfrm>
        </p:spPr>
        <p:txBody>
          <a:bodyPr>
            <a:normAutofit fontScale="85000" lnSpcReduction="10000"/>
          </a:bodyPr>
          <a:lstStyle/>
          <a:p>
            <a:r>
              <a:rPr lang="en-US" sz="2400" dirty="0" smtClean="0">
                <a:latin typeface="Times New Roman" panose="02020603050405020304" pitchFamily="18" charset="0"/>
                <a:cs typeface="Times New Roman" panose="02020603050405020304" pitchFamily="18" charset="0"/>
              </a:rPr>
              <a:t>With fixed exchange </a:t>
            </a:r>
            <a:r>
              <a:rPr lang="en-US" sz="2400" dirty="0" smtClean="0">
                <a:latin typeface="Times New Roman" panose="02020603050405020304" pitchFamily="18" charset="0"/>
                <a:cs typeface="Times New Roman" panose="02020603050405020304" pitchFamily="18" charset="0"/>
              </a:rPr>
              <a:t>rates, </a:t>
            </a:r>
            <a:r>
              <a:rPr lang="en-US" sz="2400" dirty="0" smtClean="0">
                <a:latin typeface="Times New Roman" panose="02020603050405020304" pitchFamily="18" charset="0"/>
                <a:cs typeface="Times New Roman" panose="02020603050405020304" pitchFamily="18" charset="0"/>
              </a:rPr>
              <a:t>MED countries (Jordan and Lebanon) cannot resort to the depreciation of their respective currencies</a:t>
            </a:r>
          </a:p>
          <a:p>
            <a:pPr marL="114300" indent="0">
              <a:buNone/>
            </a:pP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Egypt has recently floated its currency after consecutive </a:t>
            </a:r>
            <a:r>
              <a:rPr lang="en-US" sz="2400" dirty="0" smtClean="0">
                <a:latin typeface="Times New Roman" panose="02020603050405020304" pitchFamily="18" charset="0"/>
                <a:cs typeface="Times New Roman" panose="02020603050405020304" pitchFamily="18" charset="0"/>
              </a:rPr>
              <a:t>devaluations</a:t>
            </a:r>
            <a:endParaRPr lang="en-US" sz="2400" dirty="0" smtClean="0">
              <a:latin typeface="Times New Roman" panose="02020603050405020304" pitchFamily="18" charset="0"/>
              <a:cs typeface="Times New Roman" panose="02020603050405020304" pitchFamily="18" charset="0"/>
            </a:endParaRPr>
          </a:p>
          <a:p>
            <a:pPr marL="114300" indent="0">
              <a:buNone/>
            </a:pP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In the EU and by expanding </a:t>
            </a:r>
            <a:r>
              <a:rPr lang="en-US" sz="2400" dirty="0">
                <a:latin typeface="Times New Roman" panose="02020603050405020304" pitchFamily="18" charset="0"/>
                <a:cs typeface="Times New Roman" panose="02020603050405020304" pitchFamily="18" charset="0"/>
              </a:rPr>
              <a:t>the </a:t>
            </a:r>
            <a:r>
              <a:rPr lang="en-US" sz="2400" dirty="0" smtClean="0">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sym typeface="Wingdings" pitchFamily="2" charset="2"/>
              </a:rPr>
              <a:t> </a:t>
            </a:r>
            <a:r>
              <a:rPr lang="en-US" sz="2400" dirty="0" smtClean="0">
                <a:latin typeface="Times New Roman" panose="02020603050405020304" pitchFamily="18" charset="0"/>
                <a:cs typeface="Times New Roman" panose="02020603050405020304" pitchFamily="18" charset="0"/>
              </a:rPr>
              <a:t> QE is causing the depreciation of the euro which will subsequently stimulate exports</a:t>
            </a:r>
          </a:p>
          <a:p>
            <a:pPr marL="114300" indent="0" algn="just">
              <a:buNone/>
            </a:pPr>
            <a:endParaRPr lang="en-US" sz="2400" dirty="0" smtClean="0">
              <a:latin typeface="Times New Roman" panose="02020603050405020304" pitchFamily="18" charset="0"/>
              <a:cs typeface="Times New Roman" panose="02020603050405020304" pitchFamily="18" charset="0"/>
            </a:endParaRPr>
          </a:p>
          <a:p>
            <a:pPr lvl="1" algn="just">
              <a:buFont typeface="Wingdings" pitchFamily="2" charset="2"/>
              <a:buChar char="Ø"/>
            </a:pPr>
            <a:r>
              <a:rPr lang="en-US" sz="2400" dirty="0" smtClean="0">
                <a:latin typeface="Times New Roman" panose="02020603050405020304" pitchFamily="18" charset="0"/>
                <a:cs typeface="Times New Roman" panose="02020603050405020304" pitchFamily="18" charset="0"/>
              </a:rPr>
              <a:t>This will increase corporate earnings and firms’ profit</a:t>
            </a:r>
          </a:p>
          <a:p>
            <a:pPr marL="411480" lvl="1" indent="0" algn="just">
              <a:buNone/>
            </a:pPr>
            <a:endParaRPr lang="en-US" sz="2400" dirty="0" smtClean="0">
              <a:latin typeface="Times New Roman" panose="02020603050405020304" pitchFamily="18" charset="0"/>
              <a:cs typeface="Times New Roman" panose="02020603050405020304" pitchFamily="18" charset="0"/>
            </a:endParaRPr>
          </a:p>
          <a:p>
            <a:pPr lvl="1" algn="just">
              <a:buFont typeface="Wingdings" pitchFamily="2" charset="2"/>
              <a:buChar char="Ø"/>
            </a:pPr>
            <a:r>
              <a:rPr lang="en-US" sz="2400" dirty="0" smtClean="0">
                <a:latin typeface="Times New Roman" panose="02020603050405020304" pitchFamily="18" charset="0"/>
                <a:cs typeface="Times New Roman" panose="02020603050405020304" pitchFamily="18" charset="0"/>
              </a:rPr>
              <a:t>Will boost investment, hence GDP growth</a:t>
            </a:r>
          </a:p>
          <a:p>
            <a:pPr lvl="1" algn="just">
              <a:buFont typeface="Wingdings" pitchFamily="2" charset="2"/>
              <a:buChar char="Ø"/>
            </a:pPr>
            <a:endParaRPr lang="en-US" sz="2400" dirty="0" smtClean="0">
              <a:latin typeface="Times New Roman" panose="02020603050405020304" pitchFamily="18" charset="0"/>
              <a:cs typeface="Times New Roman" panose="02020603050405020304" pitchFamily="18" charset="0"/>
            </a:endParaRPr>
          </a:p>
          <a:p>
            <a:pPr lvl="1" algn="just">
              <a:buFont typeface="Wingdings" pitchFamily="2" charset="2"/>
              <a:buChar char="Ø"/>
            </a:pPr>
            <a:r>
              <a:rPr lang="en-US" sz="2400" dirty="0" smtClean="0">
                <a:latin typeface="Times New Roman" panose="02020603050405020304" pitchFamily="18" charset="0"/>
                <a:cs typeface="Times New Roman" panose="02020603050405020304" pitchFamily="18" charset="0"/>
              </a:rPr>
              <a:t>Increase employment</a:t>
            </a:r>
          </a:p>
          <a:p>
            <a:pPr marL="301943" lvl="1" indent="0" algn="just">
              <a:buNone/>
            </a:pPr>
            <a:endParaRPr lang="en-US" sz="2400" dirty="0" smtClean="0">
              <a:latin typeface="Times New Roman" panose="02020603050405020304" pitchFamily="18" charset="0"/>
              <a:cs typeface="Times New Roman" panose="02020603050405020304" pitchFamily="18" charset="0"/>
            </a:endParaRPr>
          </a:p>
          <a:p>
            <a:pPr marL="301943" lvl="1" indent="0" algn="just">
              <a:buNone/>
            </a:pP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Weak euro is expected to restore inflation and GDP growth</a:t>
            </a:r>
          </a:p>
          <a:p>
            <a:pPr marL="0" indent="0">
              <a:buNone/>
            </a:pPr>
            <a:endParaRPr lang="en-US" sz="1800" b="1" dirty="0" smtClean="0"/>
          </a:p>
        </p:txBody>
      </p:sp>
    </p:spTree>
    <p:extLst>
      <p:ext uri="{BB962C8B-B14F-4D97-AF65-F5344CB8AC3E}">
        <p14:creationId xmlns:p14="http://schemas.microsoft.com/office/powerpoint/2010/main" val="1671718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lstStyle/>
          <a:p>
            <a:pPr algn="ctr"/>
            <a:r>
              <a:rPr lang="en-US" sz="3200" dirty="0" smtClean="0">
                <a:latin typeface="Times New Roman" pitchFamily="18" charset="0"/>
                <a:cs typeface="Times New Roman" pitchFamily="18" charset="0"/>
              </a:rPr>
              <a:t>Outline</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7620000" cy="5257800"/>
          </a:xfrm>
        </p:spPr>
        <p:txBody>
          <a:bodyPr>
            <a:normAutofit/>
          </a:bodyPr>
          <a:lstStyle/>
          <a:p>
            <a:pPr marL="114300" indent="0">
              <a:buNone/>
            </a:pPr>
            <a:r>
              <a:rPr lang="en-US" sz="3200" dirty="0" smtClean="0">
                <a:solidFill>
                  <a:schemeClr val="tx2"/>
                </a:solidFill>
                <a:latin typeface="Times New Roman" pitchFamily="18" charset="0"/>
                <a:cs typeface="Times New Roman" pitchFamily="18" charset="0"/>
              </a:rPr>
              <a:t>1. Introduction</a:t>
            </a:r>
          </a:p>
          <a:p>
            <a:pPr marL="114300" indent="0">
              <a:buNone/>
            </a:pPr>
            <a:r>
              <a:rPr lang="en-US" sz="3200" dirty="0" smtClean="0">
                <a:solidFill>
                  <a:schemeClr val="tx2"/>
                </a:solidFill>
                <a:latin typeface="Times New Roman" pitchFamily="18" charset="0"/>
                <a:cs typeface="Times New Roman" pitchFamily="18" charset="0"/>
              </a:rPr>
              <a:t>2. </a:t>
            </a:r>
            <a:r>
              <a:rPr lang="en-US" sz="3200" dirty="0" smtClean="0">
                <a:solidFill>
                  <a:schemeClr val="tx2"/>
                </a:solidFill>
              </a:rPr>
              <a:t>EU </a:t>
            </a:r>
            <a:r>
              <a:rPr lang="en-US" sz="3200" dirty="0">
                <a:solidFill>
                  <a:schemeClr val="tx2"/>
                </a:solidFill>
              </a:rPr>
              <a:t>and MED Macro economy</a:t>
            </a:r>
            <a:endParaRPr lang="en-US" sz="3200" dirty="0" smtClean="0">
              <a:solidFill>
                <a:schemeClr val="tx2"/>
              </a:solidFill>
              <a:latin typeface="Times New Roman" pitchFamily="18" charset="0"/>
              <a:cs typeface="Times New Roman" pitchFamily="18" charset="0"/>
            </a:endParaRPr>
          </a:p>
          <a:p>
            <a:pPr marL="114300" indent="0">
              <a:buNone/>
            </a:pPr>
            <a:r>
              <a:rPr lang="en-US" sz="3200" dirty="0" smtClean="0">
                <a:solidFill>
                  <a:schemeClr val="tx2"/>
                </a:solidFill>
                <a:latin typeface="Times New Roman" pitchFamily="18" charset="0"/>
                <a:cs typeface="Times New Roman" pitchFamily="18" charset="0"/>
              </a:rPr>
              <a:t>3. EU and MED Financial Markets</a:t>
            </a:r>
          </a:p>
          <a:p>
            <a:pPr marL="114300" indent="0">
              <a:buNone/>
            </a:pPr>
            <a:r>
              <a:rPr lang="en-US" sz="3200" dirty="0" smtClean="0">
                <a:solidFill>
                  <a:schemeClr val="tx2"/>
                </a:solidFill>
                <a:latin typeface="Times New Roman" pitchFamily="18" charset="0"/>
                <a:cs typeface="Times New Roman" pitchFamily="18" charset="0"/>
              </a:rPr>
              <a:t>4. </a:t>
            </a:r>
            <a:r>
              <a:rPr lang="en-US" sz="3200" dirty="0" smtClean="0">
                <a:solidFill>
                  <a:schemeClr val="tx2"/>
                </a:solidFill>
              </a:rPr>
              <a:t>The </a:t>
            </a:r>
            <a:r>
              <a:rPr lang="en-US" sz="3200" dirty="0">
                <a:solidFill>
                  <a:schemeClr val="tx2"/>
                </a:solidFill>
              </a:rPr>
              <a:t>Role of the Private Sector</a:t>
            </a:r>
            <a:endParaRPr lang="en-US" sz="3200" dirty="0" smtClean="0">
              <a:solidFill>
                <a:schemeClr val="tx2"/>
              </a:solidFill>
              <a:latin typeface="Times New Roman" pitchFamily="18" charset="0"/>
              <a:cs typeface="Times New Roman" pitchFamily="18" charset="0"/>
            </a:endParaRPr>
          </a:p>
          <a:p>
            <a:pPr marL="114300" indent="0">
              <a:buNone/>
            </a:pPr>
            <a:r>
              <a:rPr lang="en-US" sz="3200" dirty="0" smtClean="0">
                <a:solidFill>
                  <a:schemeClr val="tx2"/>
                </a:solidFill>
                <a:latin typeface="Times New Roman" pitchFamily="18" charset="0"/>
                <a:cs typeface="Times New Roman" pitchFamily="18" charset="0"/>
              </a:rPr>
              <a:t>5. Exchange Rate Channel: Depreciation of the Euro </a:t>
            </a:r>
          </a:p>
          <a:p>
            <a:pPr marL="114300" indent="0">
              <a:buNone/>
            </a:pPr>
            <a:r>
              <a:rPr lang="en-IE" sz="3200" dirty="0" smtClean="0">
                <a:solidFill>
                  <a:schemeClr val="tx2"/>
                </a:solidFill>
                <a:latin typeface="Times New Roman" panose="02020603050405020304" pitchFamily="18" charset="0"/>
                <a:cs typeface="Times New Roman" panose="02020603050405020304" pitchFamily="18" charset="0"/>
              </a:rPr>
              <a:t>6. Macroeconomic </a:t>
            </a:r>
            <a:r>
              <a:rPr lang="en-IE" sz="3200" dirty="0">
                <a:solidFill>
                  <a:schemeClr val="tx2"/>
                </a:solidFill>
                <a:latin typeface="Times New Roman" panose="02020603050405020304" pitchFamily="18" charset="0"/>
                <a:cs typeface="Times New Roman" panose="02020603050405020304" pitchFamily="18" charset="0"/>
              </a:rPr>
              <a:t>Dynamics of </a:t>
            </a:r>
            <a:r>
              <a:rPr lang="en-IE" sz="3200" dirty="0" smtClean="0">
                <a:solidFill>
                  <a:schemeClr val="tx2"/>
                </a:solidFill>
                <a:latin typeface="Times New Roman" panose="02020603050405020304" pitchFamily="18" charset="0"/>
                <a:cs typeface="Times New Roman" panose="02020603050405020304" pitchFamily="18" charset="0"/>
              </a:rPr>
              <a:t>EU and MED </a:t>
            </a:r>
            <a:r>
              <a:rPr lang="en-IE" sz="3200" dirty="0">
                <a:solidFill>
                  <a:schemeClr val="tx2"/>
                </a:solidFill>
                <a:latin typeface="Times New Roman" panose="02020603050405020304" pitchFamily="18" charset="0"/>
                <a:cs typeface="Times New Roman" panose="02020603050405020304" pitchFamily="18" charset="0"/>
              </a:rPr>
              <a:t>Public </a:t>
            </a:r>
            <a:r>
              <a:rPr lang="en-IE" sz="3200" dirty="0" smtClean="0">
                <a:solidFill>
                  <a:schemeClr val="tx2"/>
                </a:solidFill>
                <a:latin typeface="Times New Roman" panose="02020603050405020304" pitchFamily="18" charset="0"/>
                <a:cs typeface="Times New Roman" panose="02020603050405020304" pitchFamily="18" charset="0"/>
              </a:rPr>
              <a:t>Debts</a:t>
            </a:r>
          </a:p>
          <a:p>
            <a:pPr marL="114300" indent="0">
              <a:buNone/>
            </a:pPr>
            <a:r>
              <a:rPr lang="en-US" sz="3200" dirty="0">
                <a:solidFill>
                  <a:schemeClr val="tx2"/>
                </a:solidFill>
              </a:rPr>
              <a:t>7. </a:t>
            </a:r>
            <a:r>
              <a:rPr lang="en-US" sz="3200" dirty="0" smtClean="0">
                <a:solidFill>
                  <a:schemeClr val="tx2"/>
                </a:solidFill>
                <a:latin typeface="Times New Roman" pitchFamily="18" charset="0"/>
                <a:cs typeface="Times New Roman" pitchFamily="18" charset="0"/>
              </a:rPr>
              <a:t>Conclusion </a:t>
            </a:r>
            <a:endParaRPr lang="en-US" sz="3200"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33309359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620000" cy="487362"/>
          </a:xfrm>
        </p:spPr>
        <p:txBody>
          <a:bodyPr/>
          <a:lstStyle/>
          <a:p>
            <a:r>
              <a:rPr lang="en-US" sz="2800" b="1" dirty="0"/>
              <a:t>Exchange Rate </a:t>
            </a:r>
            <a:r>
              <a:rPr lang="en-US" sz="2800" b="1" dirty="0" smtClean="0"/>
              <a:t>Channel (cont.)</a:t>
            </a:r>
            <a:endParaRPr lang="en-US" sz="2800" b="1" dirty="0"/>
          </a:p>
        </p:txBody>
      </p:sp>
      <p:sp>
        <p:nvSpPr>
          <p:cNvPr id="2" name="Content Placeholder 1"/>
          <p:cNvSpPr>
            <a:spLocks noGrp="1"/>
          </p:cNvSpPr>
          <p:nvPr>
            <p:ph idx="1"/>
          </p:nvPr>
        </p:nvSpPr>
        <p:spPr>
          <a:xfrm>
            <a:off x="872067" y="762000"/>
            <a:ext cx="7408333" cy="6096000"/>
          </a:xfrm>
        </p:spPr>
        <p:txBody>
          <a:bodyPr>
            <a:normAutofit/>
          </a:bodyPr>
          <a:lstStyle/>
          <a:p>
            <a:pPr algn="just"/>
            <a:r>
              <a:rPr lang="en-US" dirty="0" smtClean="0">
                <a:latin typeface="Times New Roman" panose="02020603050405020304" pitchFamily="18" charset="0"/>
                <a:cs typeface="Times New Roman" panose="02020603050405020304" pitchFamily="18" charset="0"/>
              </a:rPr>
              <a:t>Japanese experience in 2012 highlights the success  of the exchange rate channel in stimulating inflation and GDP growth</a:t>
            </a:r>
          </a:p>
          <a:p>
            <a:pPr marL="11430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Japanese </a:t>
            </a:r>
            <a:r>
              <a:rPr lang="en-US" dirty="0">
                <a:latin typeface="Times New Roman" panose="02020603050405020304" pitchFamily="18" charset="0"/>
                <a:cs typeface="Times New Roman" panose="02020603050405020304" pitchFamily="18" charset="0"/>
              </a:rPr>
              <a:t>m</a:t>
            </a:r>
            <a:r>
              <a:rPr lang="en-US" dirty="0" smtClean="0">
                <a:latin typeface="Times New Roman" panose="02020603050405020304" pitchFamily="18" charset="0"/>
                <a:cs typeface="Times New Roman" panose="02020603050405020304" pitchFamily="18" charset="0"/>
              </a:rPr>
              <a:t>onetary base increased from 114 to 386 Trillion </a:t>
            </a:r>
            <a:r>
              <a:rPr lang="en-US" dirty="0">
                <a:latin typeface="Times New Roman" panose="02020603050405020304" pitchFamily="18" charset="0"/>
                <a:cs typeface="Times New Roman" panose="02020603050405020304" pitchFamily="18" charset="0"/>
              </a:rPr>
              <a:t>Yen (</a:t>
            </a:r>
            <a:r>
              <a:rPr lang="en-US" dirty="0" smtClean="0">
                <a:latin typeface="Times New Roman" panose="02020603050405020304" pitchFamily="18" charset="0"/>
                <a:cs typeface="Times New Roman" panose="02020603050405020304" pitchFamily="18" charset="0"/>
              </a:rPr>
              <a:t>2012-2016) </a:t>
            </a:r>
          </a:p>
          <a:p>
            <a:pPr marL="11430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Yen depreciated by 51% (2012-2015):</a:t>
            </a:r>
            <a:r>
              <a:rPr lang="en-US" dirty="0">
                <a:latin typeface="Times New Roman" panose="02020603050405020304" pitchFamily="18" charset="0"/>
                <a:cs typeface="Times New Roman" panose="02020603050405020304" pitchFamily="18" charset="0"/>
              </a:rPr>
              <a:t>79 to 121 Yen/$US </a:t>
            </a:r>
            <a:endParaRPr lang="en-US" dirty="0" smtClean="0">
              <a:latin typeface="Times New Roman" panose="02020603050405020304" pitchFamily="18" charset="0"/>
              <a:cs typeface="Times New Roman" panose="02020603050405020304" pitchFamily="18" charset="0"/>
            </a:endParaRPr>
          </a:p>
          <a:p>
            <a:pPr marL="114300" indent="0" algn="just">
              <a:buNone/>
            </a:pPr>
            <a:endParaRPr lang="en-US" dirty="0" smtClean="0">
              <a:latin typeface="Times New Roman" panose="02020603050405020304" pitchFamily="18" charset="0"/>
              <a:cs typeface="Times New Roman" panose="02020603050405020304" pitchFamily="18" charset="0"/>
            </a:endParaRP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Boosted Japanese exports</a:t>
            </a: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Increased GDP growth rates to 2% in 2012 (From a negative)</a:t>
            </a: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And restored inflation to the 2.7% target (2014) </a:t>
            </a:r>
          </a:p>
          <a:p>
            <a:pPr marL="411480" lvl="1" indent="0" algn="just">
              <a:buNone/>
            </a:pPr>
            <a:endParaRPr lang="en-US" dirty="0">
              <a:latin typeface="Times New Roman" panose="02020603050405020304" pitchFamily="18" charset="0"/>
              <a:cs typeface="Times New Roman" panose="02020603050405020304" pitchFamily="18" charset="0"/>
            </a:endParaRPr>
          </a:p>
          <a:p>
            <a:pPr lvl="1" algn="just"/>
            <a:r>
              <a:rPr lang="en-US" dirty="0" smtClean="0">
                <a:latin typeface="Times New Roman" panose="02020603050405020304" pitchFamily="18" charset="0"/>
                <a:cs typeface="Times New Roman" panose="02020603050405020304" pitchFamily="18" charset="0"/>
              </a:rPr>
              <a:t>QE in the EU would be effective through the exchange rate channel because the share of EU’s exports in GDP is high However: is a 20% devaluation of the euro enough?</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76120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7620000" cy="533400"/>
          </a:xfrm>
        </p:spPr>
        <p:txBody>
          <a:bodyPr/>
          <a:lstStyle/>
          <a:p>
            <a:pPr algn="ctr"/>
            <a:r>
              <a:rPr lang="en-IE" sz="3200" dirty="0">
                <a:latin typeface="Times New Roman" panose="02020603050405020304" pitchFamily="18" charset="0"/>
                <a:cs typeface="Times New Roman" panose="02020603050405020304" pitchFamily="18" charset="0"/>
              </a:rPr>
              <a:t>6. Macroeconomic Dynamics of EU and MED Public Debts</a:t>
            </a:r>
            <a:br>
              <a:rPr lang="en-IE" sz="3200"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pPr algn="just">
              <a:lnSpc>
                <a:spcPct val="80000"/>
              </a:lnSpc>
              <a:buClr>
                <a:srgbClr val="FF0000"/>
              </a:buClr>
              <a:buFont typeface="Wingdings" pitchFamily="2" charset="2"/>
              <a:buChar char="§"/>
            </a:pPr>
            <a:endParaRPr lang="fr-FR" sz="2400" dirty="0" smtClean="0">
              <a:ea typeface="Arial Unicode MS" pitchFamily="34" charset="-128"/>
              <a:cs typeface="Arial Unicode MS" pitchFamily="34" charset="-128"/>
            </a:endParaRPr>
          </a:p>
          <a:p>
            <a:pPr marL="114300" indent="0" algn="just">
              <a:lnSpc>
                <a:spcPct val="80000"/>
              </a:lnSpc>
              <a:buClr>
                <a:srgbClr val="FF0000"/>
              </a:buClr>
              <a:buNone/>
            </a:pPr>
            <a:endParaRPr lang="fr-FR" sz="2400" dirty="0">
              <a:ea typeface="Arial Unicode MS" pitchFamily="34" charset="-128"/>
              <a:cs typeface="Arial Unicode MS" pitchFamily="34" charset="-128"/>
            </a:endParaRPr>
          </a:p>
          <a:p>
            <a:pPr algn="just">
              <a:lnSpc>
                <a:spcPct val="80000"/>
              </a:lnSpc>
              <a:buClr>
                <a:srgbClr val="FF0000"/>
              </a:buClr>
              <a:buFont typeface="Wingdings" pitchFamily="2" charset="2"/>
              <a:buChar char="§"/>
            </a:pPr>
            <a:endParaRPr lang="fr-FR" sz="2400" dirty="0" smtClean="0">
              <a:ea typeface="Arial Unicode MS" pitchFamily="34" charset="-128"/>
              <a:cs typeface="Arial Unicode MS" pitchFamily="34" charset="-128"/>
            </a:endParaRPr>
          </a:p>
          <a:p>
            <a:pPr algn="just">
              <a:lnSpc>
                <a:spcPct val="80000"/>
              </a:lnSpc>
              <a:buClr>
                <a:srgbClr val="FF0000"/>
              </a:buClr>
              <a:buFont typeface="Wingdings" pitchFamily="2" charset="2"/>
              <a:buChar char="§"/>
            </a:pPr>
            <a:r>
              <a:rPr lang="fr-FR" sz="2400" dirty="0" smtClean="0">
                <a:latin typeface="Times New Roman" panose="02020603050405020304" pitchFamily="18" charset="0"/>
                <a:ea typeface="Arial Unicode MS" pitchFamily="34" charset="-128"/>
                <a:cs typeface="Times New Roman" panose="02020603050405020304" pitchFamily="18" charset="0"/>
              </a:rPr>
              <a:t>D </a:t>
            </a:r>
            <a:r>
              <a:rPr lang="fr-FR" sz="2400" dirty="0" err="1">
                <a:latin typeface="Times New Roman" panose="02020603050405020304" pitchFamily="18" charset="0"/>
                <a:ea typeface="Arial Unicode MS" pitchFamily="34" charset="-128"/>
                <a:cs typeface="Times New Roman" panose="02020603050405020304" pitchFamily="18" charset="0"/>
              </a:rPr>
              <a:t>is</a:t>
            </a:r>
            <a:r>
              <a:rPr lang="fr-FR" sz="2400" dirty="0">
                <a:latin typeface="Times New Roman" panose="02020603050405020304" pitchFamily="18" charset="0"/>
                <a:ea typeface="Arial Unicode MS" pitchFamily="34" charset="-128"/>
                <a:cs typeface="Times New Roman" panose="02020603050405020304" pitchFamily="18" charset="0"/>
              </a:rPr>
              <a:t> public </a:t>
            </a:r>
            <a:r>
              <a:rPr lang="fr-FR" sz="2400" dirty="0" err="1">
                <a:latin typeface="Times New Roman" panose="02020603050405020304" pitchFamily="18" charset="0"/>
                <a:ea typeface="Arial Unicode MS" pitchFamily="34" charset="-128"/>
                <a:cs typeface="Times New Roman" panose="02020603050405020304" pitchFamily="18" charset="0"/>
              </a:rPr>
              <a:t>debt</a:t>
            </a: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pP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buFont typeface="Wingdings" pitchFamily="2" charset="2"/>
              <a:buChar char="§"/>
            </a:pPr>
            <a:r>
              <a:rPr lang="fr-FR" sz="2400" dirty="0">
                <a:latin typeface="Times New Roman" panose="02020603050405020304" pitchFamily="18" charset="0"/>
                <a:ea typeface="Arial Unicode MS" pitchFamily="34" charset="-128"/>
                <a:cs typeface="Times New Roman" panose="02020603050405020304" pitchFamily="18" charset="0"/>
              </a:rPr>
              <a:t> r </a:t>
            </a:r>
            <a:r>
              <a:rPr lang="fr-FR" sz="2400" dirty="0" err="1">
                <a:latin typeface="Times New Roman" panose="02020603050405020304" pitchFamily="18" charset="0"/>
                <a:ea typeface="Arial Unicode MS" pitchFamily="34" charset="-128"/>
                <a:cs typeface="Times New Roman" panose="02020603050405020304" pitchFamily="18" charset="0"/>
              </a:rPr>
              <a:t>is</a:t>
            </a:r>
            <a:r>
              <a:rPr lang="fr-FR" sz="2400" dirty="0">
                <a:latin typeface="Times New Roman" panose="02020603050405020304" pitchFamily="18" charset="0"/>
                <a:ea typeface="Arial Unicode MS" pitchFamily="34" charset="-128"/>
                <a:cs typeface="Times New Roman" panose="02020603050405020304" pitchFamily="18" charset="0"/>
              </a:rPr>
              <a:t> the long </a:t>
            </a:r>
            <a:r>
              <a:rPr lang="fr-FR" sz="2400" dirty="0" err="1">
                <a:latin typeface="Times New Roman" panose="02020603050405020304" pitchFamily="18" charset="0"/>
                <a:ea typeface="Arial Unicode MS" pitchFamily="34" charset="-128"/>
                <a:cs typeface="Times New Roman" panose="02020603050405020304" pitchFamily="18" charset="0"/>
              </a:rPr>
              <a:t>run</a:t>
            </a:r>
            <a:r>
              <a:rPr lang="fr-FR" sz="2400" dirty="0">
                <a:latin typeface="Times New Roman" panose="02020603050405020304" pitchFamily="18" charset="0"/>
                <a:ea typeface="Arial Unicode MS" pitchFamily="34" charset="-128"/>
                <a:cs typeface="Times New Roman" panose="02020603050405020304" pitchFamily="18" charset="0"/>
              </a:rPr>
              <a:t> real </a:t>
            </a:r>
            <a:r>
              <a:rPr lang="fr-FR" sz="2400" dirty="0" err="1">
                <a:latin typeface="Times New Roman" panose="02020603050405020304" pitchFamily="18" charset="0"/>
                <a:ea typeface="Arial Unicode MS" pitchFamily="34" charset="-128"/>
                <a:cs typeface="Times New Roman" panose="02020603050405020304" pitchFamily="18" charset="0"/>
              </a:rPr>
              <a:t>interest</a:t>
            </a:r>
            <a:r>
              <a:rPr lang="fr-FR" sz="2400" dirty="0">
                <a:latin typeface="Times New Roman" panose="02020603050405020304" pitchFamily="18" charset="0"/>
                <a:ea typeface="Arial Unicode MS" pitchFamily="34" charset="-128"/>
                <a:cs typeface="Times New Roman" panose="02020603050405020304" pitchFamily="18" charset="0"/>
              </a:rPr>
              <a:t> rate (nominal rate minus inflation)</a:t>
            </a:r>
          </a:p>
          <a:p>
            <a:pPr algn="just">
              <a:lnSpc>
                <a:spcPct val="80000"/>
              </a:lnSpc>
              <a:buClr>
                <a:srgbClr val="FF0000"/>
              </a:buClr>
            </a:pP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buFont typeface="Wingdings" pitchFamily="2" charset="2"/>
              <a:buChar char="§"/>
            </a:pPr>
            <a:r>
              <a:rPr lang="fr-FR" sz="2400" dirty="0">
                <a:latin typeface="Times New Roman" panose="02020603050405020304" pitchFamily="18" charset="0"/>
                <a:ea typeface="Arial Unicode MS" pitchFamily="34" charset="-128"/>
                <a:cs typeface="Times New Roman" panose="02020603050405020304" pitchFamily="18" charset="0"/>
              </a:rPr>
              <a:t> SP </a:t>
            </a:r>
            <a:r>
              <a:rPr lang="fr-FR" sz="2400" dirty="0" err="1">
                <a:latin typeface="Times New Roman" panose="02020603050405020304" pitchFamily="18" charset="0"/>
                <a:ea typeface="Arial Unicode MS" pitchFamily="34" charset="-128"/>
                <a:cs typeface="Times New Roman" panose="02020603050405020304" pitchFamily="18" charset="0"/>
              </a:rPr>
              <a:t>is</a:t>
            </a:r>
            <a:r>
              <a:rPr lang="fr-FR" sz="2400" dirty="0">
                <a:latin typeface="Times New Roman" panose="02020603050405020304" pitchFamily="18" charset="0"/>
                <a:ea typeface="Arial Unicode MS" pitchFamily="34" charset="-128"/>
                <a:cs typeface="Times New Roman" panose="02020603050405020304" pitchFamily="18" charset="0"/>
              </a:rPr>
              <a:t> budget balance (positive or </a:t>
            </a:r>
            <a:r>
              <a:rPr lang="fr-FR" sz="2400" dirty="0" err="1">
                <a:latin typeface="Times New Roman" panose="02020603050405020304" pitchFamily="18" charset="0"/>
                <a:ea typeface="Arial Unicode MS" pitchFamily="34" charset="-128"/>
                <a:cs typeface="Times New Roman" panose="02020603050405020304" pitchFamily="18" charset="0"/>
              </a:rPr>
              <a:t>negative</a:t>
            </a:r>
            <a:r>
              <a:rPr lang="fr-FR" sz="2400" dirty="0">
                <a:latin typeface="Times New Roman" panose="02020603050405020304" pitchFamily="18" charset="0"/>
                <a:ea typeface="Arial Unicode MS" pitchFamily="34" charset="-128"/>
                <a:cs typeface="Times New Roman" panose="02020603050405020304" pitchFamily="18" charset="0"/>
              </a:rPr>
              <a:t>)</a:t>
            </a:r>
          </a:p>
          <a:p>
            <a:pPr algn="just">
              <a:lnSpc>
                <a:spcPct val="80000"/>
              </a:lnSpc>
              <a:buClr>
                <a:srgbClr val="FF0000"/>
              </a:buClr>
            </a:pP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a:lnSpc>
                <a:spcPct val="80000"/>
              </a:lnSpc>
              <a:buClr>
                <a:srgbClr val="FF0000"/>
              </a:buClr>
              <a:buFont typeface="Wingdings" pitchFamily="2" charset="2"/>
              <a:buChar char="§"/>
            </a:pP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i="1" dirty="0">
                <a:latin typeface="Times New Roman" panose="02020603050405020304" pitchFamily="18" charset="0"/>
                <a:ea typeface="Arial Unicode MS" pitchFamily="34" charset="-128"/>
                <a:cs typeface="Times New Roman" panose="02020603050405020304" pitchFamily="18" charset="0"/>
              </a:rPr>
              <a:t>t</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denotes</a:t>
            </a:r>
            <a:r>
              <a:rPr lang="fr-FR" sz="2400" dirty="0">
                <a:latin typeface="Times New Roman" panose="02020603050405020304" pitchFamily="18" charset="0"/>
                <a:ea typeface="Arial Unicode MS" pitchFamily="34" charset="-128"/>
                <a:cs typeface="Times New Roman" panose="02020603050405020304" pitchFamily="18" charset="0"/>
              </a:rPr>
              <a:t> time</a:t>
            </a:r>
            <a:endParaRPr lang="fr-FR" sz="2400" b="1" i="1" dirty="0">
              <a:latin typeface="Times New Roman" panose="02020603050405020304" pitchFamily="18" charset="0"/>
              <a:ea typeface="Arial Unicode MS" pitchFamily="34" charset="-128"/>
              <a:cs typeface="Times New Roman" panose="02020603050405020304" pitchFamily="18" charset="0"/>
            </a:endParaRPr>
          </a:p>
          <a:p>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1908429916"/>
              </p:ext>
            </p:extLst>
          </p:nvPr>
        </p:nvGraphicFramePr>
        <p:xfrm>
          <a:off x="2743200" y="1828800"/>
          <a:ext cx="3732212" cy="679450"/>
        </p:xfrm>
        <a:graphic>
          <a:graphicData uri="http://schemas.openxmlformats.org/presentationml/2006/ole">
            <mc:AlternateContent xmlns:mc="http://schemas.openxmlformats.org/markup-compatibility/2006">
              <mc:Choice xmlns:v="urn:schemas-microsoft-com:vml" Requires="v">
                <p:oleObj spid="_x0000_s1143" name="Équation" r:id="rId3" imgW="1257300" imgH="228600" progId="Equation.3">
                  <p:embed/>
                </p:oleObj>
              </mc:Choice>
              <mc:Fallback>
                <p:oleObj name="Équation" r:id="rId3" imgW="12573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828800"/>
                        <a:ext cx="3732212"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2187824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620000" cy="5867400"/>
          </a:xfrm>
        </p:spPr>
        <p:txBody>
          <a:bodyPr>
            <a:normAutofit/>
          </a:bodyPr>
          <a:lstStyle/>
          <a:p>
            <a:pPr algn="just" eaLnBrk="0" hangingPunct="0">
              <a:buClr>
                <a:srgbClr val="FF0000"/>
              </a:buClr>
              <a:buFont typeface="Wingdings" pitchFamily="2" charset="2"/>
              <a:buChar char="§"/>
            </a:pPr>
            <a:r>
              <a:rPr lang="fr-FR" dirty="0" err="1">
                <a:latin typeface="Times New Roman" panose="02020603050405020304" pitchFamily="18" charset="0"/>
                <a:ea typeface="Arial Unicode MS" pitchFamily="34" charset="-128"/>
                <a:cs typeface="Times New Roman" panose="02020603050405020304" pitchFamily="18" charset="0"/>
              </a:rPr>
              <a:t>Expressing</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debt</a:t>
            </a:r>
            <a:r>
              <a:rPr lang="fr-FR" dirty="0">
                <a:latin typeface="Times New Roman" panose="02020603050405020304" pitchFamily="18" charset="0"/>
                <a:ea typeface="Arial Unicode MS" pitchFamily="34" charset="-128"/>
                <a:cs typeface="Times New Roman" panose="02020603050405020304" pitchFamily="18" charset="0"/>
              </a:rPr>
              <a:t> in </a:t>
            </a:r>
            <a:r>
              <a:rPr lang="fr-FR" dirty="0" err="1">
                <a:latin typeface="Times New Roman" panose="02020603050405020304" pitchFamily="18" charset="0"/>
                <a:ea typeface="Arial Unicode MS" pitchFamily="34" charset="-128"/>
                <a:cs typeface="Times New Roman" panose="02020603050405020304" pitchFamily="18" charset="0"/>
              </a:rPr>
              <a:t>terms</a:t>
            </a:r>
            <a:r>
              <a:rPr lang="fr-FR" dirty="0">
                <a:latin typeface="Times New Roman" panose="02020603050405020304" pitchFamily="18" charset="0"/>
                <a:ea typeface="Arial Unicode MS" pitchFamily="34" charset="-128"/>
                <a:cs typeface="Times New Roman" panose="02020603050405020304" pitchFamily="18" charset="0"/>
              </a:rPr>
              <a:t> of GDP (Y):</a:t>
            </a:r>
          </a:p>
          <a:p>
            <a:pPr algn="just" eaLnBrk="0" hangingPunct="0">
              <a:buClr>
                <a:srgbClr val="FF0000"/>
              </a:buClr>
              <a:buFont typeface="Wingdings" pitchFamily="2" charset="2"/>
              <a:buChar char="§"/>
            </a:pP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r>
              <a:rPr lang="fr-FR" dirty="0">
                <a:latin typeface="Times New Roman" panose="02020603050405020304" pitchFamily="18" charset="0"/>
                <a:ea typeface="Arial Unicode MS" pitchFamily="34" charset="-128"/>
                <a:cs typeface="Times New Roman" panose="02020603050405020304" pitchFamily="18" charset="0"/>
              </a:rPr>
              <a:t> Note </a:t>
            </a:r>
            <a:r>
              <a:rPr lang="fr-FR" dirty="0" err="1">
                <a:latin typeface="Times New Roman" panose="02020603050405020304" pitchFamily="18" charset="0"/>
                <a:ea typeface="Arial Unicode MS" pitchFamily="34" charset="-128"/>
                <a:cs typeface="Times New Roman" panose="02020603050405020304" pitchFamily="18" charset="0"/>
              </a:rPr>
              <a:t>that</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smtClean="0">
                <a:latin typeface="Times New Roman" panose="02020603050405020304" pitchFamily="18" charset="0"/>
                <a:ea typeface="Arial Unicode MS" pitchFamily="34" charset="-128"/>
                <a:cs typeface="Times New Roman" panose="02020603050405020304" pitchFamily="18" charset="0"/>
              </a:rPr>
              <a:t>current</a:t>
            </a:r>
            <a:r>
              <a:rPr lang="fr-FR" dirty="0" smtClean="0">
                <a:latin typeface="Times New Roman" panose="02020603050405020304" pitchFamily="18" charset="0"/>
                <a:ea typeface="Arial Unicode MS" pitchFamily="34" charset="-128"/>
                <a:cs typeface="Times New Roman" panose="02020603050405020304" pitchFamily="18" charset="0"/>
              </a:rPr>
              <a:t> GDP </a:t>
            </a:r>
            <a:r>
              <a:rPr lang="fr-FR" dirty="0" err="1">
                <a:latin typeface="Times New Roman" panose="02020603050405020304" pitchFamily="18" charset="0"/>
                <a:ea typeface="Arial Unicode MS" pitchFamily="34" charset="-128"/>
                <a:cs typeface="Times New Roman" panose="02020603050405020304" pitchFamily="18" charset="0"/>
              </a:rPr>
              <a:t>depends</a:t>
            </a:r>
            <a:r>
              <a:rPr lang="fr-FR" dirty="0">
                <a:latin typeface="Times New Roman" panose="02020603050405020304" pitchFamily="18" charset="0"/>
                <a:ea typeface="Arial Unicode MS" pitchFamily="34" charset="-128"/>
                <a:cs typeface="Times New Roman" panose="02020603050405020304" pitchFamily="18" charset="0"/>
              </a:rPr>
              <a:t> on </a:t>
            </a:r>
            <a:r>
              <a:rPr lang="fr-FR" dirty="0" smtClean="0">
                <a:latin typeface="Times New Roman" panose="02020603050405020304" pitchFamily="18" charset="0"/>
                <a:ea typeface="Arial Unicode MS" pitchFamily="34" charset="-128"/>
                <a:cs typeface="Times New Roman" panose="02020603050405020304" pitchFamily="18" charset="0"/>
              </a:rPr>
              <a:t>last </a:t>
            </a:r>
            <a:r>
              <a:rPr lang="fr-FR" dirty="0" err="1" smtClean="0">
                <a:latin typeface="Times New Roman" panose="02020603050405020304" pitchFamily="18" charset="0"/>
                <a:ea typeface="Arial Unicode MS" pitchFamily="34" charset="-128"/>
                <a:cs typeface="Times New Roman" panose="02020603050405020304" pitchFamily="18" charset="0"/>
              </a:rPr>
              <a:t>period’s</a:t>
            </a:r>
            <a:r>
              <a:rPr lang="fr-FR" dirty="0" smtClean="0">
                <a:latin typeface="Times New Roman" panose="02020603050405020304" pitchFamily="18" charset="0"/>
                <a:ea typeface="Arial Unicode MS" pitchFamily="34" charset="-128"/>
                <a:cs typeface="Times New Roman" panose="02020603050405020304" pitchFamily="18" charset="0"/>
              </a:rPr>
              <a:t> GDP plus </a:t>
            </a:r>
            <a:r>
              <a:rPr lang="fr-FR" dirty="0" err="1" smtClean="0">
                <a:latin typeface="Times New Roman" panose="02020603050405020304" pitchFamily="18" charset="0"/>
                <a:ea typeface="Arial Unicode MS" pitchFamily="34" charset="-128"/>
                <a:cs typeface="Times New Roman" panose="02020603050405020304" pitchFamily="18" charset="0"/>
              </a:rPr>
              <a:t>its</a:t>
            </a:r>
            <a:r>
              <a:rPr lang="fr-FR" dirty="0" smtClean="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growth</a:t>
            </a:r>
            <a:r>
              <a:rPr lang="fr-FR" dirty="0">
                <a:latin typeface="Times New Roman" panose="02020603050405020304" pitchFamily="18" charset="0"/>
                <a:ea typeface="Arial Unicode MS" pitchFamily="34" charset="-128"/>
                <a:cs typeface="Times New Roman" panose="02020603050405020304" pitchFamily="18" charset="0"/>
              </a:rPr>
              <a:t> rate g:</a:t>
            </a:r>
          </a:p>
          <a:p>
            <a:pPr marL="114300" indent="0" algn="just" eaLnBrk="0" hangingPunct="0">
              <a:buClr>
                <a:srgbClr val="FF0000"/>
              </a:buClr>
              <a:buNone/>
            </a:pPr>
            <a:endParaRPr lang="fr-FR" dirty="0" smtClean="0">
              <a:latin typeface="Times New Roman" panose="02020603050405020304" pitchFamily="18" charset="0"/>
              <a:ea typeface="Arial Unicode MS" pitchFamily="34" charset="-128"/>
              <a:cs typeface="Times New Roman" panose="02020603050405020304" pitchFamily="18" charset="0"/>
            </a:endParaRPr>
          </a:p>
          <a:p>
            <a:pPr marL="114300" indent="0" algn="just" eaLnBrk="0" hangingPunct="0">
              <a:buClr>
                <a:srgbClr val="FF0000"/>
              </a:buClr>
              <a:buNone/>
            </a:pP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r>
              <a:rPr lang="fr-FR" dirty="0" smtClean="0">
                <a:latin typeface="Times New Roman" panose="02020603050405020304" pitchFamily="18" charset="0"/>
                <a:ea typeface="Arial Unicode MS" pitchFamily="34" charset="-128"/>
                <a:cs typeface="Times New Roman" panose="02020603050405020304" pitchFamily="18" charset="0"/>
              </a:rPr>
              <a:t> </a:t>
            </a:r>
            <a:r>
              <a:rPr lang="fr-FR" dirty="0" err="1" smtClean="0">
                <a:latin typeface="Times New Roman" panose="02020603050405020304" pitchFamily="18" charset="0"/>
                <a:ea typeface="Arial Unicode MS" pitchFamily="34" charset="-128"/>
                <a:cs typeface="Times New Roman" panose="02020603050405020304" pitchFamily="18" charset="0"/>
              </a:rPr>
              <a:t>Substituting</a:t>
            </a:r>
            <a:r>
              <a:rPr lang="fr-FR" dirty="0" smtClean="0">
                <a:latin typeface="Times New Roman" panose="02020603050405020304" pitchFamily="18" charset="0"/>
                <a:ea typeface="Arial Unicode MS" pitchFamily="34" charset="-128"/>
                <a:cs typeface="Times New Roman" panose="02020603050405020304" pitchFamily="18" charset="0"/>
              </a:rPr>
              <a:t> and </a:t>
            </a:r>
            <a:r>
              <a:rPr lang="fr-FR" dirty="0" err="1" smtClean="0">
                <a:latin typeface="Times New Roman" panose="02020603050405020304" pitchFamily="18" charset="0"/>
                <a:ea typeface="Arial Unicode MS" pitchFamily="34" charset="-128"/>
                <a:cs typeface="Times New Roman" panose="02020603050405020304" pitchFamily="18" charset="0"/>
              </a:rPr>
              <a:t>rearranging</a:t>
            </a:r>
            <a:r>
              <a:rPr lang="fr-FR" dirty="0" smtClean="0">
                <a:latin typeface="Times New Roman" panose="02020603050405020304" pitchFamily="18" charset="0"/>
                <a:ea typeface="Arial Unicode MS" pitchFamily="34" charset="-128"/>
                <a:cs typeface="Times New Roman" panose="02020603050405020304" pitchFamily="18" charset="0"/>
              </a:rPr>
              <a:t>:</a:t>
            </a:r>
          </a:p>
          <a:p>
            <a:pPr marL="114300" indent="0" algn="just" eaLnBrk="0" hangingPunct="0">
              <a:buClr>
                <a:srgbClr val="FF0000"/>
              </a:buClr>
              <a:buNone/>
            </a:pPr>
            <a:endParaRPr lang="fr-FR" dirty="0">
              <a:latin typeface="Calibri" pitchFamily="34" charset="0"/>
              <a:ea typeface="Arial Unicode MS" pitchFamily="34" charset="-128"/>
              <a:cs typeface="Arial Unicode MS" pitchFamily="34" charset="-128"/>
            </a:endParaRPr>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176865816"/>
              </p:ext>
            </p:extLst>
          </p:nvPr>
        </p:nvGraphicFramePr>
        <p:xfrm>
          <a:off x="2209800" y="1143000"/>
          <a:ext cx="2854325" cy="900113"/>
        </p:xfrm>
        <a:graphic>
          <a:graphicData uri="http://schemas.openxmlformats.org/presentationml/2006/ole">
            <mc:AlternateContent xmlns:mc="http://schemas.openxmlformats.org/markup-compatibility/2006">
              <mc:Choice xmlns:v="urn:schemas-microsoft-com:vml" Requires="v">
                <p:oleObj spid="_x0000_s2395" name="Équation" r:id="rId3" imgW="1422400" imgH="444500" progId="Equation.3">
                  <p:embed/>
                </p:oleObj>
              </mc:Choice>
              <mc:Fallback>
                <p:oleObj name="Équation" r:id="rId3" imgW="1422400" imgH="4445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1143000"/>
                        <a:ext cx="28543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314330808"/>
              </p:ext>
            </p:extLst>
          </p:nvPr>
        </p:nvGraphicFramePr>
        <p:xfrm>
          <a:off x="3124200" y="3429000"/>
          <a:ext cx="1809750" cy="457200"/>
        </p:xfrm>
        <a:graphic>
          <a:graphicData uri="http://schemas.openxmlformats.org/presentationml/2006/ole">
            <mc:AlternateContent xmlns:mc="http://schemas.openxmlformats.org/markup-compatibility/2006">
              <mc:Choice xmlns:v="urn:schemas-microsoft-com:vml" Requires="v">
                <p:oleObj spid="_x0000_s2396" name="Équation" r:id="rId5" imgW="901309" imgH="228501" progId="Equation.3">
                  <p:embed/>
                </p:oleObj>
              </mc:Choice>
              <mc:Fallback>
                <p:oleObj name="Équation" r:id="rId5" imgW="901309" imgH="228501"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3429000"/>
                        <a:ext cx="1809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715439453"/>
              </p:ext>
            </p:extLst>
          </p:nvPr>
        </p:nvGraphicFramePr>
        <p:xfrm>
          <a:off x="2667000" y="4953000"/>
          <a:ext cx="2611438" cy="868363"/>
        </p:xfrm>
        <a:graphic>
          <a:graphicData uri="http://schemas.openxmlformats.org/presentationml/2006/ole">
            <mc:AlternateContent xmlns:mc="http://schemas.openxmlformats.org/markup-compatibility/2006">
              <mc:Choice xmlns:v="urn:schemas-microsoft-com:vml" Requires="v">
                <p:oleObj spid="_x0000_s2397" name="Équation" r:id="rId7" imgW="1257300" imgH="419100" progId="Equation.3">
                  <p:embed/>
                </p:oleObj>
              </mc:Choice>
              <mc:Fallback>
                <p:oleObj name="Équation" r:id="rId7" imgW="1257300" imgH="4191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4953000"/>
                        <a:ext cx="2611438" cy="868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7123545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7620000" cy="6858000"/>
          </a:xfrm>
        </p:spPr>
        <p:txBody>
          <a:bodyPr>
            <a:normAutofit/>
          </a:bodyPr>
          <a:lstStyle/>
          <a:p>
            <a:pPr algn="just" eaLnBrk="0" hangingPunct="0">
              <a:buClr>
                <a:srgbClr val="FF0000"/>
              </a:buClr>
              <a:buFont typeface="Wingdings" pitchFamily="2" charset="2"/>
              <a:buChar char="§"/>
            </a:pPr>
            <a:r>
              <a:rPr lang="fr-FR" dirty="0" smtClean="0">
                <a:latin typeface="Calibri" pitchFamily="34" charset="0"/>
                <a:ea typeface="Arial Unicode MS" pitchFamily="34" charset="-128"/>
                <a:cs typeface="Arial Unicode MS" pitchFamily="34" charset="-128"/>
              </a:rPr>
              <a:t> </a:t>
            </a:r>
            <a:r>
              <a:rPr lang="fr-FR" dirty="0">
                <a:latin typeface="Times New Roman" panose="02020603050405020304" pitchFamily="18" charset="0"/>
                <a:ea typeface="Arial Unicode MS" pitchFamily="34" charset="-128"/>
                <a:cs typeface="Times New Roman" panose="02020603050405020304" pitchFamily="18" charset="0"/>
              </a:rPr>
              <a:t>How </a:t>
            </a:r>
            <a:r>
              <a:rPr lang="fr-FR" dirty="0" err="1">
                <a:latin typeface="Times New Roman" panose="02020603050405020304" pitchFamily="18" charset="0"/>
                <a:ea typeface="Arial Unicode MS" pitchFamily="34" charset="-128"/>
                <a:cs typeface="Times New Roman" panose="02020603050405020304" pitchFamily="18" charset="0"/>
              </a:rPr>
              <a:t>can</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we</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stabilize</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debt</a:t>
            </a:r>
            <a:r>
              <a:rPr lang="fr-FR" dirty="0" smtClean="0">
                <a:latin typeface="Times New Roman" panose="02020603050405020304" pitchFamily="18" charset="0"/>
                <a:ea typeface="Arial Unicode MS" pitchFamily="34" charset="-128"/>
                <a:cs typeface="Times New Roman" panose="02020603050405020304" pitchFamily="18" charset="0"/>
              </a:rPr>
              <a:t>?  </a:t>
            </a:r>
            <a:r>
              <a:rPr lang="fr-FR" dirty="0">
                <a:latin typeface="Times New Roman" panose="02020603050405020304" pitchFamily="18" charset="0"/>
                <a:ea typeface="Arial Unicode MS" pitchFamily="34" charset="-128"/>
                <a:cs typeface="Times New Roman" panose="02020603050405020304" pitchFamily="18" charset="0"/>
              </a:rPr>
              <a:t>If </a:t>
            </a:r>
            <a:r>
              <a:rPr lang="fr-FR" dirty="0" err="1">
                <a:latin typeface="Times New Roman" panose="02020603050405020304" pitchFamily="18" charset="0"/>
                <a:ea typeface="Arial Unicode MS" pitchFamily="34" charset="-128"/>
                <a:cs typeface="Times New Roman" panose="02020603050405020304" pitchFamily="18" charset="0"/>
              </a:rPr>
              <a:t>debt</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is</a:t>
            </a:r>
            <a:r>
              <a:rPr lang="fr-FR" dirty="0">
                <a:latin typeface="Times New Roman" panose="02020603050405020304" pitchFamily="18" charset="0"/>
                <a:ea typeface="Arial Unicode MS" pitchFamily="34" charset="-128"/>
                <a:cs typeface="Times New Roman" panose="02020603050405020304" pitchFamily="18" charset="0"/>
              </a:rPr>
              <a:t> stable </a:t>
            </a:r>
            <a:r>
              <a:rPr lang="fr-FR" dirty="0" err="1" smtClean="0">
                <a:latin typeface="Times New Roman" panose="02020603050405020304" pitchFamily="18" charset="0"/>
                <a:ea typeface="Arial Unicode MS" pitchFamily="34" charset="-128"/>
                <a:cs typeface="Times New Roman" panose="02020603050405020304" pitchFamily="18" charset="0"/>
              </a:rPr>
              <a:t>then</a:t>
            </a:r>
            <a:endParaRPr lang="fr-FR" dirty="0" smtClean="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r>
              <a:rPr lang="fr-FR" dirty="0" smtClean="0">
                <a:latin typeface="Times New Roman" panose="02020603050405020304" pitchFamily="18" charset="0"/>
                <a:ea typeface="Arial Unicode MS" pitchFamily="34" charset="-128"/>
                <a:cs typeface="Times New Roman" panose="02020603050405020304" pitchFamily="18" charset="0"/>
              </a:rPr>
              <a:t>AND  </a:t>
            </a:r>
          </a:p>
          <a:p>
            <a:pPr algn="just" eaLnBrk="0" hangingPunct="0">
              <a:buClr>
                <a:srgbClr val="FF0000"/>
              </a:buClr>
              <a:buFont typeface="Wingdings" pitchFamily="2" charset="2"/>
              <a:buChar char="§"/>
            </a:pP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endParaRPr lang="fr-FR" dirty="0" smtClean="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r>
              <a:rPr lang="fr-FR" dirty="0" smtClean="0">
                <a:latin typeface="Times New Roman" panose="02020603050405020304" pitchFamily="18" charset="0"/>
                <a:ea typeface="Arial Unicode MS" pitchFamily="34" charset="-128"/>
                <a:cs typeface="Times New Roman" panose="02020603050405020304" pitchFamily="18" charset="0"/>
              </a:rPr>
              <a:t>Note </a:t>
            </a:r>
            <a:r>
              <a:rPr lang="fr-FR" dirty="0" err="1">
                <a:latin typeface="Times New Roman" panose="02020603050405020304" pitchFamily="18" charset="0"/>
                <a:ea typeface="Arial Unicode MS" pitchFamily="34" charset="-128"/>
                <a:cs typeface="Times New Roman" panose="02020603050405020304" pitchFamily="18" charset="0"/>
              </a:rPr>
              <a:t>that</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when</a:t>
            </a:r>
            <a:r>
              <a:rPr lang="fr-FR" dirty="0">
                <a:latin typeface="Times New Roman" panose="02020603050405020304" pitchFamily="18" charset="0"/>
                <a:ea typeface="Arial Unicode MS" pitchFamily="34" charset="-128"/>
                <a:cs typeface="Times New Roman" panose="02020603050405020304" pitchFamily="18" charset="0"/>
              </a:rPr>
              <a:t> </a:t>
            </a:r>
            <a:r>
              <a:rPr lang="fr-FR" i="1" dirty="0">
                <a:latin typeface="Times New Roman" panose="02020603050405020304" pitchFamily="18" charset="0"/>
                <a:ea typeface="Arial Unicode MS" pitchFamily="34" charset="-128"/>
                <a:cs typeface="Times New Roman" panose="02020603050405020304" pitchFamily="18" charset="0"/>
              </a:rPr>
              <a:t>g</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is</a:t>
            </a:r>
            <a:r>
              <a:rPr lang="fr-FR" dirty="0">
                <a:latin typeface="Times New Roman" panose="02020603050405020304" pitchFamily="18" charset="0"/>
                <a:ea typeface="Arial Unicode MS" pitchFamily="34" charset="-128"/>
                <a:cs typeface="Times New Roman" panose="02020603050405020304" pitchFamily="18" charset="0"/>
              </a:rPr>
              <a:t> close to </a:t>
            </a:r>
            <a:r>
              <a:rPr lang="fr-FR" dirty="0" err="1" smtClean="0">
                <a:latin typeface="Times New Roman" panose="02020603050405020304" pitchFamily="18" charset="0"/>
                <a:ea typeface="Arial Unicode MS" pitchFamily="34" charset="-128"/>
                <a:cs typeface="Times New Roman" panose="02020603050405020304" pitchFamily="18" charset="0"/>
              </a:rPr>
              <a:t>zero</a:t>
            </a:r>
            <a:r>
              <a:rPr lang="fr-FR" dirty="0" smtClean="0">
                <a:latin typeface="Times New Roman" panose="02020603050405020304" pitchFamily="18" charset="0"/>
                <a:ea typeface="Arial Unicode MS" pitchFamily="34" charset="-128"/>
                <a:cs typeface="Times New Roman" panose="02020603050405020304" pitchFamily="18" charset="0"/>
              </a:rPr>
              <a:t>, the </a:t>
            </a:r>
            <a:r>
              <a:rPr lang="fr-FR" dirty="0" err="1">
                <a:latin typeface="Times New Roman" panose="02020603050405020304" pitchFamily="18" charset="0"/>
                <a:ea typeface="Arial Unicode MS" pitchFamily="34" charset="-128"/>
                <a:cs typeface="Times New Roman" panose="02020603050405020304" pitchFamily="18" charset="0"/>
              </a:rPr>
              <a:t>above</a:t>
            </a:r>
            <a:r>
              <a:rPr lang="fr-FR" dirty="0">
                <a:latin typeface="Times New Roman" panose="02020603050405020304" pitchFamily="18" charset="0"/>
                <a:ea typeface="Arial Unicode MS" pitchFamily="34" charset="-128"/>
                <a:cs typeface="Times New Roman" panose="02020603050405020304" pitchFamily="18" charset="0"/>
              </a:rPr>
              <a:t> expression </a:t>
            </a:r>
            <a:r>
              <a:rPr lang="fr-FR" dirty="0" err="1">
                <a:latin typeface="Times New Roman" panose="02020603050405020304" pitchFamily="18" charset="0"/>
                <a:ea typeface="Arial Unicode MS" pitchFamily="34" charset="-128"/>
                <a:cs typeface="Times New Roman" panose="02020603050405020304" pitchFamily="18" charset="0"/>
              </a:rPr>
              <a:t>can</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therefore</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be</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approximated</a:t>
            </a:r>
            <a:r>
              <a:rPr lang="fr-FR" dirty="0">
                <a:latin typeface="Times New Roman" panose="02020603050405020304" pitchFamily="18" charset="0"/>
                <a:ea typeface="Arial Unicode MS" pitchFamily="34" charset="-128"/>
                <a:cs typeface="Times New Roman" panose="02020603050405020304" pitchFamily="18" charset="0"/>
              </a:rPr>
              <a:t> as</a:t>
            </a:r>
            <a:r>
              <a:rPr lang="fr-FR" dirty="0" smtClean="0">
                <a:latin typeface="Times New Roman" panose="02020603050405020304" pitchFamily="18" charset="0"/>
                <a:ea typeface="Arial Unicode MS" pitchFamily="34" charset="-128"/>
                <a:cs typeface="Times New Roman" panose="02020603050405020304" pitchFamily="18" charset="0"/>
              </a:rPr>
              <a:t>:</a:t>
            </a:r>
          </a:p>
          <a:p>
            <a:pPr marL="114300" indent="0" algn="just" eaLnBrk="0" hangingPunct="0">
              <a:buClr>
                <a:srgbClr val="FF0000"/>
              </a:buClr>
              <a:buNone/>
            </a:pP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r>
              <a:rPr lang="fr-FR" dirty="0" err="1">
                <a:latin typeface="Times New Roman" panose="02020603050405020304" pitchFamily="18" charset="0"/>
                <a:ea typeface="Arial Unicode MS" pitchFamily="34" charset="-128"/>
                <a:cs typeface="Times New Roman" panose="02020603050405020304" pitchFamily="18" charset="0"/>
              </a:rPr>
              <a:t>Debt</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depends</a:t>
            </a:r>
            <a:r>
              <a:rPr lang="fr-FR" dirty="0">
                <a:latin typeface="Times New Roman" panose="02020603050405020304" pitchFamily="18" charset="0"/>
                <a:ea typeface="Arial Unicode MS" pitchFamily="34" charset="-128"/>
                <a:cs typeface="Times New Roman" panose="02020603050405020304" pitchFamily="18" charset="0"/>
              </a:rPr>
              <a:t> on the spread </a:t>
            </a:r>
            <a:r>
              <a:rPr lang="fr-FR" dirty="0" err="1">
                <a:latin typeface="Times New Roman" panose="02020603050405020304" pitchFamily="18" charset="0"/>
                <a:ea typeface="Arial Unicode MS" pitchFamily="34" charset="-128"/>
                <a:cs typeface="Times New Roman" panose="02020603050405020304" pitchFamily="18" charset="0"/>
              </a:rPr>
              <a:t>between</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interest</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smtClean="0">
                <a:latin typeface="Times New Roman" panose="02020603050405020304" pitchFamily="18" charset="0"/>
                <a:ea typeface="Arial Unicode MS" pitchFamily="34" charset="-128"/>
                <a:cs typeface="Times New Roman" panose="02020603050405020304" pitchFamily="18" charset="0"/>
              </a:rPr>
              <a:t>rate </a:t>
            </a:r>
            <a:r>
              <a:rPr lang="fr-FR" i="1" dirty="0">
                <a:latin typeface="Times New Roman" panose="02020603050405020304" pitchFamily="18" charset="0"/>
                <a:ea typeface="Arial Unicode MS" pitchFamily="34" charset="-128"/>
                <a:cs typeface="Times New Roman" panose="02020603050405020304" pitchFamily="18" charset="0"/>
              </a:rPr>
              <a:t>r</a:t>
            </a:r>
            <a:r>
              <a:rPr lang="fr-FR" dirty="0">
                <a:latin typeface="Times New Roman" panose="02020603050405020304" pitchFamily="18" charset="0"/>
                <a:ea typeface="Arial Unicode MS" pitchFamily="34" charset="-128"/>
                <a:cs typeface="Times New Roman" panose="02020603050405020304" pitchFamily="18" charset="0"/>
              </a:rPr>
              <a:t> and </a:t>
            </a:r>
            <a:r>
              <a:rPr lang="fr-FR" dirty="0" smtClean="0">
                <a:latin typeface="Times New Roman" panose="02020603050405020304" pitchFamily="18" charset="0"/>
                <a:ea typeface="Arial Unicode MS" pitchFamily="34" charset="-128"/>
                <a:cs typeface="Times New Roman" panose="02020603050405020304" pitchFamily="18" charset="0"/>
              </a:rPr>
              <a:t>the </a:t>
            </a:r>
            <a:r>
              <a:rPr lang="fr-FR" dirty="0" err="1" smtClean="0">
                <a:latin typeface="Times New Roman" panose="02020603050405020304" pitchFamily="18" charset="0"/>
                <a:ea typeface="Arial Unicode MS" pitchFamily="34" charset="-128"/>
                <a:cs typeface="Times New Roman" panose="02020603050405020304" pitchFamily="18" charset="0"/>
              </a:rPr>
              <a:t>growth</a:t>
            </a:r>
            <a:r>
              <a:rPr lang="fr-FR" dirty="0" smtClean="0">
                <a:latin typeface="Times New Roman" panose="02020603050405020304" pitchFamily="18" charset="0"/>
                <a:ea typeface="Arial Unicode MS" pitchFamily="34" charset="-128"/>
                <a:cs typeface="Times New Roman" panose="02020603050405020304" pitchFamily="18" charset="0"/>
              </a:rPr>
              <a:t> rate of GDP, </a:t>
            </a:r>
            <a:r>
              <a:rPr lang="fr-FR" i="1" dirty="0" smtClean="0">
                <a:latin typeface="Times New Roman" panose="02020603050405020304" pitchFamily="18" charset="0"/>
                <a:ea typeface="Arial Unicode MS" pitchFamily="34" charset="-128"/>
                <a:cs typeface="Times New Roman" panose="02020603050405020304" pitchFamily="18" charset="0"/>
              </a:rPr>
              <a:t>g</a:t>
            </a:r>
            <a:r>
              <a:rPr lang="fr-FR" i="1" dirty="0">
                <a:latin typeface="Times New Roman" panose="02020603050405020304" pitchFamily="18" charset="0"/>
                <a:ea typeface="Arial Unicode MS" pitchFamily="34" charset="-128"/>
                <a:cs typeface="Times New Roman" panose="02020603050405020304" pitchFamily="18" charset="0"/>
              </a:rPr>
              <a:t>:</a:t>
            </a:r>
          </a:p>
          <a:p>
            <a:pPr marL="114300" indent="0" algn="just" eaLnBrk="0" hangingPunct="0">
              <a:buClr>
                <a:srgbClr val="FF0000"/>
              </a:buClr>
              <a:buNone/>
            </a:pPr>
            <a:endParaRPr lang="fr-FR" sz="2000"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Verdana" pitchFamily="34" charset="0"/>
              <a:buAutoNum type="arabicPeriod"/>
            </a:pPr>
            <a:r>
              <a:rPr lang="fr-FR" sz="2000" b="1" dirty="0">
                <a:latin typeface="Times New Roman" panose="02020603050405020304" pitchFamily="18" charset="0"/>
                <a:ea typeface="Arial Unicode MS" pitchFamily="34" charset="-128"/>
                <a:cs typeface="Times New Roman" panose="02020603050405020304" pitchFamily="18" charset="0"/>
              </a:rPr>
              <a:t> If </a:t>
            </a:r>
            <a:r>
              <a:rPr lang="fr-FR" sz="2000" b="1" dirty="0" smtClean="0">
                <a:latin typeface="Times New Roman" panose="02020603050405020304" pitchFamily="18" charset="0"/>
                <a:ea typeface="Arial Unicode MS" pitchFamily="34" charset="-128"/>
                <a:cs typeface="Times New Roman" panose="02020603050405020304" pitchFamily="18" charset="0"/>
              </a:rPr>
              <a:t>g&gt;r, </a:t>
            </a:r>
            <a:r>
              <a:rPr lang="fr-FR" sz="2000" b="1" dirty="0" err="1">
                <a:latin typeface="Times New Roman" panose="02020603050405020304" pitchFamily="18" charset="0"/>
                <a:ea typeface="Arial Unicode MS" pitchFamily="34" charset="-128"/>
                <a:cs typeface="Times New Roman" panose="02020603050405020304" pitchFamily="18" charset="0"/>
              </a:rPr>
              <a:t>then</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debt</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stabilizes</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even</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with</a:t>
            </a:r>
            <a:r>
              <a:rPr lang="fr-FR" sz="2000" b="1" dirty="0">
                <a:latin typeface="Times New Roman" panose="02020603050405020304" pitchFamily="18" charset="0"/>
                <a:ea typeface="Arial Unicode MS" pitchFamily="34" charset="-128"/>
                <a:cs typeface="Times New Roman" panose="02020603050405020304" pitchFamily="18" charset="0"/>
              </a:rPr>
              <a:t> a </a:t>
            </a:r>
            <a:r>
              <a:rPr lang="fr-FR" sz="2000" b="1" dirty="0" err="1">
                <a:latin typeface="Times New Roman" panose="02020603050405020304" pitchFamily="18" charset="0"/>
                <a:ea typeface="Arial Unicode MS" pitchFamily="34" charset="-128"/>
                <a:cs typeface="Times New Roman" panose="02020603050405020304" pitchFamily="18" charset="0"/>
              </a:rPr>
              <a:t>deficit</a:t>
            </a:r>
            <a:endParaRPr lang="fr-FR" sz="2000" b="1"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Verdana" pitchFamily="34" charset="0"/>
              <a:buAutoNum type="arabicPeriod"/>
            </a:pPr>
            <a:endParaRPr lang="fr-FR" sz="2000" b="1"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Verdana" pitchFamily="34" charset="0"/>
              <a:buAutoNum type="arabicPeriod"/>
            </a:pPr>
            <a:r>
              <a:rPr lang="fr-FR" sz="2000" b="1" dirty="0">
                <a:latin typeface="Times New Roman" panose="02020603050405020304" pitchFamily="18" charset="0"/>
                <a:ea typeface="Arial Unicode MS" pitchFamily="34" charset="-128"/>
                <a:cs typeface="Times New Roman" panose="02020603050405020304" pitchFamily="18" charset="0"/>
              </a:rPr>
              <a:t>If </a:t>
            </a:r>
            <a:r>
              <a:rPr lang="fr-FR" sz="2000" b="1" dirty="0" smtClean="0">
                <a:latin typeface="Times New Roman" panose="02020603050405020304" pitchFamily="18" charset="0"/>
                <a:ea typeface="Arial Unicode MS" pitchFamily="34" charset="-128"/>
                <a:cs typeface="Times New Roman" panose="02020603050405020304" pitchFamily="18" charset="0"/>
              </a:rPr>
              <a:t>r=g, </a:t>
            </a:r>
            <a:r>
              <a:rPr lang="fr-FR" sz="2000" b="1" dirty="0" err="1">
                <a:latin typeface="Times New Roman" panose="02020603050405020304" pitchFamily="18" charset="0"/>
                <a:ea typeface="Arial Unicode MS" pitchFamily="34" charset="-128"/>
                <a:cs typeface="Times New Roman" panose="02020603050405020304" pitchFamily="18" charset="0"/>
              </a:rPr>
              <a:t>then</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debt</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stabilizes</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when</a:t>
            </a:r>
            <a:r>
              <a:rPr lang="fr-FR" sz="2000" b="1" dirty="0">
                <a:latin typeface="Times New Roman" panose="02020603050405020304" pitchFamily="18" charset="0"/>
                <a:ea typeface="Arial Unicode MS" pitchFamily="34" charset="-128"/>
                <a:cs typeface="Times New Roman" panose="02020603050405020304" pitchFamily="18" charset="0"/>
              </a:rPr>
              <a:t> the budget </a:t>
            </a:r>
            <a:r>
              <a:rPr lang="fr-FR" sz="2000" b="1" dirty="0" err="1">
                <a:latin typeface="Times New Roman" panose="02020603050405020304" pitchFamily="18" charset="0"/>
                <a:ea typeface="Arial Unicode MS" pitchFamily="34" charset="-128"/>
                <a:cs typeface="Times New Roman" panose="02020603050405020304" pitchFamily="18" charset="0"/>
              </a:rPr>
              <a:t>is</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balanced</a:t>
            </a:r>
            <a:endParaRPr lang="fr-FR" sz="2000" b="1"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Verdana" pitchFamily="34" charset="0"/>
              <a:buAutoNum type="arabicPeriod"/>
            </a:pPr>
            <a:endParaRPr lang="fr-FR" sz="2000" b="1"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Verdana" pitchFamily="34" charset="0"/>
              <a:buAutoNum type="arabicPeriod"/>
            </a:pPr>
            <a:r>
              <a:rPr lang="fr-FR" sz="2000" b="1" dirty="0">
                <a:latin typeface="Times New Roman" panose="02020603050405020304" pitchFamily="18" charset="0"/>
                <a:ea typeface="Arial Unicode MS" pitchFamily="34" charset="-128"/>
                <a:cs typeface="Times New Roman" panose="02020603050405020304" pitchFamily="18" charset="0"/>
              </a:rPr>
              <a:t> If </a:t>
            </a:r>
            <a:r>
              <a:rPr lang="fr-FR" sz="2000" b="1" dirty="0" smtClean="0">
                <a:latin typeface="Times New Roman" panose="02020603050405020304" pitchFamily="18" charset="0"/>
                <a:ea typeface="Arial Unicode MS" pitchFamily="34" charset="-128"/>
                <a:cs typeface="Times New Roman" panose="02020603050405020304" pitchFamily="18" charset="0"/>
              </a:rPr>
              <a:t>r&gt;g, </a:t>
            </a:r>
            <a:r>
              <a:rPr lang="fr-FR" sz="2000" b="1" dirty="0" err="1">
                <a:latin typeface="Times New Roman" panose="02020603050405020304" pitchFamily="18" charset="0"/>
                <a:ea typeface="Arial Unicode MS" pitchFamily="34" charset="-128"/>
                <a:cs typeface="Times New Roman" panose="02020603050405020304" pitchFamily="18" charset="0"/>
              </a:rPr>
              <a:t>debt</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keeps</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growing</a:t>
            </a:r>
            <a:r>
              <a:rPr lang="fr-FR" sz="2000" b="1" dirty="0">
                <a:latin typeface="Times New Roman" panose="02020603050405020304" pitchFamily="18" charset="0"/>
                <a:ea typeface="Arial Unicode MS" pitchFamily="34" charset="-128"/>
                <a:cs typeface="Times New Roman" panose="02020603050405020304" pitchFamily="18" charset="0"/>
              </a:rPr>
              <a:t> </a:t>
            </a:r>
            <a:r>
              <a:rPr lang="fr-FR" sz="2000" b="1" dirty="0" err="1">
                <a:latin typeface="Times New Roman" panose="02020603050405020304" pitchFamily="18" charset="0"/>
                <a:ea typeface="Arial Unicode MS" pitchFamily="34" charset="-128"/>
                <a:cs typeface="Times New Roman" panose="02020603050405020304" pitchFamily="18" charset="0"/>
              </a:rPr>
              <a:t>even</a:t>
            </a:r>
            <a:r>
              <a:rPr lang="fr-FR" sz="2000" b="1" dirty="0">
                <a:latin typeface="Times New Roman" panose="02020603050405020304" pitchFamily="18" charset="0"/>
                <a:ea typeface="Arial Unicode MS" pitchFamily="34" charset="-128"/>
                <a:cs typeface="Times New Roman" panose="02020603050405020304" pitchFamily="18" charset="0"/>
              </a:rPr>
              <a:t> if the budget  balance </a:t>
            </a:r>
            <a:r>
              <a:rPr lang="fr-FR" sz="2000" b="1" dirty="0" err="1">
                <a:latin typeface="Times New Roman" panose="02020603050405020304" pitchFamily="18" charset="0"/>
                <a:ea typeface="Arial Unicode MS" pitchFamily="34" charset="-128"/>
                <a:cs typeface="Times New Roman" panose="02020603050405020304" pitchFamily="18" charset="0"/>
              </a:rPr>
              <a:t>is</a:t>
            </a:r>
            <a:r>
              <a:rPr lang="fr-FR" sz="2000" b="1" dirty="0">
                <a:latin typeface="Times New Roman" panose="02020603050405020304" pitchFamily="18" charset="0"/>
                <a:ea typeface="Arial Unicode MS" pitchFamily="34" charset="-128"/>
                <a:cs typeface="Times New Roman" panose="02020603050405020304" pitchFamily="18" charset="0"/>
              </a:rPr>
              <a:t> positive!  </a:t>
            </a:r>
          </a:p>
          <a:p>
            <a:pPr marL="114300" indent="0" algn="just" eaLnBrk="0" hangingPunct="0">
              <a:buClr>
                <a:srgbClr val="FF0000"/>
              </a:buClr>
              <a:buNone/>
            </a:pPr>
            <a:endParaRPr lang="fr-FR" dirty="0">
              <a:latin typeface="Calibri" pitchFamily="34" charset="0"/>
              <a:ea typeface="Arial Unicode MS" pitchFamily="34" charset="-128"/>
              <a:cs typeface="Arial Unicode MS" pitchFamily="34" charset="-128"/>
            </a:endParaRPr>
          </a:p>
          <a:p>
            <a:pPr marL="114300" indent="0" algn="just" eaLnBrk="0" hangingPunct="0">
              <a:buClr>
                <a:srgbClr val="FF0000"/>
              </a:buClr>
              <a:buNone/>
            </a:pPr>
            <a:endParaRPr lang="fr-FR" dirty="0">
              <a:latin typeface="Calibri" pitchFamily="34" charset="0"/>
              <a:ea typeface="Arial Unicode MS" pitchFamily="34" charset="-128"/>
              <a:cs typeface="Arial Unicode MS" pitchFamily="34" charset="-128"/>
            </a:endParaRPr>
          </a:p>
          <a:p>
            <a:pPr marL="11430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919016107"/>
              </p:ext>
            </p:extLst>
          </p:nvPr>
        </p:nvGraphicFramePr>
        <p:xfrm>
          <a:off x="6705600" y="76200"/>
          <a:ext cx="936625" cy="401638"/>
        </p:xfrm>
        <a:graphic>
          <a:graphicData uri="http://schemas.openxmlformats.org/presentationml/2006/ole">
            <mc:AlternateContent xmlns:mc="http://schemas.openxmlformats.org/markup-compatibility/2006">
              <mc:Choice xmlns:v="urn:schemas-microsoft-com:vml" Requires="v">
                <p:oleObj spid="_x0000_s3423" name="Équation" r:id="rId3" imgW="533169" imgH="228501" progId="Equation.3">
                  <p:embed/>
                </p:oleObj>
              </mc:Choice>
              <mc:Fallback>
                <p:oleObj name="Équation" r:id="rId3" imgW="533169" imgH="228501"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76200"/>
                        <a:ext cx="936625" cy="40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043029854"/>
              </p:ext>
            </p:extLst>
          </p:nvPr>
        </p:nvGraphicFramePr>
        <p:xfrm>
          <a:off x="2286000" y="609600"/>
          <a:ext cx="3200400" cy="827088"/>
        </p:xfrm>
        <a:graphic>
          <a:graphicData uri="http://schemas.openxmlformats.org/presentationml/2006/ole">
            <mc:AlternateContent xmlns:mc="http://schemas.openxmlformats.org/markup-compatibility/2006">
              <mc:Choice xmlns:v="urn:schemas-microsoft-com:vml" Requires="v">
                <p:oleObj spid="_x0000_s3424" name="Équation" r:id="rId5" imgW="1016000" imgH="419100" progId="Equation.3">
                  <p:embed/>
                </p:oleObj>
              </mc:Choice>
              <mc:Fallback>
                <p:oleObj name="Équation" r:id="rId5" imgW="1016000" imgH="4191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609600"/>
                        <a:ext cx="3200400"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451759588"/>
              </p:ext>
            </p:extLst>
          </p:nvPr>
        </p:nvGraphicFramePr>
        <p:xfrm>
          <a:off x="2895600" y="2286000"/>
          <a:ext cx="3048000" cy="501650"/>
        </p:xfrm>
        <a:graphic>
          <a:graphicData uri="http://schemas.openxmlformats.org/presentationml/2006/ole">
            <mc:AlternateContent xmlns:mc="http://schemas.openxmlformats.org/markup-compatibility/2006">
              <mc:Choice xmlns:v="urn:schemas-microsoft-com:vml" Requires="v">
                <p:oleObj spid="_x0000_s3425" name="Équation" r:id="rId7" imgW="990600" imgH="228600" progId="Equation.3">
                  <p:embed/>
                </p:oleObj>
              </mc:Choice>
              <mc:Fallback>
                <p:oleObj name="Équation" r:id="rId7" imgW="990600" imgH="228600"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2286000"/>
                        <a:ext cx="3048000" cy="501650"/>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18968979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620000" cy="6019800"/>
          </a:xfrm>
        </p:spPr>
        <p:txBody>
          <a:bodyPr>
            <a:normAutofit/>
          </a:bodyPr>
          <a:lstStyle/>
          <a:p>
            <a:pPr algn="just" eaLnBrk="0" hangingPunct="0">
              <a:buClr>
                <a:srgbClr val="FF0000"/>
              </a:buClr>
              <a:buFont typeface="Wingdings" pitchFamily="2" charset="2"/>
              <a:buChar char="§"/>
            </a:pPr>
            <a:r>
              <a:rPr lang="fr-FR" dirty="0">
                <a:latin typeface="Times New Roman" panose="02020603050405020304" pitchFamily="18" charset="0"/>
                <a:ea typeface="Arial Unicode MS" pitchFamily="34" charset="-128"/>
                <a:cs typeface="Times New Roman" panose="02020603050405020304" pitchFamily="18" charset="0"/>
              </a:rPr>
              <a:t>Long </a:t>
            </a:r>
            <a:r>
              <a:rPr lang="fr-FR" dirty="0" err="1">
                <a:latin typeface="Times New Roman" panose="02020603050405020304" pitchFamily="18" charset="0"/>
                <a:ea typeface="Arial Unicode MS" pitchFamily="34" charset="-128"/>
                <a:cs typeface="Times New Roman" panose="02020603050405020304" pitchFamily="18" charset="0"/>
              </a:rPr>
              <a:t>run</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smtClean="0">
                <a:latin typeface="Times New Roman" panose="02020603050405020304" pitchFamily="18" charset="0"/>
                <a:ea typeface="Arial Unicode MS" pitchFamily="34" charset="-128"/>
                <a:cs typeface="Times New Roman" panose="02020603050405020304" pitchFamily="18" charset="0"/>
              </a:rPr>
              <a:t>interest</a:t>
            </a:r>
            <a:r>
              <a:rPr lang="fr-FR" dirty="0" smtClean="0">
                <a:latin typeface="Times New Roman" panose="02020603050405020304" pitchFamily="18" charset="0"/>
                <a:ea typeface="Arial Unicode MS" pitchFamily="34" charset="-128"/>
                <a:cs typeface="Times New Roman" panose="02020603050405020304" pitchFamily="18" charset="0"/>
              </a:rPr>
              <a:t> rates </a:t>
            </a:r>
            <a:r>
              <a:rPr lang="fr-FR" i="1" dirty="0">
                <a:latin typeface="Times New Roman" panose="02020603050405020304" pitchFamily="18" charset="0"/>
                <a:ea typeface="Arial Unicode MS" pitchFamily="34" charset="-128"/>
                <a:cs typeface="Times New Roman" panose="02020603050405020304" pitchFamily="18" charset="0"/>
              </a:rPr>
              <a:t>r</a:t>
            </a:r>
            <a:r>
              <a:rPr lang="fr-FR" dirty="0">
                <a:latin typeface="Times New Roman" panose="02020603050405020304" pitchFamily="18" charset="0"/>
                <a:ea typeface="Arial Unicode MS" pitchFamily="34" charset="-128"/>
                <a:cs typeface="Times New Roman" panose="02020603050405020304" pitchFamily="18" charset="0"/>
              </a:rPr>
              <a:t> are </a:t>
            </a:r>
            <a:r>
              <a:rPr lang="fr-FR" dirty="0" err="1">
                <a:latin typeface="Times New Roman" panose="02020603050405020304" pitchFamily="18" charset="0"/>
                <a:ea typeface="Arial Unicode MS" pitchFamily="34" charset="-128"/>
                <a:cs typeface="Times New Roman" panose="02020603050405020304" pitchFamily="18" charset="0"/>
              </a:rPr>
              <a:t>increasing</a:t>
            </a:r>
            <a:r>
              <a:rPr lang="fr-FR" dirty="0">
                <a:latin typeface="Times New Roman" panose="02020603050405020304" pitchFamily="18" charset="0"/>
                <a:ea typeface="Arial Unicode MS" pitchFamily="34" charset="-128"/>
                <a:cs typeface="Times New Roman" panose="02020603050405020304" pitchFamily="18" charset="0"/>
              </a:rPr>
              <a:t> in the </a:t>
            </a:r>
            <a:r>
              <a:rPr lang="fr-FR" dirty="0" smtClean="0">
                <a:latin typeface="Times New Roman" panose="02020603050405020304" pitchFamily="18" charset="0"/>
                <a:ea typeface="Arial Unicode MS" pitchFamily="34" charset="-128"/>
                <a:cs typeface="Times New Roman" panose="02020603050405020304" pitchFamily="18" charset="0"/>
              </a:rPr>
              <a:t>EU and MED </a:t>
            </a:r>
            <a:r>
              <a:rPr lang="fr-FR" dirty="0" err="1" smtClean="0">
                <a:latin typeface="Times New Roman" panose="02020603050405020304" pitchFamily="18" charset="0"/>
                <a:ea typeface="Arial Unicode MS" pitchFamily="34" charset="-128"/>
                <a:cs typeface="Times New Roman" panose="02020603050405020304" pitchFamily="18" charset="0"/>
              </a:rPr>
              <a:t>regions</a:t>
            </a:r>
            <a:r>
              <a:rPr lang="fr-FR" dirty="0" smtClean="0">
                <a:latin typeface="Times New Roman" panose="02020603050405020304" pitchFamily="18" charset="0"/>
                <a:ea typeface="Arial Unicode MS" pitchFamily="34" charset="-128"/>
                <a:cs typeface="Times New Roman" panose="02020603050405020304" pitchFamily="18" charset="0"/>
              </a:rPr>
              <a:t> </a:t>
            </a:r>
            <a:r>
              <a:rPr lang="fr-FR" dirty="0">
                <a:latin typeface="Times New Roman" panose="02020603050405020304" pitchFamily="18" charset="0"/>
                <a:ea typeface="Arial Unicode MS" pitchFamily="34" charset="-128"/>
                <a:cs typeface="Times New Roman" panose="02020603050405020304" pitchFamily="18" charset="0"/>
              </a:rPr>
              <a:t>and </a:t>
            </a:r>
            <a:r>
              <a:rPr lang="fr-FR" dirty="0" err="1">
                <a:latin typeface="Times New Roman" panose="02020603050405020304" pitchFamily="18" charset="0"/>
                <a:ea typeface="Arial Unicode MS" pitchFamily="34" charset="-128"/>
                <a:cs typeface="Times New Roman" panose="02020603050405020304" pitchFamily="18" charset="0"/>
              </a:rPr>
              <a:t>economic</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growth</a:t>
            </a:r>
            <a:r>
              <a:rPr lang="fr-FR" dirty="0">
                <a:latin typeface="Times New Roman" panose="02020603050405020304" pitchFamily="18" charset="0"/>
                <a:ea typeface="Arial Unicode MS" pitchFamily="34" charset="-128"/>
                <a:cs typeface="Times New Roman" panose="02020603050405020304" pitchFamily="18" charset="0"/>
              </a:rPr>
              <a:t> </a:t>
            </a:r>
            <a:r>
              <a:rPr lang="fr-FR" i="1" dirty="0">
                <a:latin typeface="Times New Roman" panose="02020603050405020304" pitchFamily="18" charset="0"/>
                <a:ea typeface="Arial Unicode MS" pitchFamily="34" charset="-128"/>
                <a:cs typeface="Times New Roman" panose="02020603050405020304" pitchFamily="18" charset="0"/>
              </a:rPr>
              <a:t>g</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is</a:t>
            </a:r>
            <a:r>
              <a:rPr lang="fr-FR" dirty="0">
                <a:latin typeface="Times New Roman" panose="02020603050405020304" pitchFamily="18" charset="0"/>
                <a:ea typeface="Arial Unicode MS" pitchFamily="34" charset="-128"/>
                <a:cs typeface="Times New Roman" panose="02020603050405020304" pitchFamily="18" charset="0"/>
              </a:rPr>
              <a:t> close to </a:t>
            </a:r>
            <a:r>
              <a:rPr lang="fr-FR" dirty="0" err="1">
                <a:latin typeface="Times New Roman" panose="02020603050405020304" pitchFamily="18" charset="0"/>
                <a:ea typeface="Arial Unicode MS" pitchFamily="34" charset="-128"/>
                <a:cs typeface="Times New Roman" panose="02020603050405020304" pitchFamily="18" charset="0"/>
              </a:rPr>
              <a:t>zero</a:t>
            </a: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pP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r>
              <a:rPr lang="fr-FR" dirty="0">
                <a:latin typeface="Times New Roman" panose="02020603050405020304" pitchFamily="18" charset="0"/>
                <a:ea typeface="Arial Unicode MS" pitchFamily="34" charset="-128"/>
                <a:cs typeface="Times New Roman" panose="02020603050405020304" pitchFamily="18" charset="0"/>
              </a:rPr>
              <a:t> r&gt;g: </a:t>
            </a:r>
            <a:r>
              <a:rPr lang="fr-FR" dirty="0" err="1">
                <a:latin typeface="Times New Roman" panose="02020603050405020304" pitchFamily="18" charset="0"/>
                <a:ea typeface="Arial Unicode MS" pitchFamily="34" charset="-128"/>
                <a:cs typeface="Times New Roman" panose="02020603050405020304" pitchFamily="18" charset="0"/>
              </a:rPr>
              <a:t>debt</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keeps</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increasing</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even</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with</a:t>
            </a:r>
            <a:r>
              <a:rPr lang="fr-FR" dirty="0">
                <a:latin typeface="Times New Roman" panose="02020603050405020304" pitchFamily="18" charset="0"/>
                <a:ea typeface="Arial Unicode MS" pitchFamily="34" charset="-128"/>
                <a:cs typeface="Times New Roman" panose="02020603050405020304" pitchFamily="18" charset="0"/>
              </a:rPr>
              <a:t> a </a:t>
            </a:r>
            <a:r>
              <a:rPr lang="fr-FR" i="1" dirty="0">
                <a:latin typeface="Times New Roman" panose="02020603050405020304" pitchFamily="18" charset="0"/>
                <a:ea typeface="Arial Unicode MS" pitchFamily="34" charset="-128"/>
                <a:cs typeface="Times New Roman" panose="02020603050405020304" pitchFamily="18" charset="0"/>
              </a:rPr>
              <a:t>positive </a:t>
            </a:r>
            <a:r>
              <a:rPr lang="fr-FR" i="1" dirty="0" err="1">
                <a:latin typeface="Times New Roman" panose="02020603050405020304" pitchFamily="18" charset="0"/>
                <a:ea typeface="Arial Unicode MS" pitchFamily="34" charset="-128"/>
                <a:cs typeface="Times New Roman" panose="02020603050405020304" pitchFamily="18" charset="0"/>
              </a:rPr>
              <a:t>government</a:t>
            </a:r>
            <a:r>
              <a:rPr lang="fr-FR" i="1" dirty="0">
                <a:latin typeface="Times New Roman" panose="02020603050405020304" pitchFamily="18" charset="0"/>
                <a:ea typeface="Arial Unicode MS" pitchFamily="34" charset="-128"/>
                <a:cs typeface="Times New Roman" panose="02020603050405020304" pitchFamily="18" charset="0"/>
              </a:rPr>
              <a:t> budget balance</a:t>
            </a:r>
          </a:p>
          <a:p>
            <a:pPr algn="just" eaLnBrk="0" hangingPunct="0">
              <a:buClr>
                <a:srgbClr val="FF0000"/>
              </a:buClr>
              <a:buFont typeface="Wingdings" pitchFamily="2" charset="2"/>
              <a:buChar char="§"/>
            </a:pPr>
            <a:endParaRPr lang="fr-FR" i="1"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European</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austerity</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smtClean="0">
                <a:latin typeface="Times New Roman" panose="02020603050405020304" pitchFamily="18" charset="0"/>
                <a:ea typeface="Arial Unicode MS" pitchFamily="34" charset="-128"/>
                <a:cs typeface="Times New Roman" panose="02020603050405020304" pitchFamily="18" charset="0"/>
              </a:rPr>
              <a:t>measures</a:t>
            </a:r>
            <a:r>
              <a:rPr lang="fr-FR" dirty="0" smtClean="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will</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fail</a:t>
            </a:r>
            <a:r>
              <a:rPr lang="fr-FR" dirty="0">
                <a:latin typeface="Times New Roman" panose="02020603050405020304" pitchFamily="18" charset="0"/>
                <a:ea typeface="Arial Unicode MS" pitchFamily="34" charset="-128"/>
                <a:cs typeface="Times New Roman" panose="02020603050405020304" pitchFamily="18" charset="0"/>
              </a:rPr>
              <a:t> to </a:t>
            </a:r>
            <a:r>
              <a:rPr lang="fr-FR" dirty="0" err="1">
                <a:latin typeface="Times New Roman" panose="02020603050405020304" pitchFamily="18" charset="0"/>
                <a:ea typeface="Arial Unicode MS" pitchFamily="34" charset="-128"/>
                <a:cs typeface="Times New Roman" panose="02020603050405020304" pitchFamily="18" charset="0"/>
              </a:rPr>
              <a:t>decrease</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debt</a:t>
            </a:r>
            <a:r>
              <a:rPr lang="fr-FR" dirty="0">
                <a:latin typeface="Times New Roman" panose="02020603050405020304" pitchFamily="18" charset="0"/>
                <a:ea typeface="Arial Unicode MS" pitchFamily="34" charset="-128"/>
                <a:cs typeface="Times New Roman" panose="02020603050405020304" pitchFamily="18" charset="0"/>
              </a:rPr>
              <a:t> + have a </a:t>
            </a:r>
            <a:r>
              <a:rPr lang="fr-FR" dirty="0" err="1">
                <a:latin typeface="Times New Roman" panose="02020603050405020304" pitchFamily="18" charset="0"/>
                <a:ea typeface="Arial Unicode MS" pitchFamily="34" charset="-128"/>
                <a:cs typeface="Times New Roman" panose="02020603050405020304" pitchFamily="18" charset="0"/>
              </a:rPr>
              <a:t>negative</a:t>
            </a:r>
            <a:r>
              <a:rPr lang="fr-FR" dirty="0">
                <a:latin typeface="Times New Roman" panose="02020603050405020304" pitchFamily="18" charset="0"/>
                <a:ea typeface="Arial Unicode MS" pitchFamily="34" charset="-128"/>
                <a:cs typeface="Times New Roman" panose="02020603050405020304" pitchFamily="18" charset="0"/>
              </a:rPr>
              <a:t> impact on g =&gt; </a:t>
            </a:r>
            <a:r>
              <a:rPr lang="fr-FR" dirty="0" err="1">
                <a:latin typeface="Times New Roman" panose="02020603050405020304" pitchFamily="18" charset="0"/>
                <a:ea typeface="Arial Unicode MS" pitchFamily="34" charset="-128"/>
                <a:cs typeface="Times New Roman" panose="02020603050405020304" pitchFamily="18" charset="0"/>
              </a:rPr>
              <a:t>higher</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interest</a:t>
            </a:r>
            <a:r>
              <a:rPr lang="fr-FR" dirty="0">
                <a:latin typeface="Times New Roman" panose="02020603050405020304" pitchFamily="18" charset="0"/>
                <a:ea typeface="Arial Unicode MS" pitchFamily="34" charset="-128"/>
                <a:cs typeface="Times New Roman" panose="02020603050405020304" pitchFamily="18" charset="0"/>
              </a:rPr>
              <a:t> rates </a:t>
            </a:r>
            <a:r>
              <a:rPr lang="fr-FR" dirty="0" smtClean="0">
                <a:latin typeface="Times New Roman" panose="02020603050405020304" pitchFamily="18" charset="0"/>
                <a:ea typeface="Arial Unicode MS" pitchFamily="34" charset="-128"/>
                <a:cs typeface="Times New Roman" panose="02020603050405020304" pitchFamily="18" charset="0"/>
              </a:rPr>
              <a:t>(</a:t>
            </a:r>
            <a:r>
              <a:rPr lang="fr-FR" i="1" dirty="0" err="1" smtClean="0">
                <a:latin typeface="Times New Roman" panose="02020603050405020304" pitchFamily="18" charset="0"/>
                <a:ea typeface="Arial Unicode MS" pitchFamily="34" charset="-128"/>
                <a:cs typeface="Times New Roman" panose="02020603050405020304" pitchFamily="18" charset="0"/>
              </a:rPr>
              <a:t>downgrading</a:t>
            </a:r>
            <a:r>
              <a:rPr lang="fr-FR" dirty="0" smtClean="0">
                <a:latin typeface="Times New Roman" panose="02020603050405020304" pitchFamily="18" charset="0"/>
                <a:ea typeface="Arial Unicode MS" pitchFamily="34" charset="-128"/>
                <a:cs typeface="Times New Roman" panose="02020603050405020304" pitchFamily="18" charset="0"/>
              </a:rPr>
              <a:t>)</a:t>
            </a: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pPr>
            <a:endParaRPr lang="fr-FR" i="1"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r>
              <a:rPr lang="fr-FR" b="1" dirty="0">
                <a:latin typeface="Times New Roman" panose="02020603050405020304" pitchFamily="18" charset="0"/>
                <a:ea typeface="Arial Unicode MS" pitchFamily="34" charset="-128"/>
                <a:cs typeface="Times New Roman" panose="02020603050405020304" pitchFamily="18" charset="0"/>
              </a:rPr>
              <a:t> </a:t>
            </a:r>
            <a:r>
              <a:rPr lang="fr-FR" dirty="0">
                <a:latin typeface="Times New Roman" panose="02020603050405020304" pitchFamily="18" charset="0"/>
                <a:ea typeface="Arial Unicode MS" pitchFamily="34" charset="-128"/>
                <a:cs typeface="Times New Roman" panose="02020603050405020304" pitchFamily="18" charset="0"/>
              </a:rPr>
              <a:t>This </a:t>
            </a:r>
            <a:r>
              <a:rPr lang="fr-FR" dirty="0" err="1">
                <a:latin typeface="Times New Roman" panose="02020603050405020304" pitchFamily="18" charset="0"/>
                <a:ea typeface="Arial Unicode MS" pitchFamily="34" charset="-128"/>
                <a:cs typeface="Times New Roman" panose="02020603050405020304" pitchFamily="18" charset="0"/>
              </a:rPr>
              <a:t>further</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increases</a:t>
            </a:r>
            <a:r>
              <a:rPr lang="fr-FR" dirty="0">
                <a:latin typeface="Times New Roman" panose="02020603050405020304" pitchFamily="18" charset="0"/>
                <a:ea typeface="Arial Unicode MS" pitchFamily="34" charset="-128"/>
                <a:cs typeface="Times New Roman" panose="02020603050405020304" pitchFamily="18" charset="0"/>
              </a:rPr>
              <a:t> (r-g), </a:t>
            </a:r>
            <a:r>
              <a:rPr lang="fr-FR" dirty="0" err="1">
                <a:latin typeface="Times New Roman" panose="02020603050405020304" pitchFamily="18" charset="0"/>
                <a:ea typeface="Arial Unicode MS" pitchFamily="34" charset="-128"/>
                <a:cs typeface="Times New Roman" panose="02020603050405020304" pitchFamily="18" charset="0"/>
              </a:rPr>
              <a:t>making</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debt</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reduction</a:t>
            </a:r>
            <a:r>
              <a:rPr lang="fr-FR" dirty="0">
                <a:latin typeface="Times New Roman" panose="02020603050405020304" pitchFamily="18" charset="0"/>
                <a:ea typeface="Arial Unicode MS" pitchFamily="34" charset="-128"/>
                <a:cs typeface="Times New Roman" panose="02020603050405020304" pitchFamily="18" charset="0"/>
              </a:rPr>
              <a:t> </a:t>
            </a:r>
            <a:r>
              <a:rPr lang="fr-FR" dirty="0" err="1">
                <a:latin typeface="Times New Roman" panose="02020603050405020304" pitchFamily="18" charset="0"/>
                <a:ea typeface="Arial Unicode MS" pitchFamily="34" charset="-128"/>
                <a:cs typeface="Times New Roman" panose="02020603050405020304" pitchFamily="18" charset="0"/>
              </a:rPr>
              <a:t>even</a:t>
            </a:r>
            <a:r>
              <a:rPr lang="fr-FR" dirty="0">
                <a:latin typeface="Times New Roman" panose="02020603050405020304" pitchFamily="18" charset="0"/>
                <a:ea typeface="Arial Unicode MS" pitchFamily="34" charset="-128"/>
                <a:cs typeface="Times New Roman" panose="02020603050405020304" pitchFamily="18" charset="0"/>
              </a:rPr>
              <a:t> more </a:t>
            </a:r>
            <a:r>
              <a:rPr lang="fr-FR" dirty="0" err="1">
                <a:latin typeface="Times New Roman" panose="02020603050405020304" pitchFamily="18" charset="0"/>
                <a:ea typeface="Arial Unicode MS" pitchFamily="34" charset="-128"/>
                <a:cs typeface="Times New Roman" panose="02020603050405020304" pitchFamily="18" charset="0"/>
              </a:rPr>
              <a:t>difficult</a:t>
            </a:r>
            <a:endParaRPr lang="fr-FR"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endParaRPr lang="fr-FR" b="1"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Wingdings" pitchFamily="2" charset="2"/>
              <a:buChar char="§"/>
            </a:pPr>
            <a:r>
              <a:rPr lang="fr-FR" b="1" dirty="0">
                <a:latin typeface="Times New Roman" panose="02020603050405020304" pitchFamily="18" charset="0"/>
                <a:ea typeface="Arial Unicode MS" pitchFamily="34" charset="-128"/>
                <a:cs typeface="Times New Roman" panose="02020603050405020304" pitchFamily="18" charset="0"/>
              </a:rPr>
              <a:t> </a:t>
            </a:r>
            <a:r>
              <a:rPr lang="fr-FR" b="1" dirty="0" err="1" smtClean="0">
                <a:latin typeface="Times New Roman" panose="02020603050405020304" pitchFamily="18" charset="0"/>
                <a:ea typeface="Arial Unicode MS" pitchFamily="34" charset="-128"/>
                <a:cs typeface="Times New Roman" panose="02020603050405020304" pitchFamily="18" charset="0"/>
              </a:rPr>
              <a:t>Austerity</a:t>
            </a:r>
            <a:r>
              <a:rPr lang="fr-FR" b="1" dirty="0" smtClean="0">
                <a:latin typeface="Times New Roman" panose="02020603050405020304" pitchFamily="18" charset="0"/>
                <a:ea typeface="Arial Unicode MS" pitchFamily="34" charset="-128"/>
                <a:cs typeface="Times New Roman" panose="02020603050405020304" pitchFamily="18" charset="0"/>
              </a:rPr>
              <a:t> </a:t>
            </a:r>
            <a:r>
              <a:rPr lang="fr-FR" b="1" dirty="0" err="1" smtClean="0">
                <a:latin typeface="Times New Roman" panose="02020603050405020304" pitchFamily="18" charset="0"/>
                <a:ea typeface="Arial Unicode MS" pitchFamily="34" charset="-128"/>
                <a:cs typeface="Times New Roman" panose="02020603050405020304" pitchFamily="18" charset="0"/>
              </a:rPr>
              <a:t>measures</a:t>
            </a:r>
            <a:r>
              <a:rPr lang="fr-FR" b="1" dirty="0" smtClean="0">
                <a:latin typeface="Times New Roman" panose="02020603050405020304" pitchFamily="18" charset="0"/>
                <a:ea typeface="Arial Unicode MS" pitchFamily="34" charset="-128"/>
                <a:cs typeface="Times New Roman" panose="02020603050405020304" pitchFamily="18" charset="0"/>
              </a:rPr>
              <a:t> are </a:t>
            </a:r>
            <a:r>
              <a:rPr lang="fr-FR" b="1" dirty="0" err="1" smtClean="0">
                <a:latin typeface="Times New Roman" panose="02020603050405020304" pitchFamily="18" charset="0"/>
                <a:ea typeface="Arial Unicode MS" pitchFamily="34" charset="-128"/>
                <a:cs typeface="Times New Roman" panose="02020603050405020304" pitchFamily="18" charset="0"/>
              </a:rPr>
              <a:t>creating</a:t>
            </a:r>
            <a:r>
              <a:rPr lang="fr-FR" b="1" dirty="0" smtClean="0">
                <a:latin typeface="Times New Roman" panose="02020603050405020304" pitchFamily="18" charset="0"/>
                <a:ea typeface="Arial Unicode MS" pitchFamily="34" charset="-128"/>
                <a:cs typeface="Times New Roman" panose="02020603050405020304" pitchFamily="18" charset="0"/>
              </a:rPr>
              <a:t> </a:t>
            </a:r>
            <a:r>
              <a:rPr lang="fr-FR" b="1" dirty="0">
                <a:latin typeface="Times New Roman" panose="02020603050405020304" pitchFamily="18" charset="0"/>
                <a:ea typeface="Arial Unicode MS" pitchFamily="34" charset="-128"/>
                <a:cs typeface="Times New Roman" panose="02020603050405020304" pitchFamily="18" charset="0"/>
              </a:rPr>
              <a:t>a </a:t>
            </a:r>
            <a:r>
              <a:rPr lang="fr-FR" b="1" dirty="0" err="1">
                <a:latin typeface="Times New Roman" panose="02020603050405020304" pitchFamily="18" charset="0"/>
                <a:ea typeface="Arial Unicode MS" pitchFamily="34" charset="-128"/>
                <a:cs typeface="Times New Roman" panose="02020603050405020304" pitchFamily="18" charset="0"/>
              </a:rPr>
              <a:t>trap</a:t>
            </a:r>
            <a:r>
              <a:rPr lang="fr-FR" b="1" dirty="0">
                <a:latin typeface="Times New Roman" panose="02020603050405020304" pitchFamily="18" charset="0"/>
                <a:ea typeface="Arial Unicode MS" pitchFamily="34" charset="-128"/>
                <a:cs typeface="Times New Roman" panose="02020603050405020304" pitchFamily="18" charset="0"/>
              </a:rPr>
              <a:t> </a:t>
            </a:r>
            <a:r>
              <a:rPr lang="fr-FR" b="1" dirty="0" err="1" smtClean="0">
                <a:latin typeface="Times New Roman" panose="02020603050405020304" pitchFamily="18" charset="0"/>
                <a:ea typeface="Arial Unicode MS" pitchFamily="34" charset="-128"/>
                <a:cs typeface="Times New Roman" panose="02020603050405020304" pitchFamily="18" charset="0"/>
              </a:rPr>
              <a:t>whereby</a:t>
            </a:r>
            <a:r>
              <a:rPr lang="fr-FR" b="1" dirty="0" smtClean="0">
                <a:latin typeface="Times New Roman" panose="02020603050405020304" pitchFamily="18" charset="0"/>
                <a:ea typeface="Arial Unicode MS" pitchFamily="34" charset="-128"/>
                <a:cs typeface="Times New Roman" panose="02020603050405020304" pitchFamily="18" charset="0"/>
              </a:rPr>
              <a:t> </a:t>
            </a:r>
            <a:r>
              <a:rPr lang="fr-FR" b="1" dirty="0" err="1">
                <a:latin typeface="Times New Roman" panose="02020603050405020304" pitchFamily="18" charset="0"/>
                <a:ea typeface="Arial Unicode MS" pitchFamily="34" charset="-128"/>
                <a:cs typeface="Times New Roman" panose="02020603050405020304" pitchFamily="18" charset="0"/>
              </a:rPr>
              <a:t>recessionary</a:t>
            </a:r>
            <a:r>
              <a:rPr lang="fr-FR" b="1" dirty="0">
                <a:latin typeface="Times New Roman" panose="02020603050405020304" pitchFamily="18" charset="0"/>
                <a:ea typeface="Arial Unicode MS" pitchFamily="34" charset="-128"/>
                <a:cs typeface="Times New Roman" panose="02020603050405020304" pitchFamily="18" charset="0"/>
              </a:rPr>
              <a:t> </a:t>
            </a:r>
            <a:r>
              <a:rPr lang="fr-FR" b="1" dirty="0" smtClean="0">
                <a:latin typeface="Times New Roman" panose="02020603050405020304" pitchFamily="18" charset="0"/>
                <a:ea typeface="Arial Unicode MS" pitchFamily="34" charset="-128"/>
                <a:cs typeface="Times New Roman" panose="02020603050405020304" pitchFamily="18" charset="0"/>
              </a:rPr>
              <a:t>budgets, </a:t>
            </a:r>
            <a:r>
              <a:rPr lang="fr-FR" b="1" dirty="0">
                <a:latin typeface="Times New Roman" panose="02020603050405020304" pitchFamily="18" charset="0"/>
                <a:ea typeface="Arial Unicode MS" pitchFamily="34" charset="-128"/>
                <a:cs typeface="Times New Roman" panose="02020603050405020304" pitchFamily="18" charset="0"/>
              </a:rPr>
              <a:t>high </a:t>
            </a:r>
            <a:r>
              <a:rPr lang="fr-FR" b="1" dirty="0" err="1">
                <a:latin typeface="Times New Roman" panose="02020603050405020304" pitchFamily="18" charset="0"/>
                <a:ea typeface="Arial Unicode MS" pitchFamily="34" charset="-128"/>
                <a:cs typeface="Times New Roman" panose="02020603050405020304" pitchFamily="18" charset="0"/>
              </a:rPr>
              <a:t>interest</a:t>
            </a:r>
            <a:r>
              <a:rPr lang="fr-FR" b="1" dirty="0">
                <a:latin typeface="Times New Roman" panose="02020603050405020304" pitchFamily="18" charset="0"/>
                <a:ea typeface="Arial Unicode MS" pitchFamily="34" charset="-128"/>
                <a:cs typeface="Times New Roman" panose="02020603050405020304" pitchFamily="18" charset="0"/>
              </a:rPr>
              <a:t> rates and </a:t>
            </a:r>
            <a:r>
              <a:rPr lang="fr-FR" b="1" dirty="0" err="1" smtClean="0">
                <a:latin typeface="Times New Roman" panose="02020603050405020304" pitchFamily="18" charset="0"/>
                <a:ea typeface="Arial Unicode MS" pitchFamily="34" charset="-128"/>
                <a:cs typeface="Times New Roman" panose="02020603050405020304" pitchFamily="18" charset="0"/>
              </a:rPr>
              <a:t>debts</a:t>
            </a:r>
            <a:r>
              <a:rPr lang="fr-FR" b="1" dirty="0" smtClean="0">
                <a:latin typeface="Times New Roman" panose="02020603050405020304" pitchFamily="18" charset="0"/>
                <a:ea typeface="Arial Unicode MS" pitchFamily="34" charset="-128"/>
                <a:cs typeface="Times New Roman" panose="02020603050405020304" pitchFamily="18" charset="0"/>
              </a:rPr>
              <a:t> are </a:t>
            </a:r>
            <a:r>
              <a:rPr lang="fr-FR" b="1" dirty="0" err="1" smtClean="0">
                <a:latin typeface="Times New Roman" panose="02020603050405020304" pitchFamily="18" charset="0"/>
                <a:ea typeface="Arial Unicode MS" pitchFamily="34" charset="-128"/>
                <a:cs typeface="Times New Roman" panose="02020603050405020304" pitchFamily="18" charset="0"/>
              </a:rPr>
              <a:t>reinforcing</a:t>
            </a:r>
            <a:r>
              <a:rPr lang="fr-FR" b="1" dirty="0" smtClean="0">
                <a:latin typeface="Times New Roman" panose="02020603050405020304" pitchFamily="18" charset="0"/>
                <a:ea typeface="Arial Unicode MS" pitchFamily="34" charset="-128"/>
                <a:cs typeface="Times New Roman" panose="02020603050405020304" pitchFamily="18" charset="0"/>
              </a:rPr>
              <a:t> </a:t>
            </a:r>
            <a:r>
              <a:rPr lang="fr-FR" b="1" dirty="0" err="1">
                <a:latin typeface="Times New Roman" panose="02020603050405020304" pitchFamily="18" charset="0"/>
                <a:ea typeface="Arial Unicode MS" pitchFamily="34" charset="-128"/>
                <a:cs typeface="Times New Roman" panose="02020603050405020304" pitchFamily="18" charset="0"/>
              </a:rPr>
              <a:t>each</a:t>
            </a:r>
            <a:r>
              <a:rPr lang="fr-FR" b="1" dirty="0">
                <a:latin typeface="Times New Roman" panose="02020603050405020304" pitchFamily="18" charset="0"/>
                <a:ea typeface="Arial Unicode MS" pitchFamily="34" charset="-128"/>
                <a:cs typeface="Times New Roman" panose="02020603050405020304" pitchFamily="18" charset="0"/>
              </a:rPr>
              <a:t> </a:t>
            </a:r>
            <a:r>
              <a:rPr lang="fr-FR" b="1" dirty="0" err="1">
                <a:latin typeface="Times New Roman" panose="02020603050405020304" pitchFamily="18" charset="0"/>
                <a:ea typeface="Arial Unicode MS" pitchFamily="34" charset="-128"/>
                <a:cs typeface="Times New Roman" panose="02020603050405020304" pitchFamily="18" charset="0"/>
              </a:rPr>
              <a:t>other</a:t>
            </a:r>
            <a:endParaRPr lang="fr-FR" b="1" dirty="0">
              <a:latin typeface="Times New Roman" panose="02020603050405020304" pitchFamily="18" charset="0"/>
              <a:ea typeface="Arial Unicode MS" pitchFamily="34" charset="-128"/>
              <a:cs typeface="Times New Roman" panose="02020603050405020304" pitchFamily="18" charset="0"/>
            </a:endParaRPr>
          </a:p>
          <a:p>
            <a:endParaRPr lang="en-US" dirty="0"/>
          </a:p>
        </p:txBody>
      </p:sp>
    </p:spTree>
    <p:extLst>
      <p:ext uri="{BB962C8B-B14F-4D97-AF65-F5344CB8AC3E}">
        <p14:creationId xmlns:p14="http://schemas.microsoft.com/office/powerpoint/2010/main" val="19283866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620000" cy="6553200"/>
          </a:xfrm>
        </p:spPr>
        <p:txBody>
          <a:bodyPr>
            <a:normAutofit lnSpcReduction="10000"/>
          </a:bodyPr>
          <a:lstStyle/>
          <a:p>
            <a:pPr algn="just" eaLnBrk="0" hangingPunct="0">
              <a:buClr>
                <a:srgbClr val="FF0000"/>
              </a:buClr>
              <a:buFont typeface="Wingdings" pitchFamily="2" charset="2"/>
              <a:buChar char="§"/>
            </a:pPr>
            <a:r>
              <a:rPr lang="fr-FR" sz="2400" dirty="0" smtClean="0">
                <a:latin typeface="Times New Roman" panose="02020603050405020304" pitchFamily="18" charset="0"/>
                <a:ea typeface="Arial Unicode MS" pitchFamily="34" charset="-128"/>
                <a:cs typeface="Times New Roman" panose="02020603050405020304" pitchFamily="18" charset="0"/>
              </a:rPr>
              <a:t>Fiscal consolidation </a:t>
            </a:r>
            <a:r>
              <a:rPr lang="fr-FR" sz="2400" dirty="0" err="1" smtClean="0">
                <a:latin typeface="Times New Roman" panose="02020603050405020304" pitchFamily="18" charset="0"/>
                <a:ea typeface="Arial Unicode MS" pitchFamily="34" charset="-128"/>
                <a:cs typeface="Times New Roman" panose="02020603050405020304" pitchFamily="18" charset="0"/>
              </a:rPr>
              <a:t>should</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a:latin typeface="Times New Roman" panose="02020603050405020304" pitchFamily="18" charset="0"/>
                <a:ea typeface="Arial Unicode MS" pitchFamily="34" charset="-128"/>
                <a:cs typeface="Times New Roman" panose="02020603050405020304" pitchFamily="18" charset="0"/>
              </a:rPr>
              <a:t>first </a:t>
            </a:r>
            <a:r>
              <a:rPr lang="fr-FR" sz="2400" dirty="0" err="1">
                <a:latin typeface="Times New Roman" panose="02020603050405020304" pitchFamily="18" charset="0"/>
                <a:ea typeface="Arial Unicode MS" pitchFamily="34" charset="-128"/>
                <a:cs typeface="Times New Roman" panose="02020603050405020304" pitchFamily="18" charset="0"/>
              </a:rPr>
              <a:t>ensure</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that</a:t>
            </a:r>
            <a:r>
              <a:rPr lang="fr-FR" sz="2400" dirty="0">
                <a:latin typeface="Times New Roman" panose="02020603050405020304" pitchFamily="18" charset="0"/>
                <a:ea typeface="Arial Unicode MS" pitchFamily="34" charset="-128"/>
                <a:cs typeface="Times New Roman" panose="02020603050405020304" pitchFamily="18" charset="0"/>
              </a:rPr>
              <a:t> r </a:t>
            </a:r>
            <a:r>
              <a:rPr lang="fr-FR" sz="2400" dirty="0" err="1">
                <a:latin typeface="Times New Roman" panose="02020603050405020304" pitchFamily="18" charset="0"/>
                <a:ea typeface="Arial Unicode MS" pitchFamily="34" charset="-128"/>
                <a:cs typeface="Times New Roman" panose="02020603050405020304" pitchFamily="18" charset="0"/>
              </a:rPr>
              <a:t>is</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lower</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than</a:t>
            </a:r>
            <a:r>
              <a:rPr lang="fr-FR" sz="2400" dirty="0">
                <a:latin typeface="Times New Roman" panose="02020603050405020304" pitchFamily="18" charset="0"/>
                <a:ea typeface="Arial Unicode MS" pitchFamily="34" charset="-128"/>
                <a:cs typeface="Times New Roman" panose="02020603050405020304" pitchFamily="18" charset="0"/>
              </a:rPr>
              <a:t> g (</a:t>
            </a:r>
            <a:r>
              <a:rPr lang="fr-FR" sz="2400" b="1" dirty="0">
                <a:latin typeface="Times New Roman" panose="02020603050405020304" pitchFamily="18" charset="0"/>
                <a:cs typeface="Times New Roman" panose="02020603050405020304" pitchFamily="18" charset="0"/>
              </a:rPr>
              <a:t>g&gt;r</a:t>
            </a:r>
            <a:r>
              <a:rPr lang="fr-FR" sz="2400" dirty="0">
                <a:latin typeface="Times New Roman" panose="02020603050405020304" pitchFamily="18" charset="0"/>
                <a:ea typeface="Arial Unicode MS" pitchFamily="34" charset="-128"/>
                <a:cs typeface="Times New Roman" panose="02020603050405020304" pitchFamily="18" charset="0"/>
              </a:rPr>
              <a:t>)</a:t>
            </a:r>
          </a:p>
          <a:p>
            <a:pPr algn="just" eaLnBrk="0" hangingPunct="0">
              <a:buClr>
                <a:srgbClr val="FF0000"/>
              </a:buClr>
            </a:pP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Verdana" pitchFamily="34" charset="0"/>
              <a:buAutoNum type="arabicPeriod"/>
            </a:pP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Lowering</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interest</a:t>
            </a:r>
            <a:r>
              <a:rPr lang="fr-FR" sz="2400" dirty="0">
                <a:latin typeface="Times New Roman" panose="02020603050405020304" pitchFamily="18" charset="0"/>
                <a:ea typeface="Arial Unicode MS" pitchFamily="34" charset="-128"/>
                <a:cs typeface="Times New Roman" panose="02020603050405020304" pitchFamily="18" charset="0"/>
              </a:rPr>
              <a:t> rates </a:t>
            </a:r>
            <a:r>
              <a:rPr lang="fr-FR" sz="2400" dirty="0" smtClean="0">
                <a:latin typeface="Times New Roman" panose="02020603050405020304" pitchFamily="18" charset="0"/>
                <a:ea typeface="Arial Unicode MS" pitchFamily="34" charset="-128"/>
                <a:cs typeface="Times New Roman" panose="02020603050405020304" pitchFamily="18" charset="0"/>
              </a:rPr>
              <a:t>(QE by the ECB, </a:t>
            </a:r>
            <a:r>
              <a:rPr lang="fr-FR" sz="2400" dirty="0" err="1" smtClean="0">
                <a:latin typeface="Times New Roman" panose="02020603050405020304" pitchFamily="18" charset="0"/>
                <a:ea typeface="Arial Unicode MS" pitchFamily="34" charset="-128"/>
                <a:cs typeface="Times New Roman" panose="02020603050405020304" pitchFamily="18" charset="0"/>
              </a:rPr>
              <a:t>floating</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smtClean="0">
                <a:latin typeface="Times New Roman" panose="02020603050405020304" pitchFamily="18" charset="0"/>
                <a:ea typeface="Arial Unicode MS" pitchFamily="34" charset="-128"/>
                <a:cs typeface="Times New Roman" panose="02020603050405020304" pitchFamily="18" charset="0"/>
              </a:rPr>
              <a:t>exchange </a:t>
            </a:r>
            <a:r>
              <a:rPr lang="fr-FR" sz="2400" dirty="0" smtClean="0">
                <a:latin typeface="Times New Roman" panose="02020603050405020304" pitchFamily="18" charset="0"/>
                <a:ea typeface="Arial Unicode MS" pitchFamily="34" charset="-128"/>
                <a:cs typeface="Times New Roman" panose="02020603050405020304" pitchFamily="18" charset="0"/>
              </a:rPr>
              <a:t>rate in </a:t>
            </a:r>
            <a:r>
              <a:rPr lang="fr-FR" sz="2400" dirty="0" err="1" smtClean="0">
                <a:latin typeface="Times New Roman" panose="02020603050405020304" pitchFamily="18" charset="0"/>
                <a:ea typeface="Arial Unicode MS" pitchFamily="34" charset="-128"/>
                <a:cs typeface="Times New Roman" panose="02020603050405020304" pitchFamily="18" charset="0"/>
              </a:rPr>
              <a:t>Egypt</a:t>
            </a:r>
            <a:r>
              <a:rPr lang="fr-FR" sz="2400" dirty="0" smtClean="0">
                <a:latin typeface="Times New Roman" panose="02020603050405020304" pitchFamily="18" charset="0"/>
                <a:ea typeface="Arial Unicode MS" pitchFamily="34" charset="-128"/>
                <a:cs typeface="Times New Roman" panose="02020603050405020304" pitchFamily="18" charset="0"/>
              </a:rPr>
              <a:t>, and restore </a:t>
            </a:r>
            <a:r>
              <a:rPr lang="fr-FR" sz="2400" dirty="0" err="1" smtClean="0">
                <a:latin typeface="Times New Roman" panose="02020603050405020304" pitchFamily="18" charset="0"/>
                <a:ea typeface="Arial Unicode MS" pitchFamily="34" charset="-128"/>
                <a:cs typeface="Times New Roman" panose="02020603050405020304" pitchFamily="18" charset="0"/>
              </a:rPr>
              <a:t>private</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sector’s</a:t>
            </a:r>
            <a:r>
              <a:rPr lang="fr-FR" sz="2400" dirty="0" smtClean="0">
                <a:latin typeface="Times New Roman" panose="02020603050405020304" pitchFamily="18" charset="0"/>
                <a:ea typeface="Arial Unicode MS" pitchFamily="34" charset="-128"/>
                <a:cs typeface="Times New Roman" panose="02020603050405020304" pitchFamily="18" charset="0"/>
              </a:rPr>
              <a:t> confidence)</a:t>
            </a:r>
          </a:p>
          <a:p>
            <a:pPr algn="just" eaLnBrk="0" hangingPunct="0">
              <a:buClr>
                <a:srgbClr val="FF0000"/>
              </a:buClr>
              <a:buFont typeface="Verdana" pitchFamily="34" charset="0"/>
              <a:buAutoNum type="arabicPeriod"/>
            </a:pPr>
            <a:endParaRPr lang="fr-FR" sz="2400" dirty="0" smtClean="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Verdana" pitchFamily="34" charset="0"/>
              <a:buAutoNum type="arabicPeriod"/>
            </a:pP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Increase</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economic</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growth</a:t>
            </a:r>
            <a:endParaRPr lang="fr-FR" sz="2400" dirty="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Verdana" pitchFamily="34" charset="0"/>
              <a:buAutoNum type="arabicPeriod"/>
            </a:pPr>
            <a:endParaRPr lang="fr-FR" sz="2400" dirty="0" smtClean="0">
              <a:latin typeface="Times New Roman" panose="02020603050405020304" pitchFamily="18" charset="0"/>
              <a:ea typeface="Arial Unicode MS" pitchFamily="34" charset="-128"/>
              <a:cs typeface="Times New Roman" panose="02020603050405020304" pitchFamily="18" charset="0"/>
            </a:endParaRPr>
          </a:p>
          <a:p>
            <a:pPr algn="just" eaLnBrk="0" hangingPunct="0">
              <a:buClr>
                <a:srgbClr val="FF0000"/>
              </a:buClr>
              <a:buFont typeface="Verdana" pitchFamily="34" charset="0"/>
              <a:buAutoNum type="arabicPeriod"/>
            </a:pPr>
            <a:r>
              <a:rPr lang="fr-FR" sz="2400" dirty="0" err="1" smtClean="0">
                <a:latin typeface="Times New Roman" panose="02020603050405020304" pitchFamily="18" charset="0"/>
                <a:ea typeface="Arial Unicode MS" pitchFamily="34" charset="-128"/>
                <a:cs typeface="Times New Roman" panose="02020603050405020304" pitchFamily="18" charset="0"/>
              </a:rPr>
              <a:t>Adjust</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a:latin typeface="Times New Roman" panose="02020603050405020304" pitchFamily="18" charset="0"/>
                <a:ea typeface="Arial Unicode MS" pitchFamily="34" charset="-128"/>
                <a:cs typeface="Times New Roman" panose="02020603050405020304" pitchFamily="18" charset="0"/>
              </a:rPr>
              <a:t>budget balance </a:t>
            </a:r>
            <a:r>
              <a:rPr lang="fr-FR" sz="2400" dirty="0" err="1">
                <a:latin typeface="Times New Roman" panose="02020603050405020304" pitchFamily="18" charset="0"/>
                <a:ea typeface="Arial Unicode MS" pitchFamily="34" charset="-128"/>
                <a:cs typeface="Times New Roman" panose="02020603050405020304" pitchFamily="18" charset="0"/>
              </a:rPr>
              <a:t>accordingly</a:t>
            </a:r>
            <a:r>
              <a:rPr lang="fr-FR" sz="2400" dirty="0">
                <a:latin typeface="Times New Roman" panose="02020603050405020304" pitchFamily="18" charset="0"/>
                <a:ea typeface="Arial Unicode MS" pitchFamily="34" charset="-128"/>
                <a:cs typeface="Times New Roman" panose="02020603050405020304" pitchFamily="18" charset="0"/>
              </a:rPr>
              <a:t> (in the short </a:t>
            </a:r>
            <a:r>
              <a:rPr lang="fr-FR" sz="2400" dirty="0" err="1">
                <a:latin typeface="Times New Roman" panose="02020603050405020304" pitchFamily="18" charset="0"/>
                <a:ea typeface="Arial Unicode MS" pitchFamily="34" charset="-128"/>
                <a:cs typeface="Times New Roman" panose="02020603050405020304" pitchFamily="18" charset="0"/>
              </a:rPr>
              <a:t>run</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smtClean="0">
                <a:latin typeface="Times New Roman" panose="02020603050405020304" pitchFamily="18" charset="0"/>
                <a:ea typeface="Arial Unicode MS" pitchFamily="34" charset="-128"/>
                <a:cs typeface="Times New Roman" panose="02020603050405020304" pitchFamily="18" charset="0"/>
              </a:rPr>
              <a:t>governments</a:t>
            </a:r>
            <a:r>
              <a:rPr lang="fr-FR" sz="2400" dirty="0" smtClean="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could</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even</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maintain</a:t>
            </a:r>
            <a:r>
              <a:rPr lang="fr-FR" sz="2400" dirty="0">
                <a:latin typeface="Times New Roman" panose="02020603050405020304" pitchFamily="18" charset="0"/>
                <a:ea typeface="Arial Unicode MS" pitchFamily="34" charset="-128"/>
                <a:cs typeface="Times New Roman" panose="02020603050405020304" pitchFamily="18" charset="0"/>
              </a:rPr>
              <a:t> a </a:t>
            </a:r>
            <a:r>
              <a:rPr lang="fr-FR" sz="2400" dirty="0" err="1">
                <a:latin typeface="Times New Roman" panose="02020603050405020304" pitchFamily="18" charset="0"/>
                <a:ea typeface="Arial Unicode MS" pitchFamily="34" charset="-128"/>
                <a:cs typeface="Times New Roman" panose="02020603050405020304" pitchFamily="18" charset="0"/>
              </a:rPr>
              <a:t>moderate</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debt-decreasing</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deficit</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which</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would</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sustain</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economic</a:t>
            </a:r>
            <a:r>
              <a:rPr lang="fr-FR" sz="2400" dirty="0">
                <a:latin typeface="Times New Roman" panose="02020603050405020304" pitchFamily="18" charset="0"/>
                <a:ea typeface="Arial Unicode MS" pitchFamily="34" charset="-128"/>
                <a:cs typeface="Times New Roman" panose="02020603050405020304" pitchFamily="18" charset="0"/>
              </a:rPr>
              <a:t> </a:t>
            </a:r>
            <a:r>
              <a:rPr lang="fr-FR" sz="2400" dirty="0" err="1">
                <a:latin typeface="Times New Roman" panose="02020603050405020304" pitchFamily="18" charset="0"/>
                <a:ea typeface="Arial Unicode MS" pitchFamily="34" charset="-128"/>
                <a:cs typeface="Times New Roman" panose="02020603050405020304" pitchFamily="18" charset="0"/>
              </a:rPr>
              <a:t>growth</a:t>
            </a:r>
            <a:r>
              <a:rPr lang="fr-FR" sz="2400" dirty="0">
                <a:latin typeface="Times New Roman" panose="02020603050405020304" pitchFamily="18" charset="0"/>
                <a:ea typeface="Arial Unicode MS" pitchFamily="34" charset="-128"/>
                <a:cs typeface="Times New Roman" panose="02020603050405020304" pitchFamily="18" charset="0"/>
              </a:rPr>
              <a:t>)</a:t>
            </a:r>
          </a:p>
          <a:p>
            <a:pPr marL="114300" indent="0" algn="just" eaLnBrk="0" hangingPunct="0">
              <a:buClr>
                <a:srgbClr val="FF0000"/>
              </a:buClr>
              <a:buNone/>
            </a:pPr>
            <a:endParaRPr lang="fr-FR" sz="2400" dirty="0">
              <a:ea typeface="Arial Unicode MS" pitchFamily="34" charset="-128"/>
              <a:cs typeface="Arial Unicode MS" pitchFamily="34" charset="-128"/>
            </a:endParaRPr>
          </a:p>
          <a:p>
            <a:pPr marL="114300" indent="0" algn="just" eaLnBrk="0" hangingPunct="0">
              <a:buClr>
                <a:srgbClr val="FF0000"/>
              </a:buClr>
              <a:buNone/>
            </a:pPr>
            <a:endParaRPr lang="en-US" dirty="0" smtClean="0"/>
          </a:p>
          <a:p>
            <a:r>
              <a:rPr lang="fr-FR" sz="2800" b="1" dirty="0">
                <a:latin typeface="Times New Roman" panose="02020603050405020304" pitchFamily="18" charset="0"/>
                <a:ea typeface="Arial Unicode MS" pitchFamily="34" charset="-128"/>
                <a:cs typeface="Times New Roman" panose="02020603050405020304" pitchFamily="18" charset="0"/>
              </a:rPr>
              <a:t>This </a:t>
            </a:r>
            <a:r>
              <a:rPr lang="fr-FR" sz="2800" b="1" dirty="0" err="1" smtClean="0">
                <a:latin typeface="Times New Roman" panose="02020603050405020304" pitchFamily="18" charset="0"/>
                <a:ea typeface="Arial Unicode MS" pitchFamily="34" charset="-128"/>
                <a:cs typeface="Times New Roman" panose="02020603050405020304" pitchFamily="18" charset="0"/>
              </a:rPr>
              <a:t>constitutes</a:t>
            </a:r>
            <a:r>
              <a:rPr lang="fr-FR" sz="2800" b="1" dirty="0" smtClean="0">
                <a:latin typeface="Times New Roman" panose="02020603050405020304" pitchFamily="18" charset="0"/>
                <a:ea typeface="Arial Unicode MS" pitchFamily="34" charset="-128"/>
                <a:cs typeface="Times New Roman" panose="02020603050405020304" pitchFamily="18" charset="0"/>
              </a:rPr>
              <a:t> the </a:t>
            </a:r>
            <a:r>
              <a:rPr lang="fr-FR" sz="2800" b="1" dirty="0">
                <a:latin typeface="Times New Roman" panose="02020603050405020304" pitchFamily="18" charset="0"/>
                <a:ea typeface="Arial Unicode MS" pitchFamily="34" charset="-128"/>
                <a:cs typeface="Times New Roman" panose="02020603050405020304" pitchFamily="18" charset="0"/>
              </a:rPr>
              <a:t>best </a:t>
            </a:r>
            <a:r>
              <a:rPr lang="fr-FR" sz="2800" b="1" dirty="0" err="1" smtClean="0">
                <a:latin typeface="Times New Roman" panose="02020603050405020304" pitchFamily="18" charset="0"/>
                <a:ea typeface="Arial Unicode MS" pitchFamily="34" charset="-128"/>
                <a:cs typeface="Times New Roman" panose="02020603050405020304" pitchFamily="18" charset="0"/>
              </a:rPr>
              <a:t>policy</a:t>
            </a:r>
            <a:r>
              <a:rPr lang="fr-FR" sz="2800" b="1" dirty="0" smtClean="0">
                <a:latin typeface="Times New Roman" panose="02020603050405020304" pitchFamily="18" charset="0"/>
                <a:ea typeface="Arial Unicode MS" pitchFamily="34" charset="-128"/>
                <a:cs typeface="Times New Roman" panose="02020603050405020304" pitchFamily="18" charset="0"/>
              </a:rPr>
              <a:t>  </a:t>
            </a:r>
            <a:r>
              <a:rPr lang="fr-FR" sz="2800" b="1" dirty="0" err="1" smtClean="0">
                <a:latin typeface="Times New Roman" panose="02020603050405020304" pitchFamily="18" charset="0"/>
                <a:ea typeface="Arial Unicode MS" pitchFamily="34" charset="-128"/>
                <a:cs typeface="Times New Roman" panose="02020603050405020304" pitchFamily="18" charset="0"/>
              </a:rPr>
              <a:t>response</a:t>
            </a:r>
            <a:r>
              <a:rPr lang="fr-FR" sz="2800" b="1" dirty="0" smtClean="0">
                <a:latin typeface="Times New Roman" panose="02020603050405020304" pitchFamily="18" charset="0"/>
                <a:ea typeface="Arial Unicode MS" pitchFamily="34" charset="-128"/>
                <a:cs typeface="Times New Roman" panose="02020603050405020304" pitchFamily="18" charset="0"/>
              </a:rPr>
              <a:t> for </a:t>
            </a:r>
            <a:r>
              <a:rPr lang="fr-FR" sz="2800" b="1" dirty="0" err="1">
                <a:latin typeface="Times New Roman" panose="02020603050405020304" pitchFamily="18" charset="0"/>
                <a:ea typeface="Arial Unicode MS" pitchFamily="34" charset="-128"/>
                <a:cs typeface="Times New Roman" panose="02020603050405020304" pitchFamily="18" charset="0"/>
              </a:rPr>
              <a:t>debt</a:t>
            </a:r>
            <a:r>
              <a:rPr lang="fr-FR" sz="2800" b="1" dirty="0">
                <a:latin typeface="Times New Roman" panose="02020603050405020304" pitchFamily="18" charset="0"/>
                <a:ea typeface="Arial Unicode MS" pitchFamily="34" charset="-128"/>
                <a:cs typeface="Times New Roman" panose="02020603050405020304" pitchFamily="18" charset="0"/>
              </a:rPr>
              <a:t> </a:t>
            </a:r>
            <a:r>
              <a:rPr lang="fr-FR" sz="2800" b="1" dirty="0" err="1" smtClean="0">
                <a:latin typeface="Times New Roman" panose="02020603050405020304" pitchFamily="18" charset="0"/>
                <a:ea typeface="Arial Unicode MS" pitchFamily="34" charset="-128"/>
                <a:cs typeface="Times New Roman" panose="02020603050405020304" pitchFamily="18" charset="0"/>
              </a:rPr>
              <a:t>reduction</a:t>
            </a:r>
            <a:endParaRPr lang="en-US" dirty="0"/>
          </a:p>
        </p:txBody>
      </p:sp>
    </p:spTree>
    <p:extLst>
      <p:ext uri="{BB962C8B-B14F-4D97-AF65-F5344CB8AC3E}">
        <p14:creationId xmlns:p14="http://schemas.microsoft.com/office/powerpoint/2010/main" val="9676434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lstStyle/>
          <a:p>
            <a:r>
              <a:rPr lang="en-US" sz="2400" dirty="0" smtClean="0"/>
              <a:t>7. Conclusion</a:t>
            </a:r>
            <a:endParaRPr lang="en-US" sz="2400" dirty="0"/>
          </a:p>
        </p:txBody>
      </p:sp>
      <p:sp>
        <p:nvSpPr>
          <p:cNvPr id="3" name="Content Placeholder 2"/>
          <p:cNvSpPr>
            <a:spLocks noGrp="1"/>
          </p:cNvSpPr>
          <p:nvPr>
            <p:ph idx="1"/>
          </p:nvPr>
        </p:nvSpPr>
        <p:spPr>
          <a:xfrm>
            <a:off x="457200" y="762000"/>
            <a:ext cx="7620000" cy="6096000"/>
          </a:xfrm>
        </p:spPr>
        <p:txBody>
          <a:bodyPr>
            <a:normAutofit fontScale="92500" lnSpcReduction="20000"/>
          </a:bodyPr>
          <a:lstStyle/>
          <a:p>
            <a:r>
              <a:rPr lang="en-US" sz="2400" dirty="0"/>
              <a:t>A</a:t>
            </a:r>
            <a:r>
              <a:rPr lang="en-US" sz="2400" dirty="0" smtClean="0"/>
              <a:t>bsence of fiscal space in most MED and EU countries due to the accumulation of large public debts and recurrent budget and current account deficits</a:t>
            </a:r>
          </a:p>
          <a:p>
            <a:pPr marL="114300" indent="0">
              <a:buNone/>
            </a:pPr>
            <a:endParaRPr lang="en-US" sz="2400" dirty="0" smtClean="0"/>
          </a:p>
          <a:p>
            <a:r>
              <a:rPr lang="en-US" sz="2400" dirty="0" smtClean="0"/>
              <a:t>Ineffectiveness of monetary policy in the presence of fixed exchange rates and free capital movements in most MED countries</a:t>
            </a:r>
          </a:p>
          <a:p>
            <a:pPr marL="114300" indent="0">
              <a:buNone/>
            </a:pPr>
            <a:endParaRPr lang="en-US" sz="2400" dirty="0" smtClean="0"/>
          </a:p>
          <a:p>
            <a:r>
              <a:rPr lang="en-US" sz="2400" dirty="0" smtClean="0"/>
              <a:t>This boils down to no role for government policies (fiscal and monetary) to deal with the current macroeconomic imbalances  paving the way for future fiscal and currency crises</a:t>
            </a:r>
          </a:p>
          <a:p>
            <a:pPr marL="114300" indent="0">
              <a:buNone/>
            </a:pPr>
            <a:endParaRPr lang="en-US" sz="2400" dirty="0" smtClean="0"/>
          </a:p>
          <a:p>
            <a:r>
              <a:rPr lang="en-US" sz="2400" dirty="0" smtClean="0"/>
              <a:t>Reduce the public sector in favor of the private sector</a:t>
            </a:r>
          </a:p>
          <a:p>
            <a:pPr marL="114300" indent="0">
              <a:buNone/>
            </a:pPr>
            <a:endParaRPr lang="en-US" sz="2400" dirty="0" smtClean="0"/>
          </a:p>
          <a:p>
            <a:r>
              <a:rPr lang="en-US" sz="2400" dirty="0" smtClean="0"/>
              <a:t>Channel liquidity to the private sector through loans and encourage investments in productive ventures</a:t>
            </a:r>
          </a:p>
          <a:p>
            <a:pPr marL="114300" indent="0">
              <a:buNone/>
            </a:pPr>
            <a:endParaRPr lang="en-US" sz="2400" dirty="0" smtClean="0"/>
          </a:p>
          <a:p>
            <a:r>
              <a:rPr lang="en-US" sz="2400" dirty="0" smtClean="0"/>
              <a:t>Reduce government spending and increase supply side taxes </a:t>
            </a:r>
          </a:p>
          <a:p>
            <a:endParaRPr lang="en-US" dirty="0" smtClean="0"/>
          </a:p>
          <a:p>
            <a:endParaRPr lang="en-US" dirty="0"/>
          </a:p>
        </p:txBody>
      </p:sp>
    </p:spTree>
    <p:extLst>
      <p:ext uri="{BB962C8B-B14F-4D97-AF65-F5344CB8AC3E}">
        <p14:creationId xmlns:p14="http://schemas.microsoft.com/office/powerpoint/2010/main" val="39895202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620000" cy="487362"/>
          </a:xfrm>
        </p:spPr>
        <p:txBody>
          <a:bodyPr/>
          <a:lstStyle/>
          <a:p>
            <a:r>
              <a:rPr lang="en-US" sz="2800" b="1" dirty="0" smtClean="0"/>
              <a:t> Conclusion (Cont’d)</a:t>
            </a:r>
            <a:endParaRPr lang="en-US" sz="2800" b="1" dirty="0"/>
          </a:p>
        </p:txBody>
      </p:sp>
      <p:sp>
        <p:nvSpPr>
          <p:cNvPr id="2" name="Content Placeholder 1"/>
          <p:cNvSpPr>
            <a:spLocks noGrp="1"/>
          </p:cNvSpPr>
          <p:nvPr>
            <p:ph idx="1"/>
          </p:nvPr>
        </p:nvSpPr>
        <p:spPr>
          <a:xfrm>
            <a:off x="457200" y="838200"/>
            <a:ext cx="7620000" cy="6096000"/>
          </a:xfrm>
        </p:spPr>
        <p:txBody>
          <a:bodyPr>
            <a:normAutofit lnSpcReduction="10000"/>
          </a:bodyPr>
          <a:lstStyle/>
          <a:p>
            <a:pPr algn="just"/>
            <a:r>
              <a:rPr lang="en-US" dirty="0" smtClean="0">
                <a:latin typeface="Times New Roman" panose="02020603050405020304" pitchFamily="18" charset="0"/>
                <a:cs typeface="Times New Roman" panose="02020603050405020304" pitchFamily="18" charset="0"/>
              </a:rPr>
              <a:t>EU’s and MED economies appear to be in a bind:</a:t>
            </a:r>
          </a:p>
          <a:p>
            <a:pPr marL="114300" indent="0" algn="just">
              <a:buNone/>
            </a:pPr>
            <a:endParaRPr lang="en-US" dirty="0" smtClean="0">
              <a:latin typeface="Times New Roman" panose="02020603050405020304" pitchFamily="18" charset="0"/>
              <a:cs typeface="Times New Roman" panose="02020603050405020304" pitchFamily="18" charset="0"/>
            </a:endParaRP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Past accumulated public debts and large budget and current account deficits </a:t>
            </a: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Bureaucracy, protectionist laws , restrictive labor laws</a:t>
            </a: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Consequences of 2008 financial crisis and 2010 Arab spring</a:t>
            </a:r>
          </a:p>
          <a:p>
            <a:pPr lvl="1" algn="just">
              <a:buFont typeface="Wingdings" pitchFamily="2" charset="2"/>
              <a:buChar char="Ø"/>
            </a:pPr>
            <a:r>
              <a:rPr lang="en-US" dirty="0">
                <a:latin typeface="Times New Roman" panose="02020603050405020304" pitchFamily="18" charset="0"/>
                <a:cs typeface="Times New Roman" panose="02020603050405020304" pitchFamily="18" charset="0"/>
              </a:rPr>
              <a:t>Austerity measures and the prolonged tightening of fiscal policy</a:t>
            </a: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Lack of a political and fiscal union</a:t>
            </a: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Doubts about the success of QE</a:t>
            </a: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BREXIT which could lead to more exits from the EU</a:t>
            </a:r>
          </a:p>
          <a:p>
            <a:pPr marL="627063" lvl="2"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Monetary Policy </a:t>
            </a:r>
            <a:r>
              <a:rPr lang="en-US" dirty="0">
                <a:latin typeface="Times New Roman" panose="02020603050405020304" pitchFamily="18" charset="0"/>
                <a:cs typeface="Times New Roman" panose="02020603050405020304" pitchFamily="18" charset="0"/>
              </a:rPr>
              <a:t>will be ineffective as long </a:t>
            </a:r>
            <a:r>
              <a:rPr lang="en-US" dirty="0" smtClean="0">
                <a:latin typeface="Times New Roman" panose="02020603050405020304" pitchFamily="18" charset="0"/>
                <a:cs typeface="Times New Roman" panose="02020603050405020304" pitchFamily="18" charset="0"/>
              </a:rPr>
              <a:t>as Banks </a:t>
            </a:r>
            <a:r>
              <a:rPr lang="en-US" dirty="0">
                <a:latin typeface="Times New Roman" panose="02020603050405020304" pitchFamily="18" charset="0"/>
                <a:cs typeface="Times New Roman" panose="02020603050405020304" pitchFamily="18" charset="0"/>
              </a:rPr>
              <a:t>remain in poor shape</a:t>
            </a:r>
          </a:p>
          <a:p>
            <a:pPr lvl="2" algn="just">
              <a:buFont typeface="Wingdings" pitchFamily="2" charset="2"/>
              <a:buChar char="ü"/>
            </a:pPr>
            <a:r>
              <a:rPr lang="en-US" dirty="0" smtClean="0">
                <a:latin typeface="Times New Roman" panose="02020603050405020304" pitchFamily="18" charset="0"/>
                <a:cs typeface="Times New Roman" panose="02020603050405020304" pitchFamily="18" charset="0"/>
              </a:rPr>
              <a:t>They </a:t>
            </a:r>
            <a:r>
              <a:rPr lang="en-US" dirty="0">
                <a:latin typeface="Times New Roman" panose="02020603050405020304" pitchFamily="18" charset="0"/>
                <a:cs typeface="Times New Roman" panose="02020603050405020304" pitchFamily="18" charset="0"/>
              </a:rPr>
              <a:t>are slow in raising capital</a:t>
            </a:r>
          </a:p>
          <a:p>
            <a:pPr lvl="2" algn="just">
              <a:buFont typeface="Wingdings" pitchFamily="2" charset="2"/>
              <a:buChar char="ü"/>
            </a:pPr>
            <a:r>
              <a:rPr lang="en-US" dirty="0">
                <a:latin typeface="Times New Roman" panose="02020603050405020304" pitchFamily="18" charset="0"/>
                <a:cs typeface="Times New Roman" panose="02020603050405020304" pitchFamily="18" charset="0"/>
              </a:rPr>
              <a:t>They are readjusting their B/S to abide by Basel </a:t>
            </a:r>
            <a:r>
              <a:rPr lang="en-US" dirty="0" smtClean="0">
                <a:latin typeface="Times New Roman" panose="02020603050405020304" pitchFamily="18" charset="0"/>
                <a:cs typeface="Times New Roman" panose="02020603050405020304" pitchFamily="18" charset="0"/>
              </a:rPr>
              <a:t>Accords</a:t>
            </a:r>
            <a:endParaRPr lang="en-US" dirty="0">
              <a:latin typeface="Times New Roman" panose="02020603050405020304" pitchFamily="18" charset="0"/>
              <a:cs typeface="Times New Roman" panose="02020603050405020304" pitchFamily="18" charset="0"/>
            </a:endParaRPr>
          </a:p>
          <a:p>
            <a:pPr lvl="2" algn="just">
              <a:buFont typeface="Wingdings" pitchFamily="2" charset="2"/>
              <a:buChar char="ü"/>
            </a:pPr>
            <a:r>
              <a:rPr lang="en-US" dirty="0">
                <a:latin typeface="Times New Roman" panose="02020603050405020304" pitchFamily="18" charset="0"/>
                <a:cs typeface="Times New Roman" panose="02020603050405020304" pitchFamily="18" charset="0"/>
              </a:rPr>
              <a:t>They have no incentive to </a:t>
            </a:r>
            <a:r>
              <a:rPr lang="en-US" dirty="0" smtClean="0">
                <a:latin typeface="Times New Roman" panose="02020603050405020304" pitchFamily="18" charset="0"/>
                <a:cs typeface="Times New Roman" panose="02020603050405020304" pitchFamily="18" charset="0"/>
              </a:rPr>
              <a:t>extend </a:t>
            </a:r>
            <a:r>
              <a:rPr lang="en-US" dirty="0" smtClean="0">
                <a:latin typeface="Times New Roman" panose="02020603050405020304" pitchFamily="18" charset="0"/>
                <a:cs typeface="Times New Roman" panose="02020603050405020304" pitchFamily="18" charset="0"/>
              </a:rPr>
              <a:t>loans</a:t>
            </a:r>
            <a:endParaRPr lang="en-US" dirty="0">
              <a:latin typeface="Times New Roman" panose="02020603050405020304" pitchFamily="18" charset="0"/>
              <a:cs typeface="Times New Roman" panose="02020603050405020304" pitchFamily="18" charset="0"/>
            </a:endParaRPr>
          </a:p>
          <a:p>
            <a:pPr lvl="2" algn="just">
              <a:buFont typeface="Wingdings" pitchFamily="2" charset="2"/>
              <a:buChar char="ü"/>
            </a:pPr>
            <a:r>
              <a:rPr lang="en-US" dirty="0" smtClean="0">
                <a:latin typeface="Times New Roman" panose="02020603050405020304" pitchFamily="18" charset="0"/>
                <a:cs typeface="Times New Roman" panose="02020603050405020304" pitchFamily="18" charset="0"/>
              </a:rPr>
              <a:t>So far they have invested </a:t>
            </a:r>
            <a:r>
              <a:rPr lang="en-US" dirty="0">
                <a:latin typeface="Times New Roman" panose="02020603050405020304" pitchFamily="18" charset="0"/>
                <a:cs typeface="Times New Roman" panose="02020603050405020304" pitchFamily="18" charset="0"/>
              </a:rPr>
              <a:t>cash received from QE in </a:t>
            </a:r>
            <a:r>
              <a:rPr lang="en-US" dirty="0" smtClean="0">
                <a:latin typeface="Times New Roman" panose="02020603050405020304" pitchFamily="18" charset="0"/>
                <a:cs typeface="Times New Roman" panose="02020603050405020304" pitchFamily="18" charset="0"/>
              </a:rPr>
              <a:t>securities and in T-Bills in most MED countries</a:t>
            </a:r>
            <a:endParaRPr lang="en-US" dirty="0">
              <a:latin typeface="Times New Roman" panose="02020603050405020304" pitchFamily="18" charset="0"/>
              <a:cs typeface="Times New Roman" panose="02020603050405020304" pitchFamily="18" charset="0"/>
            </a:endParaRPr>
          </a:p>
          <a:p>
            <a:pPr marL="627063" lvl="2" indent="0">
              <a:buNone/>
            </a:pPr>
            <a:endParaRPr lang="en-US" dirty="0"/>
          </a:p>
          <a:p>
            <a:pPr marL="627063" lvl="2" indent="0">
              <a:buNone/>
            </a:pPr>
            <a:endParaRPr lang="en-US" dirty="0"/>
          </a:p>
        </p:txBody>
      </p:sp>
    </p:spTree>
    <p:extLst>
      <p:ext uri="{BB962C8B-B14F-4D97-AF65-F5344CB8AC3E}">
        <p14:creationId xmlns:p14="http://schemas.microsoft.com/office/powerpoint/2010/main" val="25711195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
            <a:ext cx="7620000" cy="660400"/>
          </a:xfrm>
        </p:spPr>
        <p:txBody>
          <a:bodyPr/>
          <a:lstStyle/>
          <a:p>
            <a:r>
              <a:rPr lang="en-US" sz="2800" b="1" dirty="0" smtClean="0"/>
              <a:t>Conclusion</a:t>
            </a:r>
            <a:endParaRPr lang="en-US" sz="2800" b="1" dirty="0"/>
          </a:p>
        </p:txBody>
      </p:sp>
      <p:sp>
        <p:nvSpPr>
          <p:cNvPr id="3" name="Content Placeholder 2"/>
          <p:cNvSpPr>
            <a:spLocks noGrp="1"/>
          </p:cNvSpPr>
          <p:nvPr>
            <p:ph idx="1"/>
          </p:nvPr>
        </p:nvSpPr>
        <p:spPr>
          <a:xfrm>
            <a:off x="457200" y="609600"/>
            <a:ext cx="7620000" cy="6172200"/>
          </a:xfrm>
        </p:spPr>
        <p:txBody>
          <a:bodyPr>
            <a:normAutofit lnSpcReduction="10000"/>
          </a:bodyPr>
          <a:lstStyle/>
          <a:p>
            <a:pPr algn="just"/>
            <a:r>
              <a:rPr lang="en-US" dirty="0" smtClean="0">
                <a:latin typeface="Times New Roman" panose="02020603050405020304" pitchFamily="18" charset="0"/>
                <a:cs typeface="Times New Roman" panose="02020603050405020304" pitchFamily="18" charset="0"/>
              </a:rPr>
              <a:t>Given the ineffectiveness of both monetary and fiscal policies, the private sector needs to take a leading role in addressing  macroeconomic imbalances</a:t>
            </a: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Improve private sector’s expectations in both the EU and MED</a:t>
            </a:r>
          </a:p>
          <a:p>
            <a:pPr marL="11430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Encourage commercial banks to give out more loans (to SMEs)</a:t>
            </a: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All the above would increase the growth rate of GDP and would render debt more sustainable</a:t>
            </a:r>
          </a:p>
          <a:p>
            <a:pPr algn="just"/>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Once the above is achieved, introduce austerity and structural adjustment measures </a:t>
            </a:r>
          </a:p>
          <a:p>
            <a:pPr marL="11430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This will insure sustainable economic growth and will reduce the likelihood of a future debt and currency crisis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92435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7620000" cy="487362"/>
          </a:xfrm>
        </p:spPr>
        <p:txBody>
          <a:bodyPr/>
          <a:lstStyle/>
          <a:p>
            <a:r>
              <a:rPr lang="en-US" sz="2800" b="1" dirty="0"/>
              <a:t>Conclusion (Cont.)</a:t>
            </a:r>
          </a:p>
        </p:txBody>
      </p:sp>
      <p:sp>
        <p:nvSpPr>
          <p:cNvPr id="2" name="Content Placeholder 1"/>
          <p:cNvSpPr>
            <a:spLocks noGrp="1"/>
          </p:cNvSpPr>
          <p:nvPr>
            <p:ph idx="1"/>
          </p:nvPr>
        </p:nvSpPr>
        <p:spPr>
          <a:xfrm>
            <a:off x="838200" y="762000"/>
            <a:ext cx="7408333" cy="6019800"/>
          </a:xfrm>
        </p:spPr>
        <p:txBody>
          <a:bodyPr>
            <a:normAutofit/>
          </a:bodyPr>
          <a:lstStyle/>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EU must acknowledge the importance of fiscal policy in a monetary union</a:t>
            </a:r>
          </a:p>
          <a:p>
            <a:pPr marL="114300" indent="0" algn="just">
              <a:buNone/>
            </a:pPr>
            <a:endParaRPr lang="en-US" dirty="0" smtClean="0">
              <a:latin typeface="Times New Roman" panose="02020603050405020304" pitchFamily="18" charset="0"/>
              <a:cs typeface="Times New Roman" panose="02020603050405020304" pitchFamily="18" charset="0"/>
            </a:endParaRPr>
          </a:p>
          <a:p>
            <a:pPr lvl="1" algn="just">
              <a:buFont typeface="Wingdings" pitchFamily="2" charset="2"/>
              <a:buChar char="Ø"/>
            </a:pPr>
            <a:r>
              <a:rPr lang="en-US" dirty="0" smtClean="0">
                <a:latin typeface="Times New Roman" panose="02020603050405020304" pitchFamily="18" charset="0"/>
                <a:cs typeface="Times New Roman" panose="02020603050405020304" pitchFamily="18" charset="0"/>
              </a:rPr>
              <a:t>For those EU and MED countries with fiscal space: use expansionary fiscal policy</a:t>
            </a:r>
          </a:p>
          <a:p>
            <a:pPr marL="411480" lvl="1" indent="0" algn="just">
              <a:buNone/>
            </a:pPr>
            <a:endParaRPr lang="en-US" dirty="0" smtClean="0">
              <a:latin typeface="Times New Roman" panose="02020603050405020304" pitchFamily="18" charset="0"/>
              <a:cs typeface="Times New Roman" panose="02020603050405020304" pitchFamily="18" charset="0"/>
            </a:endParaRPr>
          </a:p>
          <a:p>
            <a:pPr marL="924243" lvl="2" indent="-342900" algn="just">
              <a:buFont typeface="Wingdings" pitchFamily="2" charset="2"/>
              <a:buChar char="ü"/>
            </a:pPr>
            <a:r>
              <a:rPr lang="en-US" dirty="0" smtClean="0">
                <a:latin typeface="Times New Roman" panose="02020603050405020304" pitchFamily="18" charset="0"/>
                <a:cs typeface="Times New Roman" panose="02020603050405020304" pitchFamily="18" charset="0"/>
              </a:rPr>
              <a:t>Stimulate growth</a:t>
            </a:r>
          </a:p>
          <a:p>
            <a:pPr marL="924243" lvl="2" indent="-342900" algn="just">
              <a:buFont typeface="Wingdings" pitchFamily="2" charset="2"/>
              <a:buChar char="ü"/>
            </a:pPr>
            <a:r>
              <a:rPr lang="en-US" dirty="0" smtClean="0">
                <a:latin typeface="Times New Roman" panose="02020603050405020304" pitchFamily="18" charset="0"/>
                <a:cs typeface="Times New Roman" panose="02020603050405020304" pitchFamily="18" charset="0"/>
              </a:rPr>
              <a:t>Increase employment</a:t>
            </a:r>
          </a:p>
          <a:p>
            <a:pPr marL="924243" lvl="2" indent="-342900" algn="just">
              <a:buFont typeface="Wingdings" pitchFamily="2" charset="2"/>
              <a:buChar char="ü"/>
            </a:pPr>
            <a:r>
              <a:rPr lang="en-US" dirty="0" smtClean="0">
                <a:latin typeface="Times New Roman" panose="02020603050405020304" pitchFamily="18" charset="0"/>
                <a:cs typeface="Times New Roman" panose="02020603050405020304" pitchFamily="18" charset="0"/>
              </a:rPr>
              <a:t>Correct wages</a:t>
            </a:r>
          </a:p>
          <a:p>
            <a:pPr marL="924243" lvl="2" indent="-342900" algn="just">
              <a:buFont typeface="Wingdings" pitchFamily="2" charset="2"/>
              <a:buChar char="ü"/>
            </a:pPr>
            <a:r>
              <a:rPr lang="en-US" dirty="0" smtClean="0">
                <a:latin typeface="Times New Roman" panose="02020603050405020304" pitchFamily="18" charset="0"/>
                <a:cs typeface="Times New Roman" panose="02020603050405020304" pitchFamily="18" charset="0"/>
              </a:rPr>
              <a:t>Restore inflation</a:t>
            </a:r>
          </a:p>
          <a:p>
            <a:pPr marL="924243" lvl="2" indent="-342900" algn="just">
              <a:buFont typeface="Wingdings" pitchFamily="2" charset="2"/>
              <a:buChar char="ü"/>
            </a:pPr>
            <a:r>
              <a:rPr lang="en-US" dirty="0" smtClean="0">
                <a:latin typeface="Times New Roman" panose="02020603050405020304" pitchFamily="18" charset="0"/>
                <a:cs typeface="Times New Roman" panose="02020603050405020304" pitchFamily="18" charset="0"/>
              </a:rPr>
              <a:t>Boost domestic demand</a:t>
            </a:r>
          </a:p>
          <a:p>
            <a:pPr marL="114300" indent="0" algn="just">
              <a:buNone/>
            </a:pPr>
            <a:endParaRPr lang="en-US" b="1" dirty="0" smtClean="0">
              <a:latin typeface="Times New Roman" panose="02020603050405020304" pitchFamily="18" charset="0"/>
              <a:cs typeface="Times New Roman" panose="02020603050405020304" pitchFamily="18" charset="0"/>
              <a:sym typeface="Wingdings" pitchFamily="2" charset="2"/>
            </a:endParaRPr>
          </a:p>
        </p:txBody>
      </p:sp>
    </p:spTree>
    <p:extLst>
      <p:ext uri="{BB962C8B-B14F-4D97-AF65-F5344CB8AC3E}">
        <p14:creationId xmlns:p14="http://schemas.microsoft.com/office/powerpoint/2010/main" val="1407736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620000" cy="639762"/>
          </a:xfrm>
        </p:spPr>
        <p:txBody>
          <a:bodyPr/>
          <a:lstStyle/>
          <a:p>
            <a:r>
              <a:rPr lang="en-US" sz="3200" b="1" dirty="0" smtClean="0"/>
              <a:t>1. Introduction</a:t>
            </a:r>
            <a:endParaRPr lang="en-US" sz="3200" b="1" dirty="0"/>
          </a:p>
        </p:txBody>
      </p:sp>
      <p:sp>
        <p:nvSpPr>
          <p:cNvPr id="3" name="Content Placeholder 2"/>
          <p:cNvSpPr>
            <a:spLocks noGrp="1"/>
          </p:cNvSpPr>
          <p:nvPr>
            <p:ph idx="1"/>
          </p:nvPr>
        </p:nvSpPr>
        <p:spPr>
          <a:xfrm>
            <a:off x="457200" y="762000"/>
            <a:ext cx="7620000" cy="6096000"/>
          </a:xfrm>
        </p:spPr>
        <p:txBody>
          <a:bodyPr>
            <a:normAutofit fontScale="47500" lnSpcReduction="20000"/>
          </a:bodyPr>
          <a:lstStyle/>
          <a:p>
            <a:pPr marL="0" indent="0">
              <a:buNone/>
            </a:pPr>
            <a:endParaRPr lang="en-US" sz="1800" dirty="0" smtClean="0"/>
          </a:p>
          <a:p>
            <a:pPr algn="just"/>
            <a:r>
              <a:rPr lang="en-US" sz="4500" dirty="0">
                <a:latin typeface="Times New Roman" panose="02020603050405020304" pitchFamily="18" charset="0"/>
                <a:cs typeface="Times New Roman" panose="02020603050405020304" pitchFamily="18" charset="0"/>
              </a:rPr>
              <a:t>2008 international financial crisis </a:t>
            </a:r>
            <a:r>
              <a:rPr lang="en-US" sz="4500" dirty="0" smtClean="0">
                <a:latin typeface="Times New Roman" panose="02020603050405020304" pitchFamily="18" charset="0"/>
                <a:cs typeface="Times New Roman" panose="02020603050405020304" pitchFamily="18" charset="0"/>
              </a:rPr>
              <a:t>and the economic </a:t>
            </a:r>
            <a:r>
              <a:rPr lang="en-US" sz="4500" dirty="0">
                <a:latin typeface="Times New Roman" panose="02020603050405020304" pitchFamily="18" charset="0"/>
                <a:cs typeface="Times New Roman" panose="02020603050405020304" pitchFamily="18" charset="0"/>
              </a:rPr>
              <a:t>and </a:t>
            </a:r>
            <a:r>
              <a:rPr lang="en-US" sz="4500" dirty="0" smtClean="0">
                <a:latin typeface="Times New Roman" panose="02020603050405020304" pitchFamily="18" charset="0"/>
                <a:cs typeface="Times New Roman" panose="02020603050405020304" pitchFamily="18" charset="0"/>
              </a:rPr>
              <a:t>political </a:t>
            </a:r>
            <a:r>
              <a:rPr lang="en-US" sz="4500" dirty="0">
                <a:latin typeface="Times New Roman" panose="02020603050405020304" pitchFamily="18" charset="0"/>
                <a:cs typeface="Times New Roman" panose="02020603050405020304" pitchFamily="18" charset="0"/>
              </a:rPr>
              <a:t>uncertainty that has characterized the </a:t>
            </a:r>
            <a:r>
              <a:rPr lang="en-US" sz="4500" dirty="0" smtClean="0">
                <a:latin typeface="Times New Roman" panose="02020603050405020304" pitchFamily="18" charset="0"/>
                <a:cs typeface="Times New Roman" panose="02020603050405020304" pitchFamily="18" charset="0"/>
              </a:rPr>
              <a:t>MED region </a:t>
            </a:r>
            <a:r>
              <a:rPr lang="en-US" sz="4500" dirty="0">
                <a:latin typeface="Times New Roman" panose="02020603050405020304" pitchFamily="18" charset="0"/>
                <a:cs typeface="Times New Roman" panose="02020603050405020304" pitchFamily="18" charset="0"/>
              </a:rPr>
              <a:t>since the uprisings of 2011 </a:t>
            </a:r>
            <a:r>
              <a:rPr lang="en-US" sz="4500" dirty="0" smtClean="0">
                <a:latin typeface="Times New Roman" panose="02020603050405020304" pitchFamily="18" charset="0"/>
                <a:cs typeface="Times New Roman" panose="02020603050405020304" pitchFamily="18" charset="0"/>
              </a:rPr>
              <a:t>continue </a:t>
            </a:r>
            <a:r>
              <a:rPr lang="en-US" sz="4500" dirty="0">
                <a:latin typeface="Times New Roman" panose="02020603050405020304" pitchFamily="18" charset="0"/>
                <a:cs typeface="Times New Roman" panose="02020603050405020304" pitchFamily="18" charset="0"/>
              </a:rPr>
              <a:t>to dampen </a:t>
            </a:r>
            <a:r>
              <a:rPr lang="en-US" sz="4500" dirty="0" smtClean="0">
                <a:latin typeface="Times New Roman" panose="02020603050405020304" pitchFamily="18" charset="0"/>
                <a:cs typeface="Times New Roman" panose="02020603050405020304" pitchFamily="18" charset="0"/>
              </a:rPr>
              <a:t>the </a:t>
            </a:r>
            <a:r>
              <a:rPr lang="en-US" sz="4500" dirty="0">
                <a:latin typeface="Times New Roman" panose="02020603050405020304" pitchFamily="18" charset="0"/>
                <a:cs typeface="Times New Roman" panose="02020603050405020304" pitchFamily="18" charset="0"/>
              </a:rPr>
              <a:t>prospects for growth, job </a:t>
            </a:r>
            <a:r>
              <a:rPr lang="en-US" sz="4500" dirty="0" smtClean="0">
                <a:latin typeface="Times New Roman" panose="02020603050405020304" pitchFamily="18" charset="0"/>
                <a:cs typeface="Times New Roman" panose="02020603050405020304" pitchFamily="18" charset="0"/>
              </a:rPr>
              <a:t>creation, fiscal balances </a:t>
            </a:r>
            <a:r>
              <a:rPr lang="en-US" sz="4500" dirty="0">
                <a:latin typeface="Times New Roman" panose="02020603050405020304" pitchFamily="18" charset="0"/>
                <a:cs typeface="Times New Roman" panose="02020603050405020304" pitchFamily="18" charset="0"/>
              </a:rPr>
              <a:t>and </a:t>
            </a:r>
            <a:r>
              <a:rPr lang="en-US" sz="4500" dirty="0" smtClean="0">
                <a:latin typeface="Times New Roman" panose="02020603050405020304" pitchFamily="18" charset="0"/>
                <a:cs typeface="Times New Roman" panose="02020603050405020304" pitchFamily="18" charset="0"/>
              </a:rPr>
              <a:t>macroeconomic stability </a:t>
            </a:r>
            <a:endParaRPr lang="en-US" sz="4500" dirty="0" smtClean="0">
              <a:latin typeface="Times New Roman" panose="02020603050405020304" pitchFamily="18" charset="0"/>
              <a:cs typeface="Times New Roman" panose="02020603050405020304" pitchFamily="18" charset="0"/>
            </a:endParaRPr>
          </a:p>
          <a:p>
            <a:pPr marL="114300" indent="0" algn="just">
              <a:buNone/>
            </a:pPr>
            <a:endParaRPr lang="en-US" sz="4500" dirty="0" smtClean="0">
              <a:latin typeface="Times New Roman" panose="02020603050405020304" pitchFamily="18" charset="0"/>
              <a:cs typeface="Times New Roman" panose="02020603050405020304" pitchFamily="18" charset="0"/>
            </a:endParaRPr>
          </a:p>
          <a:p>
            <a:pPr algn="just"/>
            <a:r>
              <a:rPr lang="en-US" sz="4500" dirty="0" smtClean="0">
                <a:latin typeface="Times New Roman" panose="02020603050405020304" pitchFamily="18" charset="0"/>
                <a:cs typeface="Times New Roman" panose="02020603050405020304" pitchFamily="18" charset="0"/>
              </a:rPr>
              <a:t>Limited fiscal space and fixed </a:t>
            </a:r>
            <a:r>
              <a:rPr lang="en-US" sz="4500" dirty="0">
                <a:latin typeface="Times New Roman" panose="02020603050405020304" pitchFamily="18" charset="0"/>
                <a:cs typeface="Times New Roman" panose="02020603050405020304" pitchFamily="18" charset="0"/>
              </a:rPr>
              <a:t>exchange </a:t>
            </a:r>
            <a:r>
              <a:rPr lang="en-US" sz="4500" dirty="0" smtClean="0">
                <a:latin typeface="Times New Roman" panose="02020603050405020304" pitchFamily="18" charset="0"/>
                <a:cs typeface="Times New Roman" panose="02020603050405020304" pitchFamily="18" charset="0"/>
              </a:rPr>
              <a:t>rates in the presence of open capital accounts have rendered government macroeconomic policies ineffective </a:t>
            </a:r>
            <a:r>
              <a:rPr lang="en-US" sz="4500" dirty="0">
                <a:latin typeface="Times New Roman" panose="02020603050405020304" pitchFamily="18" charset="0"/>
                <a:cs typeface="Times New Roman" panose="02020603050405020304" pitchFamily="18" charset="0"/>
              </a:rPr>
              <a:t>in </a:t>
            </a:r>
            <a:r>
              <a:rPr lang="en-US" sz="4500" dirty="0" smtClean="0">
                <a:latin typeface="Times New Roman" panose="02020603050405020304" pitchFamily="18" charset="0"/>
                <a:cs typeface="Times New Roman" panose="02020603050405020304" pitchFamily="18" charset="0"/>
              </a:rPr>
              <a:t>MED countries</a:t>
            </a:r>
            <a:endParaRPr lang="en-US" sz="4500" dirty="0" smtClean="0">
              <a:latin typeface="Times New Roman" panose="02020603050405020304" pitchFamily="18" charset="0"/>
              <a:cs typeface="Times New Roman" panose="02020603050405020304" pitchFamily="18" charset="0"/>
            </a:endParaRPr>
          </a:p>
          <a:p>
            <a:pPr marL="114300" indent="0" algn="just">
              <a:buNone/>
            </a:pPr>
            <a:endParaRPr lang="en-US" sz="4500" dirty="0">
              <a:latin typeface="Times New Roman" panose="02020603050405020304" pitchFamily="18" charset="0"/>
              <a:cs typeface="Times New Roman" panose="02020603050405020304" pitchFamily="18" charset="0"/>
            </a:endParaRPr>
          </a:p>
          <a:p>
            <a:pPr algn="just"/>
            <a:r>
              <a:rPr lang="en-US" sz="4500" dirty="0">
                <a:latin typeface="Times New Roman" panose="02020603050405020304" pitchFamily="18" charset="0"/>
                <a:cs typeface="Times New Roman" panose="02020603050405020304" pitchFamily="18" charset="0"/>
              </a:rPr>
              <a:t>Central </a:t>
            </a:r>
            <a:r>
              <a:rPr lang="en-US" sz="4500" dirty="0" smtClean="0">
                <a:latin typeface="Times New Roman" panose="02020603050405020304" pitchFamily="18" charset="0"/>
                <a:cs typeface="Times New Roman" panose="02020603050405020304" pitchFamily="18" charset="0"/>
              </a:rPr>
              <a:t>banks have </a:t>
            </a:r>
            <a:r>
              <a:rPr lang="en-US" sz="4500" dirty="0">
                <a:latin typeface="Times New Roman" panose="02020603050405020304" pitchFamily="18" charset="0"/>
                <a:cs typeface="Times New Roman" panose="02020603050405020304" pitchFamily="18" charset="0"/>
              </a:rPr>
              <a:t>adopted policies that were not in consonance with the received wisdom. </a:t>
            </a:r>
            <a:r>
              <a:rPr lang="en-US" sz="4500" dirty="0" smtClean="0">
                <a:latin typeface="Times New Roman" panose="02020603050405020304" pitchFamily="18" charset="0"/>
                <a:cs typeface="Times New Roman" panose="02020603050405020304" pitchFamily="18" charset="0"/>
              </a:rPr>
              <a:t>QE </a:t>
            </a:r>
            <a:r>
              <a:rPr lang="en-US" sz="4500" dirty="0">
                <a:latin typeface="Times New Roman" panose="02020603050405020304" pitchFamily="18" charset="0"/>
                <a:cs typeface="Times New Roman" panose="02020603050405020304" pitchFamily="18" charset="0"/>
              </a:rPr>
              <a:t>implemented in the West and Japan </a:t>
            </a:r>
            <a:r>
              <a:rPr lang="en-US" sz="4500" dirty="0" smtClean="0">
                <a:latin typeface="Times New Roman" panose="02020603050405020304" pitchFamily="18" charset="0"/>
                <a:cs typeface="Times New Roman" panose="02020603050405020304" pitchFamily="18" charset="0"/>
              </a:rPr>
              <a:t>did not yet succeed in achieving macroeconomic stability</a:t>
            </a:r>
            <a:endParaRPr lang="en-US" sz="4500" dirty="0">
              <a:latin typeface="Times New Roman" panose="02020603050405020304" pitchFamily="18" charset="0"/>
              <a:cs typeface="Times New Roman" panose="02020603050405020304" pitchFamily="18" charset="0"/>
            </a:endParaRPr>
          </a:p>
          <a:p>
            <a:pPr marL="114300" indent="0" algn="just">
              <a:buNone/>
            </a:pPr>
            <a:endParaRPr lang="en-US" sz="4500" dirty="0">
              <a:latin typeface="Times New Roman" panose="02020603050405020304" pitchFamily="18" charset="0"/>
              <a:cs typeface="Times New Roman" panose="02020603050405020304" pitchFamily="18" charset="0"/>
            </a:endParaRPr>
          </a:p>
          <a:p>
            <a:pPr algn="just"/>
            <a:r>
              <a:rPr lang="en-US" sz="4500" dirty="0" smtClean="0">
                <a:latin typeface="Times New Roman" panose="02020603050405020304" pitchFamily="18" charset="0"/>
                <a:cs typeface="Times New Roman" panose="02020603050405020304" pitchFamily="18" charset="0"/>
              </a:rPr>
              <a:t>So far the </a:t>
            </a:r>
            <a:r>
              <a:rPr lang="en-US" sz="4500" dirty="0">
                <a:latin typeface="Times New Roman" panose="02020603050405020304" pitchFamily="18" charset="0"/>
                <a:cs typeface="Times New Roman" panose="02020603050405020304" pitchFamily="18" charset="0"/>
              </a:rPr>
              <a:t>massive injection of money </a:t>
            </a:r>
            <a:r>
              <a:rPr lang="en-US" sz="4500" dirty="0" smtClean="0">
                <a:latin typeface="Times New Roman" panose="02020603050405020304" pitchFamily="18" charset="0"/>
                <a:cs typeface="Times New Roman" panose="02020603050405020304" pitchFamily="18" charset="0"/>
              </a:rPr>
              <a:t>in the US and EU has had no impact on growth and inflation</a:t>
            </a:r>
          </a:p>
          <a:p>
            <a:pPr marL="114300" indent="0" algn="just">
              <a:buNone/>
            </a:pPr>
            <a:endParaRPr lang="en-US" sz="4500" dirty="0">
              <a:latin typeface="Times New Roman" panose="02020603050405020304" pitchFamily="18" charset="0"/>
              <a:cs typeface="Times New Roman" panose="02020603050405020304" pitchFamily="18" charset="0"/>
            </a:endParaRPr>
          </a:p>
          <a:p>
            <a:pPr algn="just"/>
            <a:r>
              <a:rPr lang="en-US" sz="4500" dirty="0" smtClean="0">
                <a:latin typeface="Times New Roman" panose="02020603050405020304" pitchFamily="18" charset="0"/>
                <a:cs typeface="Times New Roman" panose="02020603050405020304" pitchFamily="18" charset="0"/>
              </a:rPr>
              <a:t>Where </a:t>
            </a:r>
            <a:r>
              <a:rPr lang="en-US" sz="4500" dirty="0">
                <a:latin typeface="Times New Roman" panose="02020603050405020304" pitchFamily="18" charset="0"/>
                <a:cs typeface="Times New Roman" panose="02020603050405020304" pitchFamily="18" charset="0"/>
              </a:rPr>
              <a:t>is the money going? </a:t>
            </a:r>
            <a:r>
              <a:rPr lang="en-US" sz="4500" dirty="0" smtClean="0">
                <a:latin typeface="Times New Roman" panose="02020603050405020304" pitchFamily="18" charset="0"/>
                <a:cs typeface="Times New Roman" panose="02020603050405020304" pitchFamily="18" charset="0"/>
              </a:rPr>
              <a:t>The </a:t>
            </a:r>
            <a:r>
              <a:rPr lang="en-US" sz="4500" dirty="0">
                <a:latin typeface="Times New Roman" panose="02020603050405020304" pitchFamily="18" charset="0"/>
                <a:cs typeface="Times New Roman" panose="02020603050405020304" pitchFamily="18" charset="0"/>
              </a:rPr>
              <a:t>central problem in monetary policy making </a:t>
            </a:r>
            <a:r>
              <a:rPr lang="en-US" sz="4500" dirty="0" smtClean="0">
                <a:latin typeface="Times New Roman" panose="02020603050405020304" pitchFamily="18" charset="0"/>
                <a:cs typeface="Times New Roman" panose="02020603050405020304" pitchFamily="18" charset="0"/>
              </a:rPr>
              <a:t>has been </a:t>
            </a:r>
            <a:r>
              <a:rPr lang="en-US" sz="4500" dirty="0">
                <a:latin typeface="Times New Roman" panose="02020603050405020304" pitchFamily="18" charset="0"/>
                <a:cs typeface="Times New Roman" panose="02020603050405020304" pitchFamily="18" charset="0"/>
              </a:rPr>
              <a:t>in finding out how much of the extra money results in an increase in output and how much in </a:t>
            </a:r>
            <a:r>
              <a:rPr lang="en-US" sz="4500" dirty="0" smtClean="0">
                <a:latin typeface="Times New Roman" panose="02020603050405020304" pitchFamily="18" charset="0"/>
                <a:cs typeface="Times New Roman" panose="02020603050405020304" pitchFamily="18" charset="0"/>
              </a:rPr>
              <a:t>inflation </a:t>
            </a:r>
            <a:endParaRPr lang="en-US" sz="4500" dirty="0">
              <a:latin typeface="Times New Roman" panose="02020603050405020304" pitchFamily="18" charset="0"/>
              <a:cs typeface="Times New Roman" panose="02020603050405020304" pitchFamily="18" charset="0"/>
            </a:endParaRPr>
          </a:p>
          <a:p>
            <a:pPr algn="just"/>
            <a:endParaRPr lang="en-US" sz="4000" dirty="0" smtClean="0">
              <a:latin typeface="Times New Roman" panose="02020603050405020304" pitchFamily="18" charset="0"/>
              <a:cs typeface="Times New Roman" panose="02020603050405020304" pitchFamily="18" charset="0"/>
            </a:endParaRPr>
          </a:p>
          <a:p>
            <a:pPr lvl="1">
              <a:buFont typeface="Wingdings" pitchFamily="2" charset="2"/>
              <a:buChar char="Ø"/>
            </a:pPr>
            <a:endParaRPr lang="en-US" sz="4000" dirty="0" smtClean="0"/>
          </a:p>
          <a:p>
            <a:pPr lvl="1">
              <a:buFont typeface="Wingdings" pitchFamily="2" charset="2"/>
              <a:buChar char="Ø"/>
            </a:pPr>
            <a:endParaRPr lang="en-US" sz="4000" dirty="0" smtClean="0"/>
          </a:p>
          <a:p>
            <a:pPr lvl="1">
              <a:buFont typeface="Wingdings" pitchFamily="2" charset="2"/>
              <a:buChar char="Ø"/>
            </a:pPr>
            <a:endParaRPr lang="en-US" sz="1600" dirty="0"/>
          </a:p>
        </p:txBody>
      </p:sp>
    </p:spTree>
    <p:extLst>
      <p:ext uri="{BB962C8B-B14F-4D97-AF65-F5344CB8AC3E}">
        <p14:creationId xmlns:p14="http://schemas.microsoft.com/office/powerpoint/2010/main" val="1264907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7620000" cy="4191000"/>
          </a:xfrm>
        </p:spPr>
        <p:txBody>
          <a:bodyPr>
            <a:normAutofit/>
          </a:bodyPr>
          <a:lstStyle/>
          <a:p>
            <a:pPr marL="114300" indent="0" algn="ctr">
              <a:buNone/>
            </a:pPr>
            <a:r>
              <a:rPr lang="en-US" sz="8800" dirty="0" smtClean="0">
                <a:solidFill>
                  <a:schemeClr val="tx2"/>
                </a:solidFill>
              </a:rPr>
              <a:t>THANK YOU!</a:t>
            </a:r>
            <a:endParaRPr lang="en-US" sz="8800" dirty="0">
              <a:solidFill>
                <a:schemeClr val="tx2"/>
              </a:solidFill>
            </a:endParaRPr>
          </a:p>
        </p:txBody>
      </p:sp>
    </p:spTree>
    <p:extLst>
      <p:ext uri="{BB962C8B-B14F-4D97-AF65-F5344CB8AC3E}">
        <p14:creationId xmlns:p14="http://schemas.microsoft.com/office/powerpoint/2010/main" val="1729777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7620000" cy="7162800"/>
          </a:xfrm>
        </p:spPr>
        <p:txBody>
          <a:bodyPr>
            <a:normAutofit fontScale="70000" lnSpcReduction="20000"/>
          </a:bodyPr>
          <a:lstStyle/>
          <a:p>
            <a:pPr algn="just"/>
            <a:r>
              <a:rPr lang="en-US" sz="4000" dirty="0" smtClean="0">
                <a:latin typeface="Times New Roman" panose="02020603050405020304" pitchFamily="18" charset="0"/>
                <a:cs typeface="Times New Roman" panose="02020603050405020304" pitchFamily="18" charset="0"/>
              </a:rPr>
              <a:t>A </a:t>
            </a:r>
            <a:r>
              <a:rPr lang="en-US" sz="4000" dirty="0">
                <a:latin typeface="Times New Roman" panose="02020603050405020304" pitchFamily="18" charset="0"/>
                <a:cs typeface="Times New Roman" panose="02020603050405020304" pitchFamily="18" charset="0"/>
              </a:rPr>
              <a:t>major policy issue to be faced in the coming years is whether monetary policy has reached a dead end and is in a </a:t>
            </a:r>
            <a:r>
              <a:rPr lang="en-US" sz="4000" dirty="0" smtClean="0">
                <a:latin typeface="Times New Roman" panose="02020603050405020304" pitchFamily="18" charset="0"/>
                <a:cs typeface="Times New Roman" panose="02020603050405020304" pitchFamily="18" charset="0"/>
              </a:rPr>
              <a:t>bind </a:t>
            </a:r>
          </a:p>
          <a:p>
            <a:pPr marL="114300" indent="0" algn="just">
              <a:buNone/>
            </a:pPr>
            <a:endParaRPr lang="en-US" sz="4000" dirty="0">
              <a:latin typeface="Times New Roman" panose="02020603050405020304" pitchFamily="18" charset="0"/>
              <a:cs typeface="Times New Roman" panose="02020603050405020304" pitchFamily="18" charset="0"/>
            </a:endParaRPr>
          </a:p>
          <a:p>
            <a:pPr algn="just"/>
            <a:r>
              <a:rPr lang="en-US" sz="4000" dirty="0" smtClean="0">
                <a:latin typeface="Times New Roman" panose="02020603050405020304" pitchFamily="18" charset="0"/>
                <a:cs typeface="Times New Roman" panose="02020603050405020304" pitchFamily="18" charset="0"/>
              </a:rPr>
              <a:t>If </a:t>
            </a:r>
            <a:r>
              <a:rPr lang="en-US" sz="4000" dirty="0">
                <a:latin typeface="Times New Roman" panose="02020603050405020304" pitchFamily="18" charset="0"/>
                <a:cs typeface="Times New Roman" panose="02020603050405020304" pitchFamily="18" charset="0"/>
              </a:rPr>
              <a:t>traditional </a:t>
            </a:r>
            <a:r>
              <a:rPr lang="en-US" sz="4000" dirty="0" smtClean="0">
                <a:latin typeface="Times New Roman" panose="02020603050405020304" pitchFamily="18" charset="0"/>
                <a:cs typeface="Times New Roman" panose="02020603050405020304" pitchFamily="18" charset="0"/>
              </a:rPr>
              <a:t>macroeconomic policies </a:t>
            </a:r>
            <a:r>
              <a:rPr lang="en-US" sz="4000" dirty="0" smtClean="0">
                <a:latin typeface="Times New Roman" panose="02020603050405020304" pitchFamily="18" charset="0"/>
                <a:cs typeface="Times New Roman" panose="02020603050405020304" pitchFamily="18" charset="0"/>
              </a:rPr>
              <a:t>have </a:t>
            </a:r>
            <a:r>
              <a:rPr lang="en-US" sz="4000" dirty="0">
                <a:latin typeface="Times New Roman" panose="02020603050405020304" pitchFamily="18" charset="0"/>
                <a:cs typeface="Times New Roman" panose="02020603050405020304" pitchFamily="18" charset="0"/>
              </a:rPr>
              <a:t>not </a:t>
            </a:r>
            <a:r>
              <a:rPr lang="en-US" sz="4000" dirty="0" smtClean="0">
                <a:latin typeface="Times New Roman" panose="02020603050405020304" pitchFamily="18" charset="0"/>
                <a:cs typeface="Times New Roman" panose="02020603050405020304" pitchFamily="18" charset="0"/>
              </a:rPr>
              <a:t>helped, </a:t>
            </a:r>
            <a:r>
              <a:rPr lang="en-US" sz="4000" dirty="0">
                <a:latin typeface="Times New Roman" panose="02020603050405020304" pitchFamily="18" charset="0"/>
                <a:cs typeface="Times New Roman" panose="02020603050405020304" pitchFamily="18" charset="0"/>
              </a:rPr>
              <a:t>are there any new directions </a:t>
            </a:r>
            <a:r>
              <a:rPr lang="en-US" sz="4000" dirty="0" smtClean="0">
                <a:latin typeface="Times New Roman" panose="02020603050405020304" pitchFamily="18" charset="0"/>
                <a:cs typeface="Times New Roman" panose="02020603050405020304" pitchFamily="18" charset="0"/>
              </a:rPr>
              <a:t>that </a:t>
            </a:r>
            <a:r>
              <a:rPr lang="en-US" sz="4000" dirty="0">
                <a:latin typeface="Times New Roman" panose="02020603050405020304" pitchFamily="18" charset="0"/>
                <a:cs typeface="Times New Roman" panose="02020603050405020304" pitchFamily="18" charset="0"/>
              </a:rPr>
              <a:t>will not only solve the current </a:t>
            </a:r>
            <a:r>
              <a:rPr lang="en-US" sz="4000" dirty="0" smtClean="0">
                <a:latin typeface="Times New Roman" panose="02020603050405020304" pitchFamily="18" charset="0"/>
                <a:cs typeface="Times New Roman" panose="02020603050405020304" pitchFamily="18" charset="0"/>
              </a:rPr>
              <a:t>financial/debt crises but </a:t>
            </a:r>
            <a:r>
              <a:rPr lang="en-US" sz="4000" dirty="0">
                <a:latin typeface="Times New Roman" panose="02020603050405020304" pitchFamily="18" charset="0"/>
                <a:cs typeface="Times New Roman" panose="02020603050405020304" pitchFamily="18" charset="0"/>
              </a:rPr>
              <a:t>also prevent future ones from developing? </a:t>
            </a:r>
            <a:endParaRPr lang="en-US" sz="4000" dirty="0" smtClean="0">
              <a:latin typeface="Times New Roman" panose="02020603050405020304" pitchFamily="18" charset="0"/>
              <a:cs typeface="Times New Roman" panose="02020603050405020304" pitchFamily="18" charset="0"/>
            </a:endParaRPr>
          </a:p>
          <a:p>
            <a:pPr marL="114300" indent="0" algn="just">
              <a:buNone/>
            </a:pPr>
            <a:endParaRPr lang="en-US" sz="4000" dirty="0">
              <a:latin typeface="Times New Roman" panose="02020603050405020304" pitchFamily="18" charset="0"/>
              <a:cs typeface="Times New Roman" panose="02020603050405020304" pitchFamily="18" charset="0"/>
            </a:endParaRPr>
          </a:p>
          <a:p>
            <a:pPr algn="just"/>
            <a:r>
              <a:rPr lang="en-US" sz="4000" dirty="0" smtClean="0">
                <a:latin typeface="Times New Roman" panose="02020603050405020304" pitchFamily="18" charset="0"/>
                <a:cs typeface="Times New Roman" panose="02020603050405020304" pitchFamily="18" charset="0"/>
              </a:rPr>
              <a:t>Are </a:t>
            </a:r>
            <a:r>
              <a:rPr lang="en-US" sz="4000" dirty="0">
                <a:latin typeface="Times New Roman" panose="02020603050405020304" pitchFamily="18" charset="0"/>
                <a:cs typeface="Times New Roman" panose="02020603050405020304" pitchFamily="18" charset="0"/>
              </a:rPr>
              <a:t>we back to the old controversy on fiscal policy versus monetary policy in tackling </a:t>
            </a:r>
            <a:r>
              <a:rPr lang="en-US" sz="4000" dirty="0" smtClean="0">
                <a:latin typeface="Times New Roman" panose="02020603050405020304" pitchFamily="18" charset="0"/>
                <a:cs typeface="Times New Roman" panose="02020603050405020304" pitchFamily="18" charset="0"/>
              </a:rPr>
              <a:t>macroeconomic imbalances ? </a:t>
            </a:r>
          </a:p>
          <a:p>
            <a:pPr marL="114300" indent="0" algn="just">
              <a:buNone/>
            </a:pPr>
            <a:endParaRPr lang="en-US" sz="4000" dirty="0" smtClean="0">
              <a:latin typeface="Times New Roman" panose="02020603050405020304" pitchFamily="18" charset="0"/>
              <a:cs typeface="Times New Roman" panose="02020603050405020304" pitchFamily="18" charset="0"/>
            </a:endParaRPr>
          </a:p>
          <a:p>
            <a:pPr algn="just"/>
            <a:r>
              <a:rPr lang="en-US" sz="4000" dirty="0" smtClean="0">
                <a:latin typeface="Times New Roman" panose="02020603050405020304" pitchFamily="18" charset="0"/>
                <a:cs typeface="Times New Roman" panose="02020603050405020304" pitchFamily="18" charset="0"/>
              </a:rPr>
              <a:t>What about the introduction of macroeconomic stabilization programs in EU and MED countries, is there still room to use both monetary and fiscal policies in tandem to curb those macroeconomic imbalances?</a:t>
            </a:r>
          </a:p>
          <a:p>
            <a:pPr marL="114300" indent="0" algn="just">
              <a:buNone/>
            </a:pPr>
            <a:endParaRPr lang="en-US" sz="4000" dirty="0" smtClean="0">
              <a:latin typeface="Times New Roman" panose="02020603050405020304" pitchFamily="18" charset="0"/>
              <a:cs typeface="Times New Roman" panose="02020603050405020304" pitchFamily="18" charset="0"/>
            </a:endParaRPr>
          </a:p>
          <a:p>
            <a:endParaRPr lang="en-US" sz="2900" dirty="0"/>
          </a:p>
          <a:p>
            <a:endParaRPr lang="en-US" dirty="0"/>
          </a:p>
        </p:txBody>
      </p:sp>
    </p:spTree>
    <p:extLst>
      <p:ext uri="{BB962C8B-B14F-4D97-AF65-F5344CB8AC3E}">
        <p14:creationId xmlns:p14="http://schemas.microsoft.com/office/powerpoint/2010/main" val="23590027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751344"/>
            <a:ext cx="6781800" cy="5016758"/>
          </a:xfrm>
          <a:prstGeom prst="rect">
            <a:avLst/>
          </a:prstGeom>
        </p:spPr>
        <p:txBody>
          <a:bodyPr wrap="square">
            <a:spAutoFit/>
          </a:bodyPr>
          <a:lstStyle/>
          <a:p>
            <a:pPr marL="285750" indent="-28575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With the current debt crisis in several EU countries, low GDP growth rates and oil prices and high debt levels in several MED countries, fiscal policy is for sure not a policy option anymore due to limited fiscal space</a:t>
            </a:r>
          </a:p>
          <a:p>
            <a:pPr marL="114300" indent="0" algn="just">
              <a:buNone/>
            </a:pPr>
            <a:endParaRPr lang="en-US"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Also with fixed exchange </a:t>
            </a:r>
            <a:r>
              <a:rPr lang="en-US" sz="2000" dirty="0" smtClean="0">
                <a:latin typeface="Times New Roman" panose="02020603050405020304" pitchFamily="18" charset="0"/>
                <a:cs typeface="Times New Roman" panose="02020603050405020304" pitchFamily="18" charset="0"/>
              </a:rPr>
              <a:t>rates, monetary </a:t>
            </a:r>
            <a:r>
              <a:rPr lang="en-US" sz="2000" dirty="0">
                <a:latin typeface="Times New Roman" panose="02020603050405020304" pitchFamily="18" charset="0"/>
                <a:cs typeface="Times New Roman" panose="02020603050405020304" pitchFamily="18" charset="0"/>
              </a:rPr>
              <a:t>policy is not a policy option in many MED countries</a:t>
            </a:r>
          </a:p>
          <a:p>
            <a:pPr marL="114300" indent="0" algn="just">
              <a:buNone/>
            </a:pPr>
            <a:endParaRPr lang="en-US"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With one monetary policy conducted by the ECB and the absence of a political union, EU countries have registered over the past decade significant current account and budget deficits </a:t>
            </a:r>
          </a:p>
          <a:p>
            <a:pPr marL="114300" indent="0" algn="just">
              <a:buNone/>
            </a:pPr>
            <a:r>
              <a:rPr lang="en-US" sz="2000" dirty="0">
                <a:latin typeface="Times New Roman" panose="02020603050405020304" pitchFamily="18" charset="0"/>
                <a:cs typeface="Times New Roman" panose="02020603050405020304" pitchFamily="18" charset="0"/>
              </a:rPr>
              <a:t> </a:t>
            </a:r>
          </a:p>
          <a:p>
            <a:pPr marL="285750" indent="-28575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QE implemented by the ECB since 2015 is perhaps the only macroeconomic policy tool </a:t>
            </a:r>
            <a:r>
              <a:rPr lang="en-US" sz="2000" dirty="0" smtClean="0">
                <a:latin typeface="Times New Roman" panose="02020603050405020304" pitchFamily="18" charset="0"/>
                <a:cs typeface="Times New Roman" panose="02020603050405020304" pitchFamily="18" charset="0"/>
              </a:rPr>
              <a:t>still available </a:t>
            </a:r>
            <a:r>
              <a:rPr lang="en-US" sz="2000" dirty="0">
                <a:latin typeface="Times New Roman" panose="02020603050405020304" pitchFamily="18" charset="0"/>
                <a:cs typeface="Times New Roman" panose="02020603050405020304" pitchFamily="18" charset="0"/>
              </a:rPr>
              <a:t>to avert an overall financial and debt crisis in the EU</a:t>
            </a:r>
          </a:p>
        </p:txBody>
      </p:sp>
    </p:spTree>
    <p:extLst>
      <p:ext uri="{BB962C8B-B14F-4D97-AF65-F5344CB8AC3E}">
        <p14:creationId xmlns:p14="http://schemas.microsoft.com/office/powerpoint/2010/main" val="2762902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620000" cy="792162"/>
          </a:xfrm>
        </p:spPr>
        <p:txBody>
          <a:bodyPr/>
          <a:lstStyle/>
          <a:p>
            <a:r>
              <a:rPr lang="en-US" sz="3200" b="1" dirty="0"/>
              <a:t>Introduction (cont.)</a:t>
            </a:r>
          </a:p>
        </p:txBody>
      </p:sp>
      <p:sp>
        <p:nvSpPr>
          <p:cNvPr id="2" name="Content Placeholder 1"/>
          <p:cNvSpPr>
            <a:spLocks noGrp="1"/>
          </p:cNvSpPr>
          <p:nvPr>
            <p:ph idx="1"/>
          </p:nvPr>
        </p:nvSpPr>
        <p:spPr>
          <a:xfrm>
            <a:off x="872067" y="1066800"/>
            <a:ext cx="7408333" cy="5029200"/>
          </a:xfrm>
        </p:spPr>
        <p:txBody>
          <a:bodyPr>
            <a:normAutofit fontScale="32500" lnSpcReduction="20000"/>
          </a:bodyPr>
          <a:lstStyle/>
          <a:p>
            <a:pPr marL="301943" lvl="1" indent="0" algn="just">
              <a:buNone/>
            </a:pPr>
            <a:endParaRPr lang="en-US" sz="7200" dirty="0" smtClean="0">
              <a:latin typeface="Times New Roman" panose="02020603050405020304" pitchFamily="18" charset="0"/>
              <a:cs typeface="Times New Roman" panose="02020603050405020304" pitchFamily="18" charset="0"/>
            </a:endParaRPr>
          </a:p>
          <a:p>
            <a:pPr algn="just"/>
            <a:r>
              <a:rPr lang="en-US" sz="7200" dirty="0" smtClean="0">
                <a:latin typeface="Times New Roman" panose="02020603050405020304" pitchFamily="18" charset="0"/>
                <a:cs typeface="Times New Roman" panose="02020603050405020304" pitchFamily="18" charset="0"/>
              </a:rPr>
              <a:t>However, is QE </a:t>
            </a:r>
            <a:r>
              <a:rPr lang="en-US" sz="7200" dirty="0">
                <a:latin typeface="Times New Roman" panose="02020603050405020304" pitchFamily="18" charset="0"/>
                <a:cs typeface="Times New Roman" panose="02020603050405020304" pitchFamily="18" charset="0"/>
              </a:rPr>
              <a:t>the appropriate stabilization policy the ECB should follow to stimulate </a:t>
            </a:r>
            <a:r>
              <a:rPr lang="en-US" sz="7200" dirty="0" smtClean="0">
                <a:latin typeface="Times New Roman" panose="02020603050405020304" pitchFamily="18" charset="0"/>
                <a:cs typeface="Times New Roman" panose="02020603050405020304" pitchFamily="18" charset="0"/>
              </a:rPr>
              <a:t>growth, fight deflation, and help EU countries with unsustainable public debt?</a:t>
            </a:r>
          </a:p>
          <a:p>
            <a:pPr algn="just"/>
            <a:endParaRPr lang="en-US" sz="7200" dirty="0">
              <a:latin typeface="Times New Roman" panose="02020603050405020304" pitchFamily="18" charset="0"/>
              <a:cs typeface="Times New Roman" panose="02020603050405020304" pitchFamily="18" charset="0"/>
            </a:endParaRPr>
          </a:p>
          <a:p>
            <a:pPr algn="just"/>
            <a:r>
              <a:rPr lang="en-US" sz="7200" dirty="0">
                <a:latin typeface="Times New Roman" panose="02020603050405020304" pitchFamily="18" charset="0"/>
                <a:cs typeface="Times New Roman" panose="02020603050405020304" pitchFamily="18" charset="0"/>
              </a:rPr>
              <a:t>Has the ECB waited too long before implementing its QE policy</a:t>
            </a:r>
            <a:r>
              <a:rPr lang="en-US" sz="7200" dirty="0" smtClean="0">
                <a:latin typeface="Times New Roman" panose="02020603050405020304" pitchFamily="18" charset="0"/>
                <a:cs typeface="Times New Roman" panose="02020603050405020304" pitchFamily="18" charset="0"/>
              </a:rPr>
              <a:t>?</a:t>
            </a:r>
          </a:p>
          <a:p>
            <a:pPr marL="114300" indent="0" algn="just">
              <a:buNone/>
            </a:pPr>
            <a:endParaRPr lang="en-US" sz="7200" dirty="0" smtClean="0">
              <a:latin typeface="Times New Roman" panose="02020603050405020304" pitchFamily="18" charset="0"/>
              <a:cs typeface="Times New Roman" panose="02020603050405020304" pitchFamily="18" charset="0"/>
            </a:endParaRPr>
          </a:p>
          <a:p>
            <a:pPr marL="114300" indent="0" algn="just">
              <a:buNone/>
            </a:pPr>
            <a:endParaRPr lang="en-US" sz="7200" dirty="0">
              <a:latin typeface="Times New Roman" panose="02020603050405020304" pitchFamily="18" charset="0"/>
              <a:cs typeface="Times New Roman" panose="02020603050405020304" pitchFamily="18" charset="0"/>
            </a:endParaRPr>
          </a:p>
          <a:p>
            <a:pPr algn="just"/>
            <a:r>
              <a:rPr lang="en-US" sz="7200" dirty="0">
                <a:latin typeface="Times New Roman" panose="02020603050405020304" pitchFamily="18" charset="0"/>
                <a:cs typeface="Times New Roman" panose="02020603050405020304" pitchFamily="18" charset="0"/>
              </a:rPr>
              <a:t>Will that be a raison behind </a:t>
            </a:r>
            <a:r>
              <a:rPr lang="en-US" sz="7200" dirty="0" smtClean="0">
                <a:latin typeface="Times New Roman" panose="02020603050405020304" pitchFamily="18" charset="0"/>
                <a:cs typeface="Times New Roman" panose="02020603050405020304" pitchFamily="18" charset="0"/>
              </a:rPr>
              <a:t>QE not </a:t>
            </a:r>
            <a:r>
              <a:rPr lang="en-US" sz="7200" dirty="0">
                <a:latin typeface="Times New Roman" panose="02020603050405020304" pitchFamily="18" charset="0"/>
                <a:cs typeface="Times New Roman" panose="02020603050405020304" pitchFamily="18" charset="0"/>
              </a:rPr>
              <a:t>achieving its stated objectives and endangering </a:t>
            </a:r>
            <a:r>
              <a:rPr lang="en-US" sz="7200" dirty="0" smtClean="0">
                <a:latin typeface="Times New Roman" panose="02020603050405020304" pitchFamily="18" charset="0"/>
                <a:cs typeface="Times New Roman" panose="02020603050405020304" pitchFamily="18" charset="0"/>
              </a:rPr>
              <a:t>therefore the future </a:t>
            </a:r>
            <a:r>
              <a:rPr lang="en-US" sz="7200" dirty="0">
                <a:latin typeface="Times New Roman" panose="02020603050405020304" pitchFamily="18" charset="0"/>
                <a:cs typeface="Times New Roman" panose="02020603050405020304" pitchFamily="18" charset="0"/>
              </a:rPr>
              <a:t>of the </a:t>
            </a:r>
            <a:r>
              <a:rPr lang="en-US" sz="7200" dirty="0" smtClean="0">
                <a:latin typeface="Times New Roman" panose="02020603050405020304" pitchFamily="18" charset="0"/>
                <a:cs typeface="Times New Roman" panose="02020603050405020304" pitchFamily="18" charset="0"/>
              </a:rPr>
              <a:t>EU?</a:t>
            </a:r>
            <a:endParaRPr lang="en-US" sz="7200" dirty="0">
              <a:latin typeface="Times New Roman" panose="02020603050405020304" pitchFamily="18" charset="0"/>
              <a:cs typeface="Times New Roman" panose="02020603050405020304" pitchFamily="18" charset="0"/>
            </a:endParaRPr>
          </a:p>
          <a:p>
            <a:pPr algn="just"/>
            <a:endParaRPr lang="en-US" sz="3600" b="1" dirty="0">
              <a:latin typeface="Times New Roman" panose="02020603050405020304" pitchFamily="18" charset="0"/>
              <a:cs typeface="Times New Roman" panose="02020603050405020304" pitchFamily="18" charset="0"/>
            </a:endParaRPr>
          </a:p>
          <a:p>
            <a:endParaRPr lang="en-US" sz="3600" dirty="0" smtClean="0">
              <a:latin typeface="Times New Roman" panose="02020603050405020304" pitchFamily="18" charset="0"/>
              <a:cs typeface="Times New Roman" panose="02020603050405020304" pitchFamily="18" charset="0"/>
            </a:endParaRPr>
          </a:p>
          <a:p>
            <a:pPr marL="0" indent="0">
              <a:buNone/>
            </a:pPr>
            <a:endParaRPr lang="en-US" sz="2600" dirty="0" smtClean="0">
              <a:latin typeface="Times New Roman" panose="02020603050405020304" pitchFamily="18" charset="0"/>
              <a:cs typeface="Times New Roman" panose="02020603050405020304" pitchFamily="18" charset="0"/>
            </a:endParaRPr>
          </a:p>
          <a:p>
            <a:pPr marL="114300" indent="0">
              <a:buNone/>
            </a:pPr>
            <a:endParaRPr lang="en-US" sz="2800" dirty="0" smtClean="0">
              <a:latin typeface="Times New Roman" panose="02020603050405020304" pitchFamily="18" charset="0"/>
              <a:cs typeface="Times New Roman" panose="02020603050405020304" pitchFamily="18" charset="0"/>
            </a:endParaRPr>
          </a:p>
          <a:p>
            <a:pPr marL="0" indent="0">
              <a:buNone/>
            </a:pPr>
            <a:endParaRPr lang="en-US" sz="3600" b="1" dirty="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4022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620000" cy="715962"/>
          </a:xfrm>
        </p:spPr>
        <p:txBody>
          <a:bodyPr/>
          <a:lstStyle/>
          <a:p>
            <a:pPr algn="ctr"/>
            <a:r>
              <a:rPr lang="en-US" sz="3200" b="1" dirty="0" smtClean="0"/>
              <a:t>2. EU and MED Macro economy</a:t>
            </a:r>
            <a:endParaRPr lang="en-US" sz="3200" b="1" dirty="0"/>
          </a:p>
        </p:txBody>
      </p:sp>
      <p:sp>
        <p:nvSpPr>
          <p:cNvPr id="2" name="Content Placeholder 1"/>
          <p:cNvSpPr>
            <a:spLocks noGrp="1"/>
          </p:cNvSpPr>
          <p:nvPr>
            <p:ph idx="1"/>
          </p:nvPr>
        </p:nvSpPr>
        <p:spPr>
          <a:xfrm>
            <a:off x="457200" y="914400"/>
            <a:ext cx="7620000" cy="5486400"/>
          </a:xfrm>
        </p:spPr>
        <p:txBody>
          <a:bodyPr>
            <a:normAutofit/>
          </a:bodyPr>
          <a:lstStyle/>
          <a:p>
            <a:endParaRPr lang="en-US" sz="2400" dirty="0" smtClean="0"/>
          </a:p>
          <a:p>
            <a:pPr algn="just"/>
            <a:r>
              <a:rPr lang="en-US" sz="2400" dirty="0" smtClean="0">
                <a:latin typeface="Times New Roman" panose="02020603050405020304" pitchFamily="18" charset="0"/>
                <a:cs typeface="Times New Roman" panose="02020603050405020304" pitchFamily="18" charset="0"/>
              </a:rPr>
              <a:t>Recession and deflation coupled with large fiscal imbalances in the EU and MED (large budget and current account deficits and accumulated public debts)</a:t>
            </a:r>
          </a:p>
          <a:p>
            <a:pPr marL="114300" indent="0" algn="just">
              <a:buNone/>
            </a:pP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Average unemployment </a:t>
            </a:r>
            <a:r>
              <a:rPr lang="en-US" sz="2400" dirty="0">
                <a:latin typeface="Times New Roman" panose="02020603050405020304" pitchFamily="18" charset="0"/>
                <a:cs typeface="Times New Roman" panose="02020603050405020304" pitchFamily="18" charset="0"/>
              </a:rPr>
              <a:t>rates </a:t>
            </a:r>
            <a:r>
              <a:rPr lang="en-US" sz="2400" dirty="0" smtClean="0">
                <a:latin typeface="Times New Roman" panose="02020603050405020304" pitchFamily="18" charset="0"/>
                <a:cs typeface="Times New Roman" panose="02020603050405020304" pitchFamily="18" charset="0"/>
              </a:rPr>
              <a:t>increased </a:t>
            </a:r>
            <a:r>
              <a:rPr lang="en-US" sz="2400" dirty="0">
                <a:latin typeface="Times New Roman" panose="02020603050405020304" pitchFamily="18" charset="0"/>
                <a:cs typeface="Times New Roman" panose="02020603050405020304" pitchFamily="18" charset="0"/>
              </a:rPr>
              <a:t>to over </a:t>
            </a:r>
            <a:r>
              <a:rPr lang="en-US" sz="2400" dirty="0" smtClean="0">
                <a:latin typeface="Times New Roman" panose="02020603050405020304" pitchFamily="18" charset="0"/>
                <a:cs typeface="Times New Roman" panose="02020603050405020304" pitchFamily="18" charset="0"/>
              </a:rPr>
              <a:t>15 percent</a:t>
            </a:r>
          </a:p>
          <a:p>
            <a:pPr marL="114300" indent="0" algn="just">
              <a:buNone/>
            </a:pPr>
            <a:r>
              <a:rPr lang="en-US" sz="2400" dirty="0" smtClean="0">
                <a:latin typeface="Times New Roman" panose="02020603050405020304" pitchFamily="18" charset="0"/>
                <a:cs typeface="Times New Roman" panose="02020603050405020304" pitchFamily="18" charset="0"/>
              </a:rPr>
              <a:t> </a:t>
            </a:r>
          </a:p>
          <a:p>
            <a:pPr algn="just"/>
            <a:r>
              <a:rPr lang="en-US" sz="2400" dirty="0" smtClean="0">
                <a:latin typeface="Times New Roman" panose="02020603050405020304" pitchFamily="18" charset="0"/>
                <a:cs typeface="Times New Roman" panose="02020603050405020304" pitchFamily="18" charset="0"/>
              </a:rPr>
              <a:t>Increases in real interest rates-&gt; discouraged spending and investment and have lowered real GDP growth rates</a:t>
            </a:r>
          </a:p>
          <a:p>
            <a:pPr marL="114300" indent="0" algn="just">
              <a:buNone/>
            </a:pP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Introduced austerity measures are further lowering wages and prices, aggregate demand, and the rate of growth of GDP</a:t>
            </a:r>
          </a:p>
          <a:p>
            <a:endParaRPr lang="en-US" dirty="0" smtClean="0"/>
          </a:p>
          <a:p>
            <a:pPr marL="0" indent="0">
              <a:buNone/>
            </a:pPr>
            <a:endParaRPr lang="en-US" dirty="0" smtClean="0"/>
          </a:p>
          <a:p>
            <a:endParaRPr lang="en-US" dirty="0" smtClean="0"/>
          </a:p>
        </p:txBody>
      </p:sp>
    </p:spTree>
    <p:extLst>
      <p:ext uri="{BB962C8B-B14F-4D97-AF65-F5344CB8AC3E}">
        <p14:creationId xmlns:p14="http://schemas.microsoft.com/office/powerpoint/2010/main" val="4126269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t>Figure 1.EU’s Inflation Rates: 2014-2015</a:t>
            </a:r>
            <a:endParaRPr lang="en-US" sz="3200" b="1"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1324342" y="2057400"/>
            <a:ext cx="5885715" cy="2819400"/>
          </a:xfrm>
          <a:prstGeom prst="rect">
            <a:avLst/>
          </a:prstGeom>
          <a:noFill/>
          <a:ln>
            <a:noFill/>
          </a:ln>
        </p:spPr>
      </p:pic>
    </p:spTree>
    <p:extLst>
      <p:ext uri="{BB962C8B-B14F-4D97-AF65-F5344CB8AC3E}">
        <p14:creationId xmlns:p14="http://schemas.microsoft.com/office/powerpoint/2010/main" val="17169883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334962"/>
          </a:xfrm>
        </p:spPr>
        <p:txBody>
          <a:bodyPr/>
          <a:lstStyle/>
          <a:p>
            <a:r>
              <a:rPr lang="en-US" sz="1600" b="1" dirty="0" smtClean="0"/>
              <a:t>Figure 2. MED Macroeconomic Indicators: 2010-2019</a:t>
            </a:r>
            <a:endParaRPr lang="en-US"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95212160"/>
              </p:ext>
            </p:extLst>
          </p:nvPr>
        </p:nvGraphicFramePr>
        <p:xfrm>
          <a:off x="838197" y="685800"/>
          <a:ext cx="7086605" cy="1981202"/>
        </p:xfrm>
        <a:graphic>
          <a:graphicData uri="http://schemas.openxmlformats.org/drawingml/2006/table">
            <a:tbl>
              <a:tblPr firstRow="1" firstCol="1" bandRow="1">
                <a:tableStyleId>{5C22544A-7EE6-4342-B048-85BDC9FD1C3A}</a:tableStyleId>
              </a:tblPr>
              <a:tblGrid>
                <a:gridCol w="1109616"/>
                <a:gridCol w="597615"/>
                <a:gridCol w="597615"/>
                <a:gridCol w="597615"/>
                <a:gridCol w="597615"/>
                <a:gridCol w="597615"/>
                <a:gridCol w="597615"/>
                <a:gridCol w="597615"/>
                <a:gridCol w="597615"/>
                <a:gridCol w="597615"/>
                <a:gridCol w="598454"/>
              </a:tblGrid>
              <a:tr h="283029">
                <a:tc gridSpan="11">
                  <a:txBody>
                    <a:bodyPr/>
                    <a:lstStyle/>
                    <a:p>
                      <a:pPr marL="0" marR="0" algn="ctr">
                        <a:lnSpc>
                          <a:spcPct val="115000"/>
                        </a:lnSpc>
                        <a:spcBef>
                          <a:spcPts val="0"/>
                        </a:spcBef>
                        <a:spcAft>
                          <a:spcPts val="0"/>
                        </a:spcAft>
                      </a:pPr>
                      <a:r>
                        <a:rPr lang="en-US" sz="1100" dirty="0" smtClean="0">
                          <a:effectLst/>
                        </a:rPr>
                        <a:t>Real </a:t>
                      </a:r>
                      <a:r>
                        <a:rPr lang="en-US" sz="1100" dirty="0">
                          <a:effectLst/>
                        </a:rPr>
                        <a:t>GDP </a:t>
                      </a:r>
                      <a:r>
                        <a:rPr lang="en-US" sz="1100" dirty="0" smtClean="0">
                          <a:effectLst/>
                        </a:rPr>
                        <a:t>Growth (%)</a:t>
                      </a:r>
                      <a:endParaRPr lang="en-US" sz="1100" dirty="0">
                        <a:solidFill>
                          <a:srgbClr val="365F91"/>
                        </a:solidFill>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66057">
                <a:tc>
                  <a:txBody>
                    <a:bodyPr/>
                    <a:lstStyle/>
                    <a:p>
                      <a:pPr marL="0" marR="0" algn="r">
                        <a:lnSpc>
                          <a:spcPct val="115000"/>
                        </a:lnSpc>
                        <a:spcBef>
                          <a:spcPts val="0"/>
                        </a:spcBef>
                        <a:spcAft>
                          <a:spcPts val="0"/>
                        </a:spcAft>
                      </a:pPr>
                      <a:r>
                        <a:rPr lang="en-US" sz="1100" dirty="0">
                          <a:effectLst/>
                        </a:rPr>
                        <a:t>Year</a:t>
                      </a:r>
                    </a:p>
                    <a:p>
                      <a:pPr marL="0" marR="0" algn="just">
                        <a:lnSpc>
                          <a:spcPct val="115000"/>
                        </a:lnSpc>
                        <a:spcBef>
                          <a:spcPts val="0"/>
                        </a:spcBef>
                        <a:spcAft>
                          <a:spcPts val="0"/>
                        </a:spcAft>
                      </a:pPr>
                      <a:r>
                        <a:rPr lang="en-US" sz="1100" dirty="0">
                          <a:effectLst/>
                        </a:rPr>
                        <a:t>Country</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2010</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2014</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2019</a:t>
                      </a:r>
                      <a:endParaRPr lang="en-US" sz="1100">
                        <a:solidFill>
                          <a:srgbClr val="365F91"/>
                        </a:solidFill>
                        <a:effectLst/>
                        <a:latin typeface="Calibri"/>
                        <a:ea typeface="Calibri"/>
                        <a:cs typeface="Times New Roman"/>
                      </a:endParaRPr>
                    </a:p>
                  </a:txBody>
                  <a:tcPr marL="68580" marR="68580" marT="0" marB="0"/>
                </a:tc>
              </a:tr>
              <a:tr h="283029">
                <a:tc>
                  <a:txBody>
                    <a:bodyPr/>
                    <a:lstStyle/>
                    <a:p>
                      <a:pPr marL="0" marR="0">
                        <a:lnSpc>
                          <a:spcPct val="115000"/>
                        </a:lnSpc>
                        <a:spcBef>
                          <a:spcPts val="0"/>
                        </a:spcBef>
                        <a:spcAft>
                          <a:spcPts val="0"/>
                        </a:spcAft>
                      </a:pPr>
                      <a:r>
                        <a:rPr lang="en-US" sz="1100">
                          <a:effectLst/>
                        </a:rPr>
                        <a:t>Egypt</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5.1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1.8</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3.7</a:t>
                      </a:r>
                      <a:endParaRPr lang="en-US" sz="1100">
                        <a:solidFill>
                          <a:srgbClr val="365F91"/>
                        </a:solidFill>
                        <a:effectLst/>
                        <a:latin typeface="Calibri"/>
                        <a:ea typeface="Calibri"/>
                        <a:cs typeface="Times New Roman"/>
                      </a:endParaRPr>
                    </a:p>
                  </a:txBody>
                  <a:tcPr marL="68580" marR="68580" marT="0" marB="0"/>
                </a:tc>
              </a:tr>
              <a:tr h="283029">
                <a:tc>
                  <a:txBody>
                    <a:bodyPr/>
                    <a:lstStyle/>
                    <a:p>
                      <a:pPr marL="0" marR="0">
                        <a:lnSpc>
                          <a:spcPct val="115000"/>
                        </a:lnSpc>
                        <a:spcBef>
                          <a:spcPts val="0"/>
                        </a:spcBef>
                        <a:spcAft>
                          <a:spcPts val="0"/>
                        </a:spcAft>
                      </a:pPr>
                      <a:r>
                        <a:rPr lang="en-US" sz="1100">
                          <a:effectLst/>
                        </a:rPr>
                        <a:t>Jordan</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3.1</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a:t>
                      </a:r>
                      <a:endParaRPr lang="en-US" sz="1100">
                        <a:solidFill>
                          <a:srgbClr val="365F91"/>
                        </a:solidFill>
                        <a:effectLst/>
                        <a:latin typeface="Calibri"/>
                        <a:ea typeface="Calibri"/>
                        <a:cs typeface="Times New Roman"/>
                      </a:endParaRPr>
                    </a:p>
                  </a:txBody>
                  <a:tcPr marL="68580" marR="68580" marT="0" marB="0"/>
                </a:tc>
              </a:tr>
              <a:tr h="283029">
                <a:tc>
                  <a:txBody>
                    <a:bodyPr/>
                    <a:lstStyle/>
                    <a:p>
                      <a:pPr marL="0" marR="0">
                        <a:lnSpc>
                          <a:spcPct val="115000"/>
                        </a:lnSpc>
                        <a:spcBef>
                          <a:spcPts val="0"/>
                        </a:spcBef>
                        <a:spcAft>
                          <a:spcPts val="0"/>
                        </a:spcAft>
                      </a:pPr>
                      <a:r>
                        <a:rPr lang="en-US" sz="1100">
                          <a:effectLst/>
                        </a:rPr>
                        <a:t>Lebanon</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0.9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a:t>
                      </a:r>
                      <a:endParaRPr lang="en-US" sz="1100">
                        <a:solidFill>
                          <a:srgbClr val="365F91"/>
                        </a:solidFill>
                        <a:effectLst/>
                        <a:latin typeface="Calibri"/>
                        <a:ea typeface="Calibri"/>
                        <a:cs typeface="Times New Roman"/>
                      </a:endParaRPr>
                    </a:p>
                  </a:txBody>
                  <a:tcPr marL="68580" marR="68580" marT="0" marB="0"/>
                </a:tc>
              </a:tr>
              <a:tr h="283029">
                <a:tc>
                  <a:txBody>
                    <a:bodyPr/>
                    <a:lstStyle/>
                    <a:p>
                      <a:pPr marL="0" marR="0">
                        <a:lnSpc>
                          <a:spcPct val="115000"/>
                        </a:lnSpc>
                        <a:spcBef>
                          <a:spcPts val="0"/>
                        </a:spcBef>
                        <a:spcAft>
                          <a:spcPts val="0"/>
                        </a:spcAft>
                      </a:pPr>
                      <a:r>
                        <a:rPr lang="en-US" sz="1100">
                          <a:effectLst/>
                        </a:rPr>
                        <a:t>Turkey</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9.2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4</a:t>
                      </a:r>
                      <a:endParaRPr lang="en-US" sz="1100" dirty="0">
                        <a:solidFill>
                          <a:srgbClr val="365F91"/>
                        </a:solidFill>
                        <a:effectLst/>
                        <a:latin typeface="Calibri"/>
                        <a:ea typeface="Calibri"/>
                        <a:cs typeface="Times New Roman"/>
                      </a:endParaRPr>
                    </a:p>
                  </a:txBody>
                  <a:tcPr marL="68580" marR="68580" marT="0" marB="0"/>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1204414"/>
              </p:ext>
            </p:extLst>
          </p:nvPr>
        </p:nvGraphicFramePr>
        <p:xfrm>
          <a:off x="838202" y="2743199"/>
          <a:ext cx="7086602" cy="1676401"/>
        </p:xfrm>
        <a:graphic>
          <a:graphicData uri="http://schemas.openxmlformats.org/drawingml/2006/table">
            <a:tbl>
              <a:tblPr firstRow="1" firstCol="1" bandRow="1">
                <a:tableStyleId>{5C22544A-7EE6-4342-B048-85BDC9FD1C3A}</a:tableStyleId>
              </a:tblPr>
              <a:tblGrid>
                <a:gridCol w="1046742"/>
                <a:gridCol w="603986"/>
                <a:gridCol w="603986"/>
                <a:gridCol w="603986"/>
                <a:gridCol w="603986"/>
                <a:gridCol w="603986"/>
                <a:gridCol w="603986"/>
                <a:gridCol w="603986"/>
                <a:gridCol w="603986"/>
                <a:gridCol w="603986"/>
                <a:gridCol w="603986"/>
              </a:tblGrid>
              <a:tr h="237374">
                <a:tc gridSpan="11">
                  <a:txBody>
                    <a:bodyPr/>
                    <a:lstStyle/>
                    <a:p>
                      <a:pPr marL="0" marR="0" algn="ctr">
                        <a:lnSpc>
                          <a:spcPct val="115000"/>
                        </a:lnSpc>
                        <a:spcBef>
                          <a:spcPts val="0"/>
                        </a:spcBef>
                        <a:spcAft>
                          <a:spcPts val="0"/>
                        </a:spcAft>
                      </a:pPr>
                      <a:r>
                        <a:rPr lang="en-US" sz="1100" dirty="0" smtClean="0">
                          <a:effectLst/>
                        </a:rPr>
                        <a:t>Inflation  Rates (%)</a:t>
                      </a:r>
                      <a:endParaRPr lang="en-US" sz="1100" dirty="0">
                        <a:solidFill>
                          <a:srgbClr val="365F91"/>
                        </a:solidFill>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89531">
                <a:tc>
                  <a:txBody>
                    <a:bodyPr/>
                    <a:lstStyle/>
                    <a:p>
                      <a:pPr marL="0" marR="0" algn="r">
                        <a:lnSpc>
                          <a:spcPct val="115000"/>
                        </a:lnSpc>
                        <a:spcBef>
                          <a:spcPts val="0"/>
                        </a:spcBef>
                        <a:spcAft>
                          <a:spcPts val="0"/>
                        </a:spcAft>
                      </a:pPr>
                      <a:r>
                        <a:rPr lang="en-US" sz="1100">
                          <a:effectLst/>
                        </a:rPr>
                        <a:t>Year</a:t>
                      </a:r>
                    </a:p>
                    <a:p>
                      <a:pPr marL="0" marR="0">
                        <a:lnSpc>
                          <a:spcPct val="115000"/>
                        </a:lnSpc>
                        <a:spcBef>
                          <a:spcPts val="0"/>
                        </a:spcBef>
                        <a:spcAft>
                          <a:spcPts val="0"/>
                        </a:spcAft>
                      </a:pPr>
                      <a:r>
                        <a:rPr lang="en-US" sz="1100">
                          <a:effectLst/>
                        </a:rPr>
                        <a:t>Country</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2010</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2019</a:t>
                      </a:r>
                      <a:endParaRPr lang="en-US" sz="1100">
                        <a:solidFill>
                          <a:srgbClr val="365F91"/>
                        </a:solidFill>
                        <a:effectLst/>
                        <a:latin typeface="Calibri"/>
                        <a:ea typeface="Calibri"/>
                        <a:cs typeface="Times New Roman"/>
                      </a:endParaRPr>
                    </a:p>
                  </a:txBody>
                  <a:tcPr marL="68580" marR="68580" marT="0" marB="0"/>
                </a:tc>
              </a:tr>
              <a:tr h="237374">
                <a:tc>
                  <a:txBody>
                    <a:bodyPr/>
                    <a:lstStyle/>
                    <a:p>
                      <a:pPr marL="0" marR="0" algn="just">
                        <a:lnSpc>
                          <a:spcPct val="115000"/>
                        </a:lnSpc>
                        <a:spcBef>
                          <a:spcPts val="0"/>
                        </a:spcBef>
                        <a:spcAft>
                          <a:spcPts val="0"/>
                        </a:spcAft>
                      </a:pPr>
                      <a:r>
                        <a:rPr lang="en-US" sz="1100">
                          <a:effectLst/>
                        </a:rPr>
                        <a:t>Egypt </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11.1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10.1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9.5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10</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10.4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11.8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12.3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12</a:t>
                      </a:r>
                      <a:endParaRPr lang="en-US" sz="1100">
                        <a:solidFill>
                          <a:srgbClr val="365F91"/>
                        </a:solidFill>
                        <a:effectLst/>
                        <a:latin typeface="Calibri"/>
                        <a:ea typeface="Calibri"/>
                        <a:cs typeface="Times New Roman"/>
                      </a:endParaRPr>
                    </a:p>
                  </a:txBody>
                  <a:tcPr marL="68580" marR="68580" marT="0" marB="0"/>
                </a:tc>
              </a:tr>
              <a:tr h="237374">
                <a:tc>
                  <a:txBody>
                    <a:bodyPr/>
                    <a:lstStyle/>
                    <a:p>
                      <a:pPr marL="0" marR="0" algn="just">
                        <a:lnSpc>
                          <a:spcPct val="115000"/>
                        </a:lnSpc>
                        <a:spcBef>
                          <a:spcPts val="0"/>
                        </a:spcBef>
                        <a:spcAft>
                          <a:spcPts val="0"/>
                        </a:spcAft>
                      </a:pPr>
                      <a:r>
                        <a:rPr lang="en-US" sz="1100">
                          <a:effectLst/>
                        </a:rPr>
                        <a:t>Lebanon</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-0.7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a:t>
                      </a:r>
                      <a:endParaRPr lang="en-US" sz="1100">
                        <a:solidFill>
                          <a:srgbClr val="365F91"/>
                        </a:solidFill>
                        <a:effectLst/>
                        <a:latin typeface="Calibri"/>
                        <a:ea typeface="Calibri"/>
                        <a:cs typeface="Times New Roman"/>
                      </a:endParaRPr>
                    </a:p>
                  </a:txBody>
                  <a:tcPr marL="68580" marR="68580" marT="0" marB="0"/>
                </a:tc>
              </a:tr>
              <a:tr h="237374">
                <a:tc>
                  <a:txBody>
                    <a:bodyPr/>
                    <a:lstStyle/>
                    <a:p>
                      <a:pPr marL="0" marR="0" algn="just">
                        <a:lnSpc>
                          <a:spcPct val="115000"/>
                        </a:lnSpc>
                        <a:spcBef>
                          <a:spcPts val="0"/>
                        </a:spcBef>
                        <a:spcAft>
                          <a:spcPts val="0"/>
                        </a:spcAft>
                      </a:pPr>
                      <a:r>
                        <a:rPr lang="en-US" sz="1100">
                          <a:effectLst/>
                        </a:rPr>
                        <a:t>Turkey</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6.5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6.8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6.1</a:t>
                      </a:r>
                      <a:endParaRPr lang="en-US" sz="1100">
                        <a:solidFill>
                          <a:srgbClr val="365F91"/>
                        </a:solidFill>
                        <a:effectLst/>
                        <a:latin typeface="Calibri"/>
                        <a:ea typeface="Calibri"/>
                        <a:cs typeface="Times New Roman"/>
                      </a:endParaRPr>
                    </a:p>
                  </a:txBody>
                  <a:tcPr marL="68580" marR="68580" marT="0" marB="0"/>
                </a:tc>
              </a:tr>
              <a:tr h="237374">
                <a:tc>
                  <a:txBody>
                    <a:bodyPr/>
                    <a:lstStyle/>
                    <a:p>
                      <a:pPr marL="0" marR="0" algn="just">
                        <a:lnSpc>
                          <a:spcPct val="115000"/>
                        </a:lnSpc>
                        <a:spcBef>
                          <a:spcPts val="0"/>
                        </a:spcBef>
                        <a:spcAft>
                          <a:spcPts val="0"/>
                        </a:spcAft>
                      </a:pPr>
                      <a:r>
                        <a:rPr lang="en-US" sz="1100">
                          <a:effectLst/>
                        </a:rPr>
                        <a:t>Jordan </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-0.9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-0.1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2.5</a:t>
                      </a:r>
                      <a:endParaRPr lang="en-US" sz="1100" dirty="0">
                        <a:solidFill>
                          <a:srgbClr val="365F91"/>
                        </a:solidFill>
                        <a:effectLst/>
                        <a:latin typeface="Calibri"/>
                        <a:ea typeface="Calibri"/>
                        <a:cs typeface="Times New Roman"/>
                      </a:endParaRPr>
                    </a:p>
                  </a:txBody>
                  <a:tcPr marL="68580" marR="68580" marT="0" marB="0"/>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047015512"/>
              </p:ext>
            </p:extLst>
          </p:nvPr>
        </p:nvGraphicFramePr>
        <p:xfrm>
          <a:off x="838198" y="4419600"/>
          <a:ext cx="7086601" cy="1994704"/>
        </p:xfrm>
        <a:graphic>
          <a:graphicData uri="http://schemas.openxmlformats.org/drawingml/2006/table">
            <a:tbl>
              <a:tblPr firstRow="1" firstCol="1" bandRow="1">
                <a:tableStyleId>{5C22544A-7EE6-4342-B048-85BDC9FD1C3A}</a:tableStyleId>
              </a:tblPr>
              <a:tblGrid>
                <a:gridCol w="1066802"/>
                <a:gridCol w="1380471"/>
                <a:gridCol w="929888"/>
                <a:gridCol w="927360"/>
                <a:gridCol w="927360"/>
                <a:gridCol w="927360"/>
                <a:gridCol w="927360"/>
              </a:tblGrid>
              <a:tr h="289047">
                <a:tc gridSpan="7">
                  <a:txBody>
                    <a:bodyPr/>
                    <a:lstStyle/>
                    <a:p>
                      <a:pPr marL="0" marR="0" algn="ctr">
                        <a:lnSpc>
                          <a:spcPct val="115000"/>
                        </a:lnSpc>
                        <a:spcBef>
                          <a:spcPts val="0"/>
                        </a:spcBef>
                        <a:spcAft>
                          <a:spcPts val="0"/>
                        </a:spcAft>
                      </a:pPr>
                      <a:r>
                        <a:rPr lang="en-US" sz="1100" dirty="0" smtClean="0">
                          <a:effectLst/>
                        </a:rPr>
                        <a:t>Public </a:t>
                      </a:r>
                      <a:r>
                        <a:rPr lang="en-US" sz="1100" dirty="0">
                          <a:effectLst/>
                        </a:rPr>
                        <a:t>debt as % of GDP</a:t>
                      </a:r>
                      <a:endParaRPr lang="en-US" sz="1100" dirty="0">
                        <a:solidFill>
                          <a:srgbClr val="365F91"/>
                        </a:solidFill>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2953">
                <a:tc>
                  <a:txBody>
                    <a:bodyPr/>
                    <a:lstStyle/>
                    <a:p>
                      <a:pPr marL="0" marR="0" algn="r">
                        <a:lnSpc>
                          <a:spcPct val="115000"/>
                        </a:lnSpc>
                        <a:spcBef>
                          <a:spcPts val="0"/>
                        </a:spcBef>
                        <a:spcAft>
                          <a:spcPts val="0"/>
                        </a:spcAft>
                      </a:pPr>
                      <a:r>
                        <a:rPr lang="en-US" sz="1100">
                          <a:effectLst/>
                        </a:rPr>
                        <a:t>Year</a:t>
                      </a:r>
                    </a:p>
                    <a:p>
                      <a:pPr marL="0" marR="0">
                        <a:lnSpc>
                          <a:spcPct val="115000"/>
                        </a:lnSpc>
                        <a:spcBef>
                          <a:spcPts val="0"/>
                        </a:spcBef>
                        <a:spcAft>
                          <a:spcPts val="0"/>
                        </a:spcAft>
                      </a:pPr>
                      <a:r>
                        <a:rPr lang="en-US" sz="1100">
                          <a:effectLst/>
                        </a:rPr>
                        <a:t>Country</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2010</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2012</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2014</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2015</a:t>
                      </a:r>
                      <a:endParaRPr lang="en-US" sz="1100">
                        <a:solidFill>
                          <a:srgbClr val="365F91"/>
                        </a:solidFill>
                        <a:effectLst/>
                        <a:latin typeface="Calibri"/>
                        <a:ea typeface="Calibri"/>
                        <a:cs typeface="Times New Roman"/>
                      </a:endParaRPr>
                    </a:p>
                  </a:txBody>
                  <a:tcPr marL="68580" marR="68580" marT="0" marB="0"/>
                </a:tc>
              </a:tr>
              <a:tr h="307051">
                <a:tc>
                  <a:txBody>
                    <a:bodyPr/>
                    <a:lstStyle/>
                    <a:p>
                      <a:pPr marL="0" marR="0">
                        <a:lnSpc>
                          <a:spcPct val="115000"/>
                        </a:lnSpc>
                        <a:spcBef>
                          <a:spcPts val="0"/>
                        </a:spcBef>
                        <a:spcAft>
                          <a:spcPts val="0"/>
                        </a:spcAft>
                      </a:pPr>
                      <a:r>
                        <a:rPr lang="en-US" sz="1100">
                          <a:effectLst/>
                        </a:rPr>
                        <a:t>Egypt</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73.2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76.6</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78.9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89</a:t>
                      </a:r>
                      <a:endParaRPr lang="en-US" sz="1100" dirty="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91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88.1</a:t>
                      </a:r>
                      <a:endParaRPr lang="en-US" sz="1100">
                        <a:solidFill>
                          <a:srgbClr val="365F91"/>
                        </a:solidFill>
                        <a:effectLst/>
                        <a:latin typeface="Calibri"/>
                        <a:ea typeface="Calibri"/>
                        <a:cs typeface="Times New Roman"/>
                      </a:endParaRPr>
                    </a:p>
                  </a:txBody>
                  <a:tcPr marL="68580" marR="68580" marT="0" marB="0"/>
                </a:tc>
              </a:tr>
              <a:tr h="307051">
                <a:tc>
                  <a:txBody>
                    <a:bodyPr/>
                    <a:lstStyle/>
                    <a:p>
                      <a:pPr marL="0" marR="0">
                        <a:lnSpc>
                          <a:spcPct val="115000"/>
                        </a:lnSpc>
                        <a:spcBef>
                          <a:spcPts val="0"/>
                        </a:spcBef>
                        <a:spcAft>
                          <a:spcPts val="0"/>
                        </a:spcAft>
                      </a:pPr>
                      <a:r>
                        <a:rPr lang="en-US" sz="1100">
                          <a:effectLst/>
                        </a:rPr>
                        <a:t>Jordan </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67.1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70.7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80.9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86.7</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89.1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91.8</a:t>
                      </a:r>
                      <a:endParaRPr lang="en-US" sz="1100">
                        <a:solidFill>
                          <a:srgbClr val="365F91"/>
                        </a:solidFill>
                        <a:effectLst/>
                        <a:latin typeface="Calibri"/>
                        <a:ea typeface="Calibri"/>
                        <a:cs typeface="Times New Roman"/>
                      </a:endParaRPr>
                    </a:p>
                  </a:txBody>
                  <a:tcPr marL="68580" marR="68580" marT="0" marB="0"/>
                </a:tc>
              </a:tr>
              <a:tr h="311551">
                <a:tc>
                  <a:txBody>
                    <a:bodyPr/>
                    <a:lstStyle/>
                    <a:p>
                      <a:pPr marL="0" marR="0">
                        <a:lnSpc>
                          <a:spcPct val="115000"/>
                        </a:lnSpc>
                        <a:spcBef>
                          <a:spcPts val="0"/>
                        </a:spcBef>
                        <a:spcAft>
                          <a:spcPts val="0"/>
                        </a:spcAft>
                      </a:pPr>
                      <a:r>
                        <a:rPr lang="en-US" sz="1100">
                          <a:effectLst/>
                        </a:rPr>
                        <a:t>Lebanon</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136.9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133.9</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130.8</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134.4</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134.1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140</a:t>
                      </a:r>
                      <a:endParaRPr lang="en-US" sz="1100">
                        <a:solidFill>
                          <a:srgbClr val="365F91"/>
                        </a:solidFill>
                        <a:effectLst/>
                        <a:latin typeface="Calibri"/>
                        <a:ea typeface="Calibri"/>
                        <a:cs typeface="Times New Roman"/>
                      </a:endParaRPr>
                    </a:p>
                  </a:txBody>
                  <a:tcPr marL="68580" marR="68580" marT="0" marB="0"/>
                </a:tc>
              </a:tr>
              <a:tr h="307051">
                <a:tc>
                  <a:txBody>
                    <a:bodyPr/>
                    <a:lstStyle/>
                    <a:p>
                      <a:pPr marL="0" marR="0">
                        <a:lnSpc>
                          <a:spcPct val="115000"/>
                        </a:lnSpc>
                        <a:spcBef>
                          <a:spcPts val="0"/>
                        </a:spcBef>
                        <a:spcAft>
                          <a:spcPts val="0"/>
                        </a:spcAft>
                      </a:pPr>
                      <a:r>
                        <a:rPr lang="en-US" sz="1100">
                          <a:effectLst/>
                        </a:rPr>
                        <a:t>Turkey</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42.3</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39.1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36.2</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36.1</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33.5</a:t>
                      </a:r>
                      <a:endParaRPr lang="en-US" sz="1100">
                        <a:solidFill>
                          <a:srgbClr val="365F91"/>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33.3</a:t>
                      </a:r>
                      <a:endParaRPr lang="en-US" sz="1100" dirty="0">
                        <a:solidFill>
                          <a:srgbClr val="365F91"/>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2494397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3944</TotalTime>
  <Words>2286</Words>
  <Application>Microsoft Office PowerPoint</Application>
  <PresentationFormat>On-screen Show (4:3)</PresentationFormat>
  <Paragraphs>545</Paragraphs>
  <Slides>30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2" baseType="lpstr">
      <vt:lpstr>Adjacency</vt:lpstr>
      <vt:lpstr>Équation</vt:lpstr>
      <vt:lpstr>Sustainability of EU-Med Macroeconomic Policies and the Role of the Private Sector: Post-Financial and Debt Crises    </vt:lpstr>
      <vt:lpstr>Outline</vt:lpstr>
      <vt:lpstr>1. Introduction</vt:lpstr>
      <vt:lpstr>PowerPoint Presentation</vt:lpstr>
      <vt:lpstr>PowerPoint Presentation</vt:lpstr>
      <vt:lpstr>Introduction (cont.)</vt:lpstr>
      <vt:lpstr>2. EU and MED Macro economy</vt:lpstr>
      <vt:lpstr>Figure 1.EU’s Inflation Rates: 2014-2015</vt:lpstr>
      <vt:lpstr>Figure 2. MED Macroeconomic Indicators: 2010-2019</vt:lpstr>
      <vt:lpstr>Figure 2. MED Macroeconomic Indicators: 2010-2019</vt:lpstr>
      <vt:lpstr>Quantitative Easing</vt:lpstr>
      <vt:lpstr>Figure 3. Annual Variation of GDP Growth, Inflation and MB in the EU: 2000-2014</vt:lpstr>
      <vt:lpstr>PowerPoint Presentation</vt:lpstr>
      <vt:lpstr>PowerPoint Presentation</vt:lpstr>
      <vt:lpstr>3. EU and MED Financial Market</vt:lpstr>
      <vt:lpstr>Figure 5. Growth in Lending: 2013-2014</vt:lpstr>
      <vt:lpstr>4. The Role of the Private Sector</vt:lpstr>
      <vt:lpstr>Figure 6. Monthly Consumer Confidence Index: 2014-2015</vt:lpstr>
      <vt:lpstr>5. Exchange Rate Channel: Depreciation of the Euro</vt:lpstr>
      <vt:lpstr>Exchange Rate Channel (cont.)</vt:lpstr>
      <vt:lpstr>6. Macroeconomic Dynamics of EU and MED Public Debts </vt:lpstr>
      <vt:lpstr>PowerPoint Presentation</vt:lpstr>
      <vt:lpstr>PowerPoint Presentation</vt:lpstr>
      <vt:lpstr>PowerPoint Presentation</vt:lpstr>
      <vt:lpstr>PowerPoint Presentation</vt:lpstr>
      <vt:lpstr>7. Conclusion</vt:lpstr>
      <vt:lpstr> Conclusion (Cont’d)</vt:lpstr>
      <vt:lpstr>Conclusion</vt:lpstr>
      <vt:lpstr>Conclusion (Cont.)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Basel III, The Necessity of Regulations and the Fear of Repercussions</dc:title>
  <dc:creator>user</dc:creator>
  <cp:lastModifiedBy>Simon Neaime</cp:lastModifiedBy>
  <cp:revision>394</cp:revision>
  <cp:lastPrinted>2015-04-18T13:31:24Z</cp:lastPrinted>
  <dcterms:created xsi:type="dcterms:W3CDTF">2015-04-11T08:39:51Z</dcterms:created>
  <dcterms:modified xsi:type="dcterms:W3CDTF">2016-12-03T12:49:53Z</dcterms:modified>
</cp:coreProperties>
</file>