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414" r:id="rId2"/>
    <p:sldId id="416" r:id="rId3"/>
    <p:sldId id="441" r:id="rId4"/>
    <p:sldId id="442" r:id="rId5"/>
    <p:sldId id="443" r:id="rId6"/>
    <p:sldId id="444" r:id="rId7"/>
    <p:sldId id="418" r:id="rId8"/>
    <p:sldId id="423" r:id="rId9"/>
    <p:sldId id="454" r:id="rId10"/>
    <p:sldId id="456" r:id="rId11"/>
    <p:sldId id="425" r:id="rId12"/>
    <p:sldId id="430" r:id="rId13"/>
    <p:sldId id="447" r:id="rId14"/>
    <p:sldId id="431" r:id="rId15"/>
    <p:sldId id="435" r:id="rId16"/>
    <p:sldId id="440" r:id="rId17"/>
    <p:sldId id="403" r:id="rId18"/>
    <p:sldId id="448" r:id="rId19"/>
    <p:sldId id="452" r:id="rId20"/>
    <p:sldId id="316" r:id="rId21"/>
  </p:sldIdLst>
  <p:sldSz cx="10150475" cy="7589838"/>
  <p:notesSz cx="6797675" cy="9926638"/>
  <p:defaultTextStyle>
    <a:defPPr>
      <a:defRPr lang="en-US"/>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390">
          <p15:clr>
            <a:srgbClr val="A4A3A4"/>
          </p15:clr>
        </p15:guide>
        <p15:guide id="2" pos="3197">
          <p15:clr>
            <a:srgbClr val="A4A3A4"/>
          </p15:clr>
        </p15:guide>
      </p15:sldGuideLst>
    </p:ext>
    <p:ext uri="{2D200454-40CA-4A62-9FC3-DE9A4176ACB9}">
      <p15:notesGuideLst xmlns="" xmlns:p15="http://schemas.microsoft.com/office/powerpoint/2012/main">
        <p15:guide id="1" orient="horz" pos="3107">
          <p15:clr>
            <a:srgbClr val="A4A3A4"/>
          </p15:clr>
        </p15:guide>
        <p15:guide id="2" pos="2121">
          <p15:clr>
            <a:srgbClr val="A4A3A4"/>
          </p15:clr>
        </p15:guide>
        <p15:guide id="3" orient="horz" pos="3126">
          <p15:clr>
            <a:srgbClr val="A4A3A4"/>
          </p15:clr>
        </p15:guide>
        <p15:guide id="4" pos="2159">
          <p15:clr>
            <a:srgbClr val="A4A3A4"/>
          </p15:clr>
        </p15:guide>
        <p15:guide id="5" pos="2102">
          <p15:clr>
            <a:srgbClr val="A4A3A4"/>
          </p15:clr>
        </p15:guide>
        <p15:guide id="6"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J.Char" initials="M"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99"/>
    <a:srgbClr val="003399"/>
    <a:srgbClr val="006600"/>
    <a:srgbClr val="2C7CD4"/>
    <a:srgbClr val="CCCC00"/>
    <a:srgbClr val="777777"/>
    <a:srgbClr val="CCE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010" autoAdjust="0"/>
    <p:restoredTop sz="93210" autoAdjust="0"/>
  </p:normalViewPr>
  <p:slideViewPr>
    <p:cSldViewPr>
      <p:cViewPr>
        <p:scale>
          <a:sx n="80" d="100"/>
          <a:sy n="80" d="100"/>
        </p:scale>
        <p:origin x="-768" y="280"/>
      </p:cViewPr>
      <p:guideLst>
        <p:guide orient="horz" pos="2390"/>
        <p:guide pos="31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2928" y="-126"/>
      </p:cViewPr>
      <p:guideLst>
        <p:guide orient="horz" pos="3107"/>
        <p:guide orient="horz" pos="3126"/>
        <p:guide pos="2121"/>
        <p:guide pos="2159"/>
        <p:guide pos="2102"/>
        <p:guide pos="214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2" y="0"/>
            <a:ext cx="2945050" cy="496332"/>
          </a:xfrm>
          <a:prstGeom prst="rect">
            <a:avLst/>
          </a:prstGeom>
          <a:noFill/>
          <a:ln w="9525">
            <a:noFill/>
            <a:miter lim="800000"/>
            <a:headEnd/>
            <a:tailEnd/>
          </a:ln>
          <a:effectLst/>
        </p:spPr>
        <p:txBody>
          <a:bodyPr vert="horz" wrap="square" lIns="92437" tIns="46218" rIns="92437" bIns="46218" numCol="1" anchor="t" anchorCtr="0" compatLnSpc="1">
            <a:prstTxWarp prst="textNoShape">
              <a:avLst/>
            </a:prstTxWarp>
          </a:bodyPr>
          <a:lstStyle>
            <a:lvl1pPr>
              <a:defRPr sz="1200"/>
            </a:lvl1pPr>
          </a:lstStyle>
          <a:p>
            <a:pPr>
              <a:defRPr/>
            </a:pPr>
            <a:endParaRPr lang="en-US"/>
          </a:p>
        </p:txBody>
      </p:sp>
      <p:sp>
        <p:nvSpPr>
          <p:cNvPr id="141315" name="Rectangle 3"/>
          <p:cNvSpPr>
            <a:spLocks noGrp="1" noChangeArrowheads="1"/>
          </p:cNvSpPr>
          <p:nvPr>
            <p:ph type="dt" sz="quarter" idx="1"/>
          </p:nvPr>
        </p:nvSpPr>
        <p:spPr bwMode="auto">
          <a:xfrm>
            <a:off x="3851104" y="0"/>
            <a:ext cx="2945050" cy="496332"/>
          </a:xfrm>
          <a:prstGeom prst="rect">
            <a:avLst/>
          </a:prstGeom>
          <a:noFill/>
          <a:ln w="9525">
            <a:noFill/>
            <a:miter lim="800000"/>
            <a:headEnd/>
            <a:tailEnd/>
          </a:ln>
          <a:effectLst/>
        </p:spPr>
        <p:txBody>
          <a:bodyPr vert="horz" wrap="square" lIns="92437" tIns="46218" rIns="92437" bIns="46218" numCol="1" anchor="t" anchorCtr="0" compatLnSpc="1">
            <a:prstTxWarp prst="textNoShape">
              <a:avLst/>
            </a:prstTxWarp>
          </a:bodyPr>
          <a:lstStyle>
            <a:lvl1pPr algn="r">
              <a:defRPr sz="1200"/>
            </a:lvl1pPr>
          </a:lstStyle>
          <a:p>
            <a:pPr>
              <a:defRPr/>
            </a:pPr>
            <a:endParaRPr lang="en-US"/>
          </a:p>
        </p:txBody>
      </p:sp>
      <p:sp>
        <p:nvSpPr>
          <p:cNvPr id="141316" name="Rectangle 4"/>
          <p:cNvSpPr>
            <a:spLocks noGrp="1" noChangeArrowheads="1"/>
          </p:cNvSpPr>
          <p:nvPr>
            <p:ph type="ftr" sz="quarter" idx="2"/>
          </p:nvPr>
        </p:nvSpPr>
        <p:spPr bwMode="auto">
          <a:xfrm>
            <a:off x="2" y="9428635"/>
            <a:ext cx="2945050" cy="496332"/>
          </a:xfrm>
          <a:prstGeom prst="rect">
            <a:avLst/>
          </a:prstGeom>
          <a:noFill/>
          <a:ln w="9525">
            <a:noFill/>
            <a:miter lim="800000"/>
            <a:headEnd/>
            <a:tailEnd/>
          </a:ln>
          <a:effectLst/>
        </p:spPr>
        <p:txBody>
          <a:bodyPr vert="horz" wrap="square" lIns="92437" tIns="46218" rIns="92437" bIns="46218" numCol="1" anchor="b" anchorCtr="0" compatLnSpc="1">
            <a:prstTxWarp prst="textNoShape">
              <a:avLst/>
            </a:prstTxWarp>
          </a:bodyPr>
          <a:lstStyle>
            <a:lvl1pPr>
              <a:defRPr sz="1200"/>
            </a:lvl1pPr>
          </a:lstStyle>
          <a:p>
            <a:pPr>
              <a:defRPr/>
            </a:pPr>
            <a:endParaRPr lang="en-US"/>
          </a:p>
        </p:txBody>
      </p:sp>
      <p:sp>
        <p:nvSpPr>
          <p:cNvPr id="141317" name="Rectangle 5"/>
          <p:cNvSpPr>
            <a:spLocks noGrp="1" noChangeArrowheads="1"/>
          </p:cNvSpPr>
          <p:nvPr>
            <p:ph type="sldNum" sz="quarter" idx="3"/>
          </p:nvPr>
        </p:nvSpPr>
        <p:spPr bwMode="auto">
          <a:xfrm>
            <a:off x="3851104" y="9428635"/>
            <a:ext cx="2945050" cy="496332"/>
          </a:xfrm>
          <a:prstGeom prst="rect">
            <a:avLst/>
          </a:prstGeom>
          <a:noFill/>
          <a:ln w="9525">
            <a:noFill/>
            <a:miter lim="800000"/>
            <a:headEnd/>
            <a:tailEnd/>
          </a:ln>
          <a:effectLst/>
        </p:spPr>
        <p:txBody>
          <a:bodyPr vert="horz" wrap="square" lIns="92437" tIns="46218" rIns="92437" bIns="46218" numCol="1" anchor="b" anchorCtr="0" compatLnSpc="1">
            <a:prstTxWarp prst="textNoShape">
              <a:avLst/>
            </a:prstTxWarp>
          </a:bodyPr>
          <a:lstStyle>
            <a:lvl1pPr algn="r">
              <a:defRPr sz="1200"/>
            </a:lvl1pPr>
          </a:lstStyle>
          <a:p>
            <a:pPr>
              <a:defRPr/>
            </a:pPr>
            <a:fld id="{11E0E812-A3A0-4F5D-88A4-E43734E88DDD}" type="slidenum">
              <a:rPr lang="x-none"/>
              <a:pPr>
                <a:defRPr/>
              </a:pPr>
              <a:t>‹#›</a:t>
            </a:fld>
            <a:endParaRPr lang="en-US"/>
          </a:p>
        </p:txBody>
      </p:sp>
    </p:spTree>
    <p:extLst>
      <p:ext uri="{BB962C8B-B14F-4D97-AF65-F5344CB8AC3E}">
        <p14:creationId xmlns:p14="http://schemas.microsoft.com/office/powerpoint/2010/main" val="2469709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2" y="0"/>
            <a:ext cx="2945050" cy="496332"/>
          </a:xfrm>
          <a:prstGeom prst="rect">
            <a:avLst/>
          </a:prstGeom>
          <a:noFill/>
          <a:ln w="9525">
            <a:noFill/>
            <a:miter lim="800000"/>
            <a:headEnd/>
            <a:tailEnd/>
          </a:ln>
          <a:effectLst/>
        </p:spPr>
        <p:txBody>
          <a:bodyPr vert="horz" wrap="square" lIns="92437" tIns="46218" rIns="92437" bIns="46218" numCol="1" anchor="t" anchorCtr="0" compatLnSpc="1">
            <a:prstTxWarp prst="textNoShape">
              <a:avLst/>
            </a:prstTxWarp>
          </a:bodyPr>
          <a:lstStyle>
            <a:lvl1pPr>
              <a:defRPr sz="1200"/>
            </a:lvl1pPr>
          </a:lstStyle>
          <a:p>
            <a:pPr>
              <a:defRPr/>
            </a:pPr>
            <a:endParaRPr lang="en-US"/>
          </a:p>
        </p:txBody>
      </p:sp>
      <p:sp>
        <p:nvSpPr>
          <p:cNvPr id="154627" name="Rectangle 3"/>
          <p:cNvSpPr>
            <a:spLocks noGrp="1" noChangeArrowheads="1"/>
          </p:cNvSpPr>
          <p:nvPr>
            <p:ph type="dt" idx="1"/>
          </p:nvPr>
        </p:nvSpPr>
        <p:spPr bwMode="auto">
          <a:xfrm>
            <a:off x="3851104" y="0"/>
            <a:ext cx="2945050" cy="496332"/>
          </a:xfrm>
          <a:prstGeom prst="rect">
            <a:avLst/>
          </a:prstGeom>
          <a:noFill/>
          <a:ln w="9525">
            <a:noFill/>
            <a:miter lim="800000"/>
            <a:headEnd/>
            <a:tailEnd/>
          </a:ln>
          <a:effectLst/>
        </p:spPr>
        <p:txBody>
          <a:bodyPr vert="horz" wrap="square" lIns="92437" tIns="46218" rIns="92437" bIns="46218"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911225" y="746125"/>
            <a:ext cx="4975225"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9" name="Rectangle 5"/>
          <p:cNvSpPr>
            <a:spLocks noGrp="1" noChangeArrowheads="1"/>
          </p:cNvSpPr>
          <p:nvPr>
            <p:ph type="body" sz="quarter" idx="3"/>
          </p:nvPr>
        </p:nvSpPr>
        <p:spPr bwMode="auto">
          <a:xfrm>
            <a:off x="679159" y="4715989"/>
            <a:ext cx="5439359" cy="4466987"/>
          </a:xfrm>
          <a:prstGeom prst="rect">
            <a:avLst/>
          </a:prstGeom>
          <a:noFill/>
          <a:ln w="9525">
            <a:noFill/>
            <a:miter lim="800000"/>
            <a:headEnd/>
            <a:tailEnd/>
          </a:ln>
          <a:effectLst/>
        </p:spPr>
        <p:txBody>
          <a:bodyPr vert="horz" wrap="square" lIns="92437" tIns="46218" rIns="92437" bIns="462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4630" name="Rectangle 6"/>
          <p:cNvSpPr>
            <a:spLocks noGrp="1" noChangeArrowheads="1"/>
          </p:cNvSpPr>
          <p:nvPr>
            <p:ph type="ftr" sz="quarter" idx="4"/>
          </p:nvPr>
        </p:nvSpPr>
        <p:spPr bwMode="auto">
          <a:xfrm>
            <a:off x="2" y="9428635"/>
            <a:ext cx="2945050" cy="496332"/>
          </a:xfrm>
          <a:prstGeom prst="rect">
            <a:avLst/>
          </a:prstGeom>
          <a:noFill/>
          <a:ln w="9525">
            <a:noFill/>
            <a:miter lim="800000"/>
            <a:headEnd/>
            <a:tailEnd/>
          </a:ln>
          <a:effectLst/>
        </p:spPr>
        <p:txBody>
          <a:bodyPr vert="horz" wrap="square" lIns="92437" tIns="46218" rIns="92437" bIns="46218" numCol="1" anchor="b" anchorCtr="0" compatLnSpc="1">
            <a:prstTxWarp prst="textNoShape">
              <a:avLst/>
            </a:prstTxWarp>
          </a:bodyPr>
          <a:lstStyle>
            <a:lvl1pPr>
              <a:defRPr sz="1200"/>
            </a:lvl1pPr>
          </a:lstStyle>
          <a:p>
            <a:pPr>
              <a:defRPr/>
            </a:pPr>
            <a:endParaRPr lang="en-US"/>
          </a:p>
        </p:txBody>
      </p:sp>
      <p:sp>
        <p:nvSpPr>
          <p:cNvPr id="154631" name="Rectangle 7"/>
          <p:cNvSpPr>
            <a:spLocks noGrp="1" noChangeArrowheads="1"/>
          </p:cNvSpPr>
          <p:nvPr>
            <p:ph type="sldNum" sz="quarter" idx="5"/>
          </p:nvPr>
        </p:nvSpPr>
        <p:spPr bwMode="auto">
          <a:xfrm>
            <a:off x="3851104" y="9428635"/>
            <a:ext cx="2945050" cy="496332"/>
          </a:xfrm>
          <a:prstGeom prst="rect">
            <a:avLst/>
          </a:prstGeom>
          <a:noFill/>
          <a:ln w="9525">
            <a:noFill/>
            <a:miter lim="800000"/>
            <a:headEnd/>
            <a:tailEnd/>
          </a:ln>
          <a:effectLst/>
        </p:spPr>
        <p:txBody>
          <a:bodyPr vert="horz" wrap="square" lIns="92437" tIns="46218" rIns="92437" bIns="46218" numCol="1" anchor="b" anchorCtr="0" compatLnSpc="1">
            <a:prstTxWarp prst="textNoShape">
              <a:avLst/>
            </a:prstTxWarp>
          </a:bodyPr>
          <a:lstStyle>
            <a:lvl1pPr algn="r">
              <a:defRPr sz="1200"/>
            </a:lvl1pPr>
          </a:lstStyle>
          <a:p>
            <a:pPr>
              <a:defRPr/>
            </a:pPr>
            <a:fld id="{7DF57574-66C0-40C1-9D03-765A6BC8BA84}" type="slidenum">
              <a:rPr lang="x-none"/>
              <a:pPr>
                <a:defRPr/>
              </a:pPr>
              <a:t>‹#›</a:t>
            </a:fld>
            <a:endParaRPr lang="en-US"/>
          </a:p>
        </p:txBody>
      </p:sp>
    </p:spTree>
    <p:extLst>
      <p:ext uri="{BB962C8B-B14F-4D97-AF65-F5344CB8AC3E}">
        <p14:creationId xmlns:p14="http://schemas.microsoft.com/office/powerpoint/2010/main" val="2404810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2340B3B5-5A30-4CC5-A8C9-F642AA73D750}" type="slidenum">
              <a:rPr lang="x-none" altLang="fr-FR" smtClean="0">
                <a:solidFill>
                  <a:srgbClr val="000000"/>
                </a:solidFill>
              </a:rPr>
              <a:pPr eaLnBrk="1" hangingPunct="1">
                <a:spcBef>
                  <a:spcPct val="0"/>
                </a:spcBef>
              </a:pPr>
              <a:t>1</a:t>
            </a:fld>
            <a:endParaRPr lang="en-US" altLang="fr-FR" dirty="0" smtClean="0">
              <a:solidFill>
                <a:srgbClr val="000000"/>
              </a:solidFill>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dirty="0"/>
          </a:p>
        </p:txBody>
      </p:sp>
    </p:spTree>
    <p:extLst>
      <p:ext uri="{BB962C8B-B14F-4D97-AF65-F5344CB8AC3E}">
        <p14:creationId xmlns:p14="http://schemas.microsoft.com/office/powerpoint/2010/main" val="859134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pPr>
              <a:defRPr/>
            </a:pPr>
            <a:fld id="{7DF57574-66C0-40C1-9D03-765A6BC8BA84}" type="slidenum">
              <a:rPr lang="x-none" smtClean="0">
                <a:solidFill>
                  <a:srgbClr val="000000"/>
                </a:solidFill>
              </a:rPr>
              <a:pPr>
                <a:defRPr/>
              </a:pPr>
              <a:t>12</a:t>
            </a:fld>
            <a:endParaRPr lang="en-US">
              <a:solidFill>
                <a:srgbClr val="000000"/>
              </a:solidFill>
            </a:endParaRPr>
          </a:p>
        </p:txBody>
      </p:sp>
    </p:spTree>
    <p:extLst>
      <p:ext uri="{BB962C8B-B14F-4D97-AF65-F5344CB8AC3E}">
        <p14:creationId xmlns:p14="http://schemas.microsoft.com/office/powerpoint/2010/main" val="2157939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8374" indent="-287836" eaLnBrk="0" hangingPunct="0">
              <a:spcBef>
                <a:spcPct val="30000"/>
              </a:spcBef>
              <a:defRPr sz="1200">
                <a:solidFill>
                  <a:schemeClr val="tx1"/>
                </a:solidFill>
                <a:latin typeface="Arial" charset="0"/>
                <a:cs typeface="Arial" charset="0"/>
              </a:defRPr>
            </a:lvl2pPr>
            <a:lvl3pPr marL="1151344" indent="-230269" eaLnBrk="0" hangingPunct="0">
              <a:spcBef>
                <a:spcPct val="30000"/>
              </a:spcBef>
              <a:defRPr sz="1200">
                <a:solidFill>
                  <a:schemeClr val="tx1"/>
                </a:solidFill>
                <a:latin typeface="Arial" charset="0"/>
                <a:cs typeface="Arial" charset="0"/>
              </a:defRPr>
            </a:lvl3pPr>
            <a:lvl4pPr marL="1611881" indent="-230269" eaLnBrk="0" hangingPunct="0">
              <a:spcBef>
                <a:spcPct val="30000"/>
              </a:spcBef>
              <a:defRPr sz="1200">
                <a:solidFill>
                  <a:schemeClr val="tx1"/>
                </a:solidFill>
                <a:latin typeface="Arial" charset="0"/>
                <a:cs typeface="Arial" charset="0"/>
              </a:defRPr>
            </a:lvl4pPr>
            <a:lvl5pPr marL="2072419" indent="-230269" eaLnBrk="0" hangingPunct="0">
              <a:spcBef>
                <a:spcPct val="30000"/>
              </a:spcBef>
              <a:defRPr sz="1200">
                <a:solidFill>
                  <a:schemeClr val="tx1"/>
                </a:solidFill>
                <a:latin typeface="Arial" charset="0"/>
                <a:cs typeface="Arial" charset="0"/>
              </a:defRPr>
            </a:lvl5pPr>
            <a:lvl6pPr marL="2532957" indent="-230269" eaLnBrk="0" fontAlgn="base" hangingPunct="0">
              <a:spcBef>
                <a:spcPct val="30000"/>
              </a:spcBef>
              <a:spcAft>
                <a:spcPct val="0"/>
              </a:spcAft>
              <a:defRPr sz="1200">
                <a:solidFill>
                  <a:schemeClr val="tx1"/>
                </a:solidFill>
                <a:latin typeface="Arial" charset="0"/>
                <a:cs typeface="Arial" charset="0"/>
              </a:defRPr>
            </a:lvl6pPr>
            <a:lvl7pPr marL="2993494" indent="-230269" eaLnBrk="0" fontAlgn="base" hangingPunct="0">
              <a:spcBef>
                <a:spcPct val="30000"/>
              </a:spcBef>
              <a:spcAft>
                <a:spcPct val="0"/>
              </a:spcAft>
              <a:defRPr sz="1200">
                <a:solidFill>
                  <a:schemeClr val="tx1"/>
                </a:solidFill>
                <a:latin typeface="Arial" charset="0"/>
                <a:cs typeface="Arial" charset="0"/>
              </a:defRPr>
            </a:lvl7pPr>
            <a:lvl8pPr marL="3454032" indent="-230269" eaLnBrk="0" fontAlgn="base" hangingPunct="0">
              <a:spcBef>
                <a:spcPct val="30000"/>
              </a:spcBef>
              <a:spcAft>
                <a:spcPct val="0"/>
              </a:spcAft>
              <a:defRPr sz="1200">
                <a:solidFill>
                  <a:schemeClr val="tx1"/>
                </a:solidFill>
                <a:latin typeface="Arial" charset="0"/>
                <a:cs typeface="Arial" charset="0"/>
              </a:defRPr>
            </a:lvl8pPr>
            <a:lvl9pPr marL="3914569" indent="-230269"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DE3822E9-EDCA-4B7A-A297-1EBDF9B9DC64}" type="slidenum">
              <a:rPr lang="x-none" altLang="fr-FR" smtClean="0"/>
              <a:pPr eaLnBrk="1" hangingPunct="1">
                <a:spcBef>
                  <a:spcPct val="0"/>
                </a:spcBef>
              </a:pPr>
              <a:t>13</a:t>
            </a:fld>
            <a:endParaRPr lang="en-US" alt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13434694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8374" indent="-287836" eaLnBrk="0" hangingPunct="0">
              <a:spcBef>
                <a:spcPct val="30000"/>
              </a:spcBef>
              <a:defRPr sz="1200">
                <a:solidFill>
                  <a:schemeClr val="tx1"/>
                </a:solidFill>
                <a:latin typeface="Arial" charset="0"/>
                <a:cs typeface="Arial" charset="0"/>
              </a:defRPr>
            </a:lvl2pPr>
            <a:lvl3pPr marL="1151344" indent="-230269" eaLnBrk="0" hangingPunct="0">
              <a:spcBef>
                <a:spcPct val="30000"/>
              </a:spcBef>
              <a:defRPr sz="1200">
                <a:solidFill>
                  <a:schemeClr val="tx1"/>
                </a:solidFill>
                <a:latin typeface="Arial" charset="0"/>
                <a:cs typeface="Arial" charset="0"/>
              </a:defRPr>
            </a:lvl3pPr>
            <a:lvl4pPr marL="1611881" indent="-230269" eaLnBrk="0" hangingPunct="0">
              <a:spcBef>
                <a:spcPct val="30000"/>
              </a:spcBef>
              <a:defRPr sz="1200">
                <a:solidFill>
                  <a:schemeClr val="tx1"/>
                </a:solidFill>
                <a:latin typeface="Arial" charset="0"/>
                <a:cs typeface="Arial" charset="0"/>
              </a:defRPr>
            </a:lvl4pPr>
            <a:lvl5pPr marL="2072419" indent="-230269" eaLnBrk="0" hangingPunct="0">
              <a:spcBef>
                <a:spcPct val="30000"/>
              </a:spcBef>
              <a:defRPr sz="1200">
                <a:solidFill>
                  <a:schemeClr val="tx1"/>
                </a:solidFill>
                <a:latin typeface="Arial" charset="0"/>
                <a:cs typeface="Arial" charset="0"/>
              </a:defRPr>
            </a:lvl5pPr>
            <a:lvl6pPr marL="2532957" indent="-230269" eaLnBrk="0" fontAlgn="base" hangingPunct="0">
              <a:spcBef>
                <a:spcPct val="30000"/>
              </a:spcBef>
              <a:spcAft>
                <a:spcPct val="0"/>
              </a:spcAft>
              <a:defRPr sz="1200">
                <a:solidFill>
                  <a:schemeClr val="tx1"/>
                </a:solidFill>
                <a:latin typeface="Arial" charset="0"/>
                <a:cs typeface="Arial" charset="0"/>
              </a:defRPr>
            </a:lvl6pPr>
            <a:lvl7pPr marL="2993494" indent="-230269" eaLnBrk="0" fontAlgn="base" hangingPunct="0">
              <a:spcBef>
                <a:spcPct val="30000"/>
              </a:spcBef>
              <a:spcAft>
                <a:spcPct val="0"/>
              </a:spcAft>
              <a:defRPr sz="1200">
                <a:solidFill>
                  <a:schemeClr val="tx1"/>
                </a:solidFill>
                <a:latin typeface="Arial" charset="0"/>
                <a:cs typeface="Arial" charset="0"/>
              </a:defRPr>
            </a:lvl7pPr>
            <a:lvl8pPr marL="3454032" indent="-230269" eaLnBrk="0" fontAlgn="base" hangingPunct="0">
              <a:spcBef>
                <a:spcPct val="30000"/>
              </a:spcBef>
              <a:spcAft>
                <a:spcPct val="0"/>
              </a:spcAft>
              <a:defRPr sz="1200">
                <a:solidFill>
                  <a:schemeClr val="tx1"/>
                </a:solidFill>
                <a:latin typeface="Arial" charset="0"/>
                <a:cs typeface="Arial" charset="0"/>
              </a:defRPr>
            </a:lvl8pPr>
            <a:lvl9pPr marL="3914569" indent="-230269"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DE3822E9-EDCA-4B7A-A297-1EBDF9B9DC64}" type="slidenum">
              <a:rPr lang="x-none" altLang="fr-FR" smtClean="0"/>
              <a:pPr eaLnBrk="1" hangingPunct="1">
                <a:spcBef>
                  <a:spcPct val="0"/>
                </a:spcBef>
              </a:pPr>
              <a:t>16</a:t>
            </a:fld>
            <a:endParaRPr lang="en-US" alt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3943246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DE3822E9-EDCA-4B7A-A297-1EBDF9B9DC64}" type="slidenum">
              <a:rPr lang="x-none" altLang="fr-FR" smtClean="0"/>
              <a:pPr eaLnBrk="1" hangingPunct="1">
                <a:spcBef>
                  <a:spcPct val="0"/>
                </a:spcBef>
              </a:pPr>
              <a:t>17</a:t>
            </a:fld>
            <a:endParaRPr lang="en-US" alt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2000"/>
          </a:p>
        </p:txBody>
      </p:sp>
    </p:spTree>
    <p:extLst>
      <p:ext uri="{BB962C8B-B14F-4D97-AF65-F5344CB8AC3E}">
        <p14:creationId xmlns:p14="http://schemas.microsoft.com/office/powerpoint/2010/main" val="11153193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charset="0"/>
                <a:cs typeface="Arial" charset="0"/>
              </a:defRPr>
            </a:lvl1pPr>
            <a:lvl2pPr marL="751048" indent="-288865">
              <a:defRPr sz="1600">
                <a:solidFill>
                  <a:schemeClr val="tx1"/>
                </a:solidFill>
                <a:latin typeface="Arial" charset="0"/>
                <a:cs typeface="Arial" charset="0"/>
              </a:defRPr>
            </a:lvl2pPr>
            <a:lvl3pPr marL="1155459" indent="-231092">
              <a:defRPr sz="1600">
                <a:solidFill>
                  <a:schemeClr val="tx1"/>
                </a:solidFill>
                <a:latin typeface="Arial" charset="0"/>
                <a:cs typeface="Arial" charset="0"/>
              </a:defRPr>
            </a:lvl3pPr>
            <a:lvl4pPr marL="1617642" indent="-231092">
              <a:defRPr sz="1600">
                <a:solidFill>
                  <a:schemeClr val="tx1"/>
                </a:solidFill>
                <a:latin typeface="Arial" charset="0"/>
                <a:cs typeface="Arial" charset="0"/>
              </a:defRPr>
            </a:lvl4pPr>
            <a:lvl5pPr marL="2079826" indent="-231092">
              <a:defRPr sz="1600">
                <a:solidFill>
                  <a:schemeClr val="tx1"/>
                </a:solidFill>
                <a:latin typeface="Arial" charset="0"/>
                <a:cs typeface="Arial" charset="0"/>
              </a:defRPr>
            </a:lvl5pPr>
            <a:lvl6pPr marL="2542009" indent="-231092" eaLnBrk="0" fontAlgn="base" hangingPunct="0">
              <a:spcBef>
                <a:spcPct val="0"/>
              </a:spcBef>
              <a:spcAft>
                <a:spcPct val="0"/>
              </a:spcAft>
              <a:defRPr sz="1600">
                <a:solidFill>
                  <a:schemeClr val="tx1"/>
                </a:solidFill>
                <a:latin typeface="Arial" charset="0"/>
                <a:cs typeface="Arial" charset="0"/>
              </a:defRPr>
            </a:lvl6pPr>
            <a:lvl7pPr marL="3004193" indent="-231092" eaLnBrk="0" fontAlgn="base" hangingPunct="0">
              <a:spcBef>
                <a:spcPct val="0"/>
              </a:spcBef>
              <a:spcAft>
                <a:spcPct val="0"/>
              </a:spcAft>
              <a:defRPr sz="1600">
                <a:solidFill>
                  <a:schemeClr val="tx1"/>
                </a:solidFill>
                <a:latin typeface="Arial" charset="0"/>
                <a:cs typeface="Arial" charset="0"/>
              </a:defRPr>
            </a:lvl7pPr>
            <a:lvl8pPr marL="3466376" indent="-231092" eaLnBrk="0" fontAlgn="base" hangingPunct="0">
              <a:spcBef>
                <a:spcPct val="0"/>
              </a:spcBef>
              <a:spcAft>
                <a:spcPct val="0"/>
              </a:spcAft>
              <a:defRPr sz="1600">
                <a:solidFill>
                  <a:schemeClr val="tx1"/>
                </a:solidFill>
                <a:latin typeface="Arial" charset="0"/>
                <a:cs typeface="Arial" charset="0"/>
              </a:defRPr>
            </a:lvl8pPr>
            <a:lvl9pPr marL="3928560" indent="-231092" eaLnBrk="0" fontAlgn="base" hangingPunct="0">
              <a:spcBef>
                <a:spcPct val="0"/>
              </a:spcBef>
              <a:spcAft>
                <a:spcPct val="0"/>
              </a:spcAft>
              <a:defRPr sz="1600">
                <a:solidFill>
                  <a:schemeClr val="tx1"/>
                </a:solidFill>
                <a:latin typeface="Arial" charset="0"/>
                <a:cs typeface="Arial" charset="0"/>
              </a:defRPr>
            </a:lvl9pPr>
          </a:lstStyle>
          <a:p>
            <a:fld id="{A0A15561-7A21-4B6F-BB62-52C00BF13C95}" type="slidenum">
              <a:rPr lang="x-none" altLang="fr-FR" sz="1200"/>
              <a:pPr/>
              <a:t>18</a:t>
            </a:fld>
            <a:endParaRPr lang="en-US" altLang="fr-FR"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kern="1200" dirty="0" smtClean="0">
                <a:solidFill>
                  <a:schemeClr val="tx1"/>
                </a:solidFill>
                <a:effectLst/>
                <a:latin typeface="Arial" charset="0"/>
                <a:ea typeface="+mn-ea"/>
                <a:cs typeface="Arial" charset="0"/>
              </a:rPr>
              <a:t>Unemployment, in particular among the youth and women, is one of the most pressing problems of the MED region; therefore, attention shall be paid to evidence regarding the economic potential of women’s integration into the economic life.  </a:t>
            </a:r>
            <a:endParaRPr lang="en-US" sz="1200" kern="1200" dirty="0" smtClean="0">
              <a:solidFill>
                <a:schemeClr val="tx1"/>
              </a:solidFill>
              <a:effectLst/>
              <a:latin typeface="Arial" charset="0"/>
              <a:ea typeface="+mn-ea"/>
              <a:cs typeface="Arial" charset="0"/>
            </a:endParaRPr>
          </a:p>
          <a:p>
            <a:r>
              <a:rPr lang="en-GB" sz="1200" kern="1200" dirty="0" smtClean="0">
                <a:solidFill>
                  <a:schemeClr val="tx1"/>
                </a:solidFill>
                <a:effectLst/>
                <a:latin typeface="Arial" charset="0"/>
                <a:ea typeface="+mn-ea"/>
                <a:cs typeface="Arial" charset="0"/>
              </a:rPr>
              <a:t>According to a study carried out by McKinsey Global Institute in September 2015, the equal participation of women and men in the economy has the potential to add up to 2.7 trillion USD, or 47 per cent, to annual GDP, in the Middle East and North Africa (MENA) by 2025. Taking into account that women’s labour force participation in MENA is, at a rate of 24 per cent, the lowest in the world, a number of different approaches are necessary to bridge the gap and realise the potential.</a:t>
            </a:r>
            <a:r>
              <a:rPr lang="en-US" dirty="0" smtClean="0">
                <a:effectLst/>
              </a:rPr>
              <a:t> </a:t>
            </a:r>
            <a:r>
              <a:rPr lang="en-US" sz="1200" kern="1200" dirty="0" smtClean="0">
                <a:solidFill>
                  <a:schemeClr val="tx1"/>
                </a:solidFill>
                <a:effectLst/>
                <a:latin typeface="Arial" charset="0"/>
                <a:ea typeface="+mn-ea"/>
                <a:cs typeface="Arial" charset="0"/>
              </a:rPr>
              <a:t>See: http://</a:t>
            </a:r>
            <a:r>
              <a:rPr lang="en-US" sz="1200" kern="1200" dirty="0" err="1" smtClean="0">
                <a:solidFill>
                  <a:schemeClr val="tx1"/>
                </a:solidFill>
                <a:effectLst/>
                <a:latin typeface="Arial" charset="0"/>
                <a:ea typeface="+mn-ea"/>
                <a:cs typeface="Arial" charset="0"/>
              </a:rPr>
              <a:t>www.mckinsey.com</a:t>
            </a:r>
            <a:r>
              <a:rPr lang="en-US" sz="1200" kern="1200" dirty="0" smtClean="0">
                <a:solidFill>
                  <a:schemeClr val="tx1"/>
                </a:solidFill>
                <a:effectLst/>
                <a:latin typeface="Arial" charset="0"/>
                <a:ea typeface="+mn-ea"/>
                <a:cs typeface="Arial" charset="0"/>
              </a:rPr>
              <a:t>/global-themes/employment-and-growth/how-advancing-womens-equality-can-add-12-trillion-to-global-growth</a:t>
            </a:r>
          </a:p>
          <a:p>
            <a:pPr eaLnBrk="1" hangingPunct="1"/>
            <a:endParaRPr lang="fr-FR" altLang="fr-FR" dirty="0" smtClean="0"/>
          </a:p>
        </p:txBody>
      </p:sp>
    </p:spTree>
    <p:extLst>
      <p:ext uri="{BB962C8B-B14F-4D97-AF65-F5344CB8AC3E}">
        <p14:creationId xmlns:p14="http://schemas.microsoft.com/office/powerpoint/2010/main" val="17115372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2666E748-EA0E-4C82-8A18-F33524F40EBB}" type="slidenum">
              <a:rPr lang="x-none" altLang="fr-FR" smtClean="0"/>
              <a:pPr eaLnBrk="1" hangingPunct="1">
                <a:spcBef>
                  <a:spcPct val="0"/>
                </a:spcBef>
              </a:pPr>
              <a:t>20</a:t>
            </a:fld>
            <a:endParaRPr lang="en-US" altLang="fr-FR"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3755038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2</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3494896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3</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1599394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4</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1599394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5</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1599394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6</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1599394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42592DF-BDB6-4673-9ECA-5982D7241E59}" type="slidenum">
              <a:rPr lang="x-none" altLang="fr-FR" smtClean="0">
                <a:solidFill>
                  <a:srgbClr val="000000"/>
                </a:solidFill>
              </a:rPr>
              <a:pPr eaLnBrk="1" hangingPunct="1">
                <a:spcBef>
                  <a:spcPct val="0"/>
                </a:spcBef>
              </a:pPr>
              <a:t>7</a:t>
            </a:fld>
            <a:endParaRPr lang="en-US" altLang="fr-FR"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1599394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51048" indent="-288865" eaLnBrk="0" hangingPunct="0">
              <a:spcBef>
                <a:spcPct val="30000"/>
              </a:spcBef>
              <a:defRPr sz="1200">
                <a:solidFill>
                  <a:schemeClr val="tx1"/>
                </a:solidFill>
                <a:latin typeface="Arial" charset="0"/>
                <a:cs typeface="Arial" charset="0"/>
              </a:defRPr>
            </a:lvl2pPr>
            <a:lvl3pPr marL="1155459" indent="-231092" eaLnBrk="0" hangingPunct="0">
              <a:spcBef>
                <a:spcPct val="30000"/>
              </a:spcBef>
              <a:defRPr sz="1200">
                <a:solidFill>
                  <a:schemeClr val="tx1"/>
                </a:solidFill>
                <a:latin typeface="Arial" charset="0"/>
                <a:cs typeface="Arial" charset="0"/>
              </a:defRPr>
            </a:lvl3pPr>
            <a:lvl4pPr marL="1617642" indent="-231092" eaLnBrk="0" hangingPunct="0">
              <a:spcBef>
                <a:spcPct val="30000"/>
              </a:spcBef>
              <a:defRPr sz="1200">
                <a:solidFill>
                  <a:schemeClr val="tx1"/>
                </a:solidFill>
                <a:latin typeface="Arial" charset="0"/>
                <a:cs typeface="Arial" charset="0"/>
              </a:defRPr>
            </a:lvl4pPr>
            <a:lvl5pPr marL="2079826" indent="-231092" eaLnBrk="0" hangingPunct="0">
              <a:spcBef>
                <a:spcPct val="30000"/>
              </a:spcBef>
              <a:defRPr sz="1200">
                <a:solidFill>
                  <a:schemeClr val="tx1"/>
                </a:solidFill>
                <a:latin typeface="Arial" charset="0"/>
                <a:cs typeface="Arial" charset="0"/>
              </a:defRPr>
            </a:lvl5pPr>
            <a:lvl6pPr marL="2542009" indent="-231092" eaLnBrk="0" fontAlgn="base" hangingPunct="0">
              <a:spcBef>
                <a:spcPct val="30000"/>
              </a:spcBef>
              <a:spcAft>
                <a:spcPct val="0"/>
              </a:spcAft>
              <a:defRPr sz="1200">
                <a:solidFill>
                  <a:schemeClr val="tx1"/>
                </a:solidFill>
                <a:latin typeface="Arial" charset="0"/>
                <a:cs typeface="Arial" charset="0"/>
              </a:defRPr>
            </a:lvl6pPr>
            <a:lvl7pPr marL="3004193" indent="-231092" eaLnBrk="0" fontAlgn="base" hangingPunct="0">
              <a:spcBef>
                <a:spcPct val="30000"/>
              </a:spcBef>
              <a:spcAft>
                <a:spcPct val="0"/>
              </a:spcAft>
              <a:defRPr sz="1200">
                <a:solidFill>
                  <a:schemeClr val="tx1"/>
                </a:solidFill>
                <a:latin typeface="Arial" charset="0"/>
                <a:cs typeface="Arial" charset="0"/>
              </a:defRPr>
            </a:lvl7pPr>
            <a:lvl8pPr marL="3466376" indent="-231092" eaLnBrk="0" fontAlgn="base" hangingPunct="0">
              <a:spcBef>
                <a:spcPct val="30000"/>
              </a:spcBef>
              <a:spcAft>
                <a:spcPct val="0"/>
              </a:spcAft>
              <a:defRPr sz="1200">
                <a:solidFill>
                  <a:schemeClr val="tx1"/>
                </a:solidFill>
                <a:latin typeface="Arial" charset="0"/>
                <a:cs typeface="Arial" charset="0"/>
              </a:defRPr>
            </a:lvl8pPr>
            <a:lvl9pPr marL="3928560" indent="-23109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B312B86-3D87-49CF-9B63-A4460A3464E4}" type="slidenum">
              <a:rPr lang="x-none" altLang="fr-FR" smtClean="0">
                <a:solidFill>
                  <a:srgbClr val="000000"/>
                </a:solidFill>
              </a:rPr>
              <a:pPr eaLnBrk="1" hangingPunct="1">
                <a:spcBef>
                  <a:spcPct val="0"/>
                </a:spcBef>
              </a:pPr>
              <a:t>8</a:t>
            </a:fld>
            <a:endParaRPr lang="en-US" altLang="fr-FR" smtClean="0">
              <a:solidFill>
                <a:srgbClr val="000000"/>
              </a:solidFill>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sz="2000"/>
          </a:p>
        </p:txBody>
      </p:sp>
    </p:spTree>
    <p:extLst>
      <p:ext uri="{BB962C8B-B14F-4D97-AF65-F5344CB8AC3E}">
        <p14:creationId xmlns:p14="http://schemas.microsoft.com/office/powerpoint/2010/main" val="2266824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solidFill>
                  <a:srgbClr val="003399"/>
                </a:solidFill>
              </a:rPr>
              <a:t>Activities implemented throughout the MED Region and in the EU e.g. Brussels, Barcelona, etc.</a:t>
            </a:r>
            <a:r>
              <a:rPr lang="en-US" sz="1200" dirty="0" smtClean="0">
                <a:solidFill>
                  <a:srgbClr val="003399"/>
                </a:solidFill>
              </a:rPr>
              <a:t> </a:t>
            </a:r>
            <a:endParaRPr lang="en-GB" sz="1200" dirty="0" smtClean="0">
              <a:solidFill>
                <a:srgbClr val="003399"/>
              </a:solidFill>
            </a:endParaRPr>
          </a:p>
          <a:p>
            <a:endParaRPr lang="en-GB" dirty="0"/>
          </a:p>
        </p:txBody>
      </p:sp>
      <p:sp>
        <p:nvSpPr>
          <p:cNvPr id="5" name="Footer Placeholder 4"/>
          <p:cNvSpPr>
            <a:spLocks noGrp="1"/>
          </p:cNvSpPr>
          <p:nvPr>
            <p:ph type="ftr" sz="quarter" idx="10"/>
          </p:nvPr>
        </p:nvSpPr>
        <p:spPr/>
        <p:txBody>
          <a:bodyPr/>
          <a:lstStyle/>
          <a:p>
            <a:endParaRPr lang="de-DE" dirty="0"/>
          </a:p>
        </p:txBody>
      </p:sp>
    </p:spTree>
    <p:extLst>
      <p:ext uri="{BB962C8B-B14F-4D97-AF65-F5344CB8AC3E}">
        <p14:creationId xmlns:p14="http://schemas.microsoft.com/office/powerpoint/2010/main" val="350183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76600" y="1905000"/>
            <a:ext cx="6781800" cy="1295400"/>
          </a:xfrm>
        </p:spPr>
        <p:txBody>
          <a:bodyPr/>
          <a:lstStyle>
            <a:lvl1pPr algn="ctr">
              <a:defRPr sz="3600">
                <a:solidFill>
                  <a:schemeClr val="accent2"/>
                </a:solidFill>
              </a:defRPr>
            </a:lvl1pPr>
          </a:lstStyle>
          <a:p>
            <a:endParaRPr lang="en-US" dirty="0"/>
          </a:p>
        </p:txBody>
      </p:sp>
      <p:sp>
        <p:nvSpPr>
          <p:cNvPr id="3" name="Rectangle 2"/>
          <p:cNvSpPr>
            <a:spLocks noGrp="1" noChangeArrowheads="1"/>
          </p:cNvSpPr>
          <p:nvPr>
            <p:ph type="sldNum" sz="quarter" idx="10"/>
          </p:nvPr>
        </p:nvSpPr>
        <p:spPr>
          <a:xfrm>
            <a:off x="7239000" y="6934200"/>
            <a:ext cx="2133600" cy="533400"/>
          </a:xfrm>
        </p:spPr>
        <p:txBody>
          <a:bodyPr/>
          <a:lstStyle>
            <a:lvl1pPr>
              <a:defRPr/>
            </a:lvl1pPr>
          </a:lstStyle>
          <a:p>
            <a:pPr>
              <a:defRPr/>
            </a:pPr>
            <a:fld id="{639C02AF-1A5B-4749-BA6A-0F686EF636E2}" type="slidenum">
              <a:rPr lang="x-none"/>
              <a:pPr>
                <a:defRPr/>
              </a:pPr>
              <a:t>‹#›</a:t>
            </a:fld>
            <a:endParaRPr lang="en-US"/>
          </a:p>
        </p:txBody>
      </p:sp>
      <p:pic>
        <p:nvPicPr>
          <p:cNvPr id="5" name="Picture 5"/>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06685" y="6459215"/>
            <a:ext cx="1912937"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280610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5BD8711-EE17-41F6-9CCD-2A2C9344FBBB}" type="slidenum">
              <a:rPr lang="x-none"/>
              <a:pPr>
                <a:defRPr/>
              </a:pPr>
              <a:t>‹#›</a:t>
            </a:fld>
            <a:endParaRPr lang="en-US"/>
          </a:p>
        </p:txBody>
      </p:sp>
    </p:spTree>
    <p:extLst>
      <p:ext uri="{BB962C8B-B14F-4D97-AF65-F5344CB8AC3E}">
        <p14:creationId xmlns:p14="http://schemas.microsoft.com/office/powerpoint/2010/main" val="46133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62850" y="76200"/>
            <a:ext cx="2419350" cy="66706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4800" y="76200"/>
            <a:ext cx="7105650" cy="667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7996C4C-C3D0-4A90-9C92-5A4B940500D4}" type="slidenum">
              <a:rPr lang="x-none"/>
              <a:pPr>
                <a:defRPr/>
              </a:pPr>
              <a:t>‹#›</a:t>
            </a:fld>
            <a:endParaRPr lang="en-US"/>
          </a:p>
        </p:txBody>
      </p:sp>
    </p:spTree>
    <p:extLst>
      <p:ext uri="{BB962C8B-B14F-4D97-AF65-F5344CB8AC3E}">
        <p14:creationId xmlns:p14="http://schemas.microsoft.com/office/powerpoint/2010/main" val="4289564098"/>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809441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Espaço Reservado para Rodapé 3"/>
          <p:cNvSpPr txBox="1">
            <a:spLocks noGrp="1"/>
          </p:cNvSpPr>
          <p:nvPr userDrawn="1"/>
        </p:nvSpPr>
        <p:spPr bwMode="auto">
          <a:xfrm>
            <a:off x="0" y="7112000"/>
            <a:ext cx="10150475" cy="500063"/>
          </a:xfrm>
          <a:prstGeom prst="rect">
            <a:avLst/>
          </a:prstGeom>
          <a:solidFill>
            <a:schemeClr val="accent2">
              <a:lumMod val="75000"/>
            </a:schemeClr>
          </a:solidFill>
          <a:ln w="9525">
            <a:noFill/>
            <a:miter lim="800000"/>
            <a:headEnd/>
            <a:tailEnd/>
          </a:ln>
        </p:spPr>
        <p:txBody>
          <a:bodyPr/>
          <a:lstStyle/>
          <a:p>
            <a:pPr>
              <a:defRPr/>
            </a:pPr>
            <a:endParaRPr lang="es-ES" b="1">
              <a:solidFill>
                <a:srgbClr val="FFFF00"/>
              </a:solidFill>
              <a:latin typeface="Verdana" pitchFamily="34" charset="0"/>
              <a:ea typeface="Verdana" pitchFamily="34" charset="0"/>
              <a:cs typeface="Verdana" pitchFamily="34" charset="0"/>
            </a:endParaRPr>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6"/>
          <p:cNvSpPr>
            <a:spLocks noGrp="1" noChangeArrowheads="1"/>
          </p:cNvSpPr>
          <p:nvPr>
            <p:ph type="sldNum" sz="quarter" idx="12"/>
          </p:nvPr>
        </p:nvSpPr>
        <p:spPr>
          <a:xfrm>
            <a:off x="7811541" y="7083425"/>
            <a:ext cx="2114550" cy="506413"/>
          </a:xfrm>
          <a:ln/>
        </p:spPr>
        <p:txBody>
          <a:bodyPr/>
          <a:lstStyle>
            <a:lvl1pPr>
              <a:defRPr sz="1800">
                <a:solidFill>
                  <a:srgbClr val="FFFF00"/>
                </a:solidFill>
              </a:defRPr>
            </a:lvl1pPr>
          </a:lstStyle>
          <a:p>
            <a:pPr>
              <a:defRPr/>
            </a:pPr>
            <a:fld id="{5841213D-0CB5-42D7-8270-CD099331EF39}" type="slidenum">
              <a:rPr lang="x-none" smtClean="0"/>
              <a:pPr>
                <a:defRPr/>
              </a:pPr>
              <a:t>‹#›</a:t>
            </a:fld>
            <a:endParaRPr lang="en-US"/>
          </a:p>
        </p:txBody>
      </p:sp>
      <p:sp>
        <p:nvSpPr>
          <p:cNvPr id="8" name="Rectangle 5"/>
          <p:cNvSpPr>
            <a:spLocks noGrp="1" noChangeArrowheads="1"/>
          </p:cNvSpPr>
          <p:nvPr>
            <p:ph type="ftr" sz="quarter" idx="11"/>
          </p:nvPr>
        </p:nvSpPr>
        <p:spPr>
          <a:xfrm>
            <a:off x="322709" y="7105650"/>
            <a:ext cx="3213100" cy="506413"/>
          </a:xfrm>
          <a:prstGeom prst="rect">
            <a:avLst/>
          </a:prstGeom>
        </p:spPr>
        <p:txBody>
          <a:bodyPr/>
          <a:lstStyle>
            <a:lvl1pPr algn="l">
              <a:defRPr sz="1800" b="1">
                <a:solidFill>
                  <a:srgbClr val="FFFF00"/>
                </a:solidFill>
              </a:defRPr>
            </a:lvl1pPr>
          </a:lstStyle>
          <a:p>
            <a:pPr>
              <a:defRPr/>
            </a:pPr>
            <a:r>
              <a:rPr lang="fr-FR" smtClean="0"/>
              <a:t>EBESM Project</a:t>
            </a:r>
            <a:endParaRPr lang="fr-FR"/>
          </a:p>
        </p:txBody>
      </p:sp>
    </p:spTree>
    <p:extLst>
      <p:ext uri="{BB962C8B-B14F-4D97-AF65-F5344CB8AC3E}">
        <p14:creationId xmlns:p14="http://schemas.microsoft.com/office/powerpoint/2010/main" val="3684112209"/>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76800"/>
            <a:ext cx="8628062" cy="150812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801688" y="3216275"/>
            <a:ext cx="8628062" cy="166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105AD5D-9E62-4B25-863F-6ADFED5B1E70}" type="slidenum">
              <a:rPr lang="x-none"/>
              <a:pPr>
                <a:defRPr/>
              </a:pPr>
              <a:t>‹#›</a:t>
            </a:fld>
            <a:endParaRPr lang="en-US"/>
          </a:p>
        </p:txBody>
      </p:sp>
    </p:spTree>
    <p:extLst>
      <p:ext uri="{BB962C8B-B14F-4D97-AF65-F5344CB8AC3E}">
        <p14:creationId xmlns:p14="http://schemas.microsoft.com/office/powerpoint/2010/main" val="2027901333"/>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524000"/>
            <a:ext cx="4724400" cy="5222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81600" y="1524000"/>
            <a:ext cx="4724400" cy="5222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0D065C70-6793-4B6E-9213-9437F57DE50D}" type="slidenum">
              <a:rPr lang="x-none"/>
              <a:pPr>
                <a:defRPr/>
              </a:pPr>
              <a:t>‹#›</a:t>
            </a:fld>
            <a:endParaRPr lang="en-US"/>
          </a:p>
        </p:txBody>
      </p:sp>
    </p:spTree>
    <p:extLst>
      <p:ext uri="{BB962C8B-B14F-4D97-AF65-F5344CB8AC3E}">
        <p14:creationId xmlns:p14="http://schemas.microsoft.com/office/powerpoint/2010/main" val="1445893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9134475" cy="1265237"/>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08000" y="1698625"/>
            <a:ext cx="4484688"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06650"/>
            <a:ext cx="44846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156200" y="1698625"/>
            <a:ext cx="4486275"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06650"/>
            <a:ext cx="44862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5D5614C3-375A-4210-B6C1-0AB4C3F333E7}" type="slidenum">
              <a:rPr lang="x-none"/>
              <a:pPr>
                <a:defRPr/>
              </a:pPr>
              <a:t>‹#›</a:t>
            </a:fld>
            <a:endParaRPr lang="en-US"/>
          </a:p>
        </p:txBody>
      </p:sp>
    </p:spTree>
    <p:extLst>
      <p:ext uri="{BB962C8B-B14F-4D97-AF65-F5344CB8AC3E}">
        <p14:creationId xmlns:p14="http://schemas.microsoft.com/office/powerpoint/2010/main" val="219373750"/>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12BA66C5-D158-4ED7-B9C5-C32F22C628EC}" type="slidenum">
              <a:rPr lang="x-none"/>
              <a:pPr>
                <a:defRPr/>
              </a:pPr>
              <a:t>‹#›</a:t>
            </a:fld>
            <a:endParaRPr lang="en-US"/>
          </a:p>
        </p:txBody>
      </p:sp>
    </p:spTree>
    <p:extLst>
      <p:ext uri="{BB962C8B-B14F-4D97-AF65-F5344CB8AC3E}">
        <p14:creationId xmlns:p14="http://schemas.microsoft.com/office/powerpoint/2010/main" val="29836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6DE256CF-1F28-4EFC-917F-6E6E1542114E}" type="slidenum">
              <a:rPr lang="x-none"/>
              <a:pPr>
                <a:defRPr/>
              </a:pPr>
              <a:t>‹#›</a:t>
            </a:fld>
            <a:endParaRPr lang="en-US"/>
          </a:p>
        </p:txBody>
      </p:sp>
    </p:spTree>
    <p:extLst>
      <p:ext uri="{BB962C8B-B14F-4D97-AF65-F5344CB8AC3E}">
        <p14:creationId xmlns:p14="http://schemas.microsoft.com/office/powerpoint/2010/main" val="2587408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1625"/>
            <a:ext cx="3338513" cy="1285875"/>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968750" y="301625"/>
            <a:ext cx="5673725" cy="6478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08000" y="1587500"/>
            <a:ext cx="3338513" cy="51927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7DD3F22-F91C-4AF1-A93E-E79A025FC5C7}" type="slidenum">
              <a:rPr lang="x-none"/>
              <a:pPr>
                <a:defRPr/>
              </a:pPr>
              <a:t>‹#›</a:t>
            </a:fld>
            <a:endParaRPr lang="en-US"/>
          </a:p>
        </p:txBody>
      </p:sp>
    </p:spTree>
    <p:extLst>
      <p:ext uri="{BB962C8B-B14F-4D97-AF65-F5344CB8AC3E}">
        <p14:creationId xmlns:p14="http://schemas.microsoft.com/office/powerpoint/2010/main" val="327828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13363"/>
            <a:ext cx="6091237" cy="627062"/>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89138" y="677863"/>
            <a:ext cx="6091237" cy="4554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989138" y="5940425"/>
            <a:ext cx="6091237" cy="890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9609DC4-E595-405F-97BD-D86D1AE5019B}" type="slidenum">
              <a:rPr lang="x-none"/>
              <a:pPr>
                <a:defRPr/>
              </a:pPr>
              <a:t>‹#›</a:t>
            </a:fld>
            <a:endParaRPr lang="en-US"/>
          </a:p>
        </p:txBody>
      </p:sp>
    </p:spTree>
    <p:extLst>
      <p:ext uri="{BB962C8B-B14F-4D97-AF65-F5344CB8AC3E}">
        <p14:creationId xmlns:p14="http://schemas.microsoft.com/office/powerpoint/2010/main" val="20950729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00200" y="76200"/>
            <a:ext cx="8382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370" tIns="50685" rIns="101370" bIns="50685" numCol="1" anchor="ctr" anchorCtr="0" compatLnSpc="1">
            <a:prstTxWarp prst="textNoShape">
              <a:avLst/>
            </a:prstTxWarp>
          </a:bodyPr>
          <a:lstStyle/>
          <a:p>
            <a:pPr lvl="0"/>
            <a:endParaRPr lang="en-US" altLang="fr-FR" dirty="0" smtClean="0"/>
          </a:p>
        </p:txBody>
      </p:sp>
      <p:sp>
        <p:nvSpPr>
          <p:cNvPr id="1027" name="Rectangle 3"/>
          <p:cNvSpPr>
            <a:spLocks noGrp="1" noChangeArrowheads="1"/>
          </p:cNvSpPr>
          <p:nvPr>
            <p:ph type="body" idx="1"/>
          </p:nvPr>
        </p:nvSpPr>
        <p:spPr bwMode="auto">
          <a:xfrm>
            <a:off x="304800" y="1524000"/>
            <a:ext cx="9601200" cy="522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370" tIns="50685" rIns="101370" bIns="50685" numCol="1" anchor="t" anchorCtr="0" compatLnSpc="1">
            <a:prstTxWarp prst="textNoShape">
              <a:avLst/>
            </a:prstTxWarp>
          </a:bodyPr>
          <a:lstStyle/>
          <a:p>
            <a:pPr lvl="0"/>
            <a:r>
              <a:rPr lang="en-US" altLang="fr-FR" dirty="0" smtClean="0"/>
              <a:t>Click to edit Master text styles</a:t>
            </a:r>
          </a:p>
          <a:p>
            <a:pPr lvl="1"/>
            <a:r>
              <a:rPr lang="en-US" altLang="fr-FR" dirty="0" smtClean="0"/>
              <a:t>Second level</a:t>
            </a:r>
          </a:p>
          <a:p>
            <a:pPr lvl="2"/>
            <a:r>
              <a:rPr lang="en-US" altLang="fr-FR" dirty="0" smtClean="0"/>
              <a:t>Third level</a:t>
            </a:r>
          </a:p>
          <a:p>
            <a:pPr lvl="3"/>
            <a:r>
              <a:rPr lang="en-US" altLang="fr-FR" dirty="0" smtClean="0"/>
              <a:t>Fourth level</a:t>
            </a:r>
          </a:p>
          <a:p>
            <a:pPr lvl="4"/>
            <a:r>
              <a:rPr lang="en-US" altLang="fr-FR" dirty="0" smtClean="0"/>
              <a:t>Fifth level</a:t>
            </a:r>
          </a:p>
        </p:txBody>
      </p:sp>
      <p:sp>
        <p:nvSpPr>
          <p:cNvPr id="1028" name="Rectangle 4"/>
          <p:cNvSpPr>
            <a:spLocks noGrp="1" noChangeArrowheads="1"/>
          </p:cNvSpPr>
          <p:nvPr>
            <p:ph type="dt" sz="half" idx="2"/>
          </p:nvPr>
        </p:nvSpPr>
        <p:spPr bwMode="auto">
          <a:xfrm>
            <a:off x="762000" y="6915150"/>
            <a:ext cx="2114550" cy="506413"/>
          </a:xfrm>
          <a:prstGeom prst="rect">
            <a:avLst/>
          </a:prstGeom>
          <a:noFill/>
          <a:ln w="9525">
            <a:noFill/>
            <a:miter lim="800000"/>
            <a:headEnd/>
            <a:tailEnd/>
          </a:ln>
          <a:effectLst/>
        </p:spPr>
        <p:txBody>
          <a:bodyPr vert="horz" wrap="square" lIns="101370" tIns="50685" rIns="101370" bIns="50685" numCol="1" anchor="t" anchorCtr="0" compatLnSpc="1">
            <a:prstTxWarp prst="textNoShape">
              <a:avLst/>
            </a:prstTxWarp>
          </a:bodyPr>
          <a:lstStyle>
            <a:lvl1pPr>
              <a:defRPr sz="1400"/>
            </a:lvl1pPr>
          </a:lstStyle>
          <a:p>
            <a:pPr>
              <a:defRPr/>
            </a:pPr>
            <a:endParaRPr lang="fr-FR"/>
          </a:p>
        </p:txBody>
      </p:sp>
      <p:sp>
        <p:nvSpPr>
          <p:cNvPr id="1029" name="Rectangle 5"/>
          <p:cNvSpPr>
            <a:spLocks noGrp="1" noChangeArrowheads="1"/>
          </p:cNvSpPr>
          <p:nvPr>
            <p:ph type="ftr" sz="quarter" idx="3"/>
          </p:nvPr>
        </p:nvSpPr>
        <p:spPr bwMode="auto">
          <a:xfrm>
            <a:off x="3468688" y="6915150"/>
            <a:ext cx="3213100" cy="506413"/>
          </a:xfrm>
          <a:prstGeom prst="rect">
            <a:avLst/>
          </a:prstGeom>
          <a:noFill/>
          <a:ln w="9525">
            <a:noFill/>
            <a:miter lim="800000"/>
            <a:headEnd/>
            <a:tailEnd/>
          </a:ln>
          <a:effectLst/>
        </p:spPr>
        <p:txBody>
          <a:bodyPr vert="horz" wrap="square" lIns="101370" tIns="50685" rIns="101370" bIns="50685"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7273925" y="6915150"/>
            <a:ext cx="2114550" cy="506413"/>
          </a:xfrm>
          <a:prstGeom prst="rect">
            <a:avLst/>
          </a:prstGeom>
          <a:noFill/>
          <a:ln w="9525">
            <a:noFill/>
            <a:miter lim="800000"/>
            <a:headEnd/>
            <a:tailEnd/>
          </a:ln>
          <a:effectLst/>
        </p:spPr>
        <p:txBody>
          <a:bodyPr vert="horz" wrap="square" lIns="101370" tIns="50685" rIns="101370" bIns="50685" numCol="1" anchor="t" anchorCtr="0" compatLnSpc="1">
            <a:prstTxWarp prst="textNoShape">
              <a:avLst/>
            </a:prstTxWarp>
          </a:bodyPr>
          <a:lstStyle>
            <a:lvl1pPr algn="r">
              <a:defRPr sz="1400"/>
            </a:lvl1pPr>
          </a:lstStyle>
          <a:p>
            <a:pPr>
              <a:defRPr/>
            </a:pPr>
            <a:fld id="{2721B313-E816-4B6A-B45C-9347FFEB5FB8}" type="slidenum">
              <a:rPr lang="x-none"/>
              <a:pPr>
                <a:defRPr/>
              </a:pPr>
              <a:t>‹#›</a:t>
            </a:fld>
            <a:endParaRPr lang="en-US"/>
          </a:p>
        </p:txBody>
      </p:sp>
    </p:spTree>
  </p:cSld>
  <p:clrMap bg1="lt1" tx1="dk1" bg2="lt2" tx2="dk2" accent1="accent1" accent2="accent2" accent3="accent3" accent4="accent4" accent5="accent5" accent6="accent6" hlink="hlink" folHlink="folHlink"/>
  <p:sldLayoutIdLst>
    <p:sldLayoutId id="2147483851"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2" r:id="rId12"/>
  </p:sldLayoutIdLst>
  <p:timing>
    <p:tnLst>
      <p:par>
        <p:cTn xmlns:p14="http://schemas.microsoft.com/office/powerpoint/2010/main" id="1" dur="indefinite" restart="never" nodeType="tmRoot"/>
      </p:par>
    </p:tnLst>
  </p:timing>
  <p:hf hdr="0" ftr="0" dt="0"/>
  <p:txStyles>
    <p:titleStyle>
      <a:lvl1pPr algn="l" defTabSz="1014413" rtl="0" eaLnBrk="0" fontAlgn="base" hangingPunct="0">
        <a:spcBef>
          <a:spcPct val="0"/>
        </a:spcBef>
        <a:spcAft>
          <a:spcPct val="0"/>
        </a:spcAft>
        <a:defRPr sz="3200" b="1">
          <a:solidFill>
            <a:schemeClr val="tx2"/>
          </a:solidFill>
          <a:latin typeface="+mj-lt"/>
          <a:ea typeface="+mj-ea"/>
          <a:cs typeface="+mj-cs"/>
        </a:defRPr>
      </a:lvl1pPr>
      <a:lvl2pPr algn="l" defTabSz="1014413" rtl="0" eaLnBrk="0" fontAlgn="base" hangingPunct="0">
        <a:spcBef>
          <a:spcPct val="0"/>
        </a:spcBef>
        <a:spcAft>
          <a:spcPct val="0"/>
        </a:spcAft>
        <a:defRPr sz="3200" b="1">
          <a:solidFill>
            <a:schemeClr val="tx2"/>
          </a:solidFill>
          <a:latin typeface="Arial" charset="0"/>
          <a:cs typeface="Arial" charset="0"/>
        </a:defRPr>
      </a:lvl2pPr>
      <a:lvl3pPr algn="l" defTabSz="1014413" rtl="0" eaLnBrk="0" fontAlgn="base" hangingPunct="0">
        <a:spcBef>
          <a:spcPct val="0"/>
        </a:spcBef>
        <a:spcAft>
          <a:spcPct val="0"/>
        </a:spcAft>
        <a:defRPr sz="3200" b="1">
          <a:solidFill>
            <a:schemeClr val="tx2"/>
          </a:solidFill>
          <a:latin typeface="Arial" charset="0"/>
          <a:cs typeface="Arial" charset="0"/>
        </a:defRPr>
      </a:lvl3pPr>
      <a:lvl4pPr algn="l" defTabSz="1014413" rtl="0" eaLnBrk="0" fontAlgn="base" hangingPunct="0">
        <a:spcBef>
          <a:spcPct val="0"/>
        </a:spcBef>
        <a:spcAft>
          <a:spcPct val="0"/>
        </a:spcAft>
        <a:defRPr sz="3200" b="1">
          <a:solidFill>
            <a:schemeClr val="tx2"/>
          </a:solidFill>
          <a:latin typeface="Arial" charset="0"/>
          <a:cs typeface="Arial" charset="0"/>
        </a:defRPr>
      </a:lvl4pPr>
      <a:lvl5pPr algn="l" defTabSz="1014413" rtl="0" eaLnBrk="0" fontAlgn="base" hangingPunct="0">
        <a:spcBef>
          <a:spcPct val="0"/>
        </a:spcBef>
        <a:spcAft>
          <a:spcPct val="0"/>
        </a:spcAft>
        <a:defRPr sz="3200" b="1">
          <a:solidFill>
            <a:schemeClr val="tx2"/>
          </a:solidFill>
          <a:latin typeface="Arial" charset="0"/>
          <a:cs typeface="Arial" charset="0"/>
        </a:defRPr>
      </a:lvl5pPr>
      <a:lvl6pPr marL="457200" algn="l" defTabSz="1014413" rtl="0" fontAlgn="base">
        <a:spcBef>
          <a:spcPct val="0"/>
        </a:spcBef>
        <a:spcAft>
          <a:spcPct val="0"/>
        </a:spcAft>
        <a:defRPr sz="3200" b="1">
          <a:solidFill>
            <a:schemeClr val="tx2"/>
          </a:solidFill>
          <a:latin typeface="Arial" charset="0"/>
          <a:cs typeface="Arial" charset="0"/>
        </a:defRPr>
      </a:lvl6pPr>
      <a:lvl7pPr marL="914400" algn="l" defTabSz="1014413" rtl="0" fontAlgn="base">
        <a:spcBef>
          <a:spcPct val="0"/>
        </a:spcBef>
        <a:spcAft>
          <a:spcPct val="0"/>
        </a:spcAft>
        <a:defRPr sz="3200" b="1">
          <a:solidFill>
            <a:schemeClr val="tx2"/>
          </a:solidFill>
          <a:latin typeface="Arial" charset="0"/>
          <a:cs typeface="Arial" charset="0"/>
        </a:defRPr>
      </a:lvl7pPr>
      <a:lvl8pPr marL="1371600" algn="l" defTabSz="1014413" rtl="0" fontAlgn="base">
        <a:spcBef>
          <a:spcPct val="0"/>
        </a:spcBef>
        <a:spcAft>
          <a:spcPct val="0"/>
        </a:spcAft>
        <a:defRPr sz="3200" b="1">
          <a:solidFill>
            <a:schemeClr val="tx2"/>
          </a:solidFill>
          <a:latin typeface="Arial" charset="0"/>
          <a:cs typeface="Arial" charset="0"/>
        </a:defRPr>
      </a:lvl8pPr>
      <a:lvl9pPr marL="1828800" algn="l" defTabSz="1014413" rtl="0" fontAlgn="base">
        <a:spcBef>
          <a:spcPct val="0"/>
        </a:spcBef>
        <a:spcAft>
          <a:spcPct val="0"/>
        </a:spcAft>
        <a:defRPr sz="3200" b="1">
          <a:solidFill>
            <a:schemeClr val="tx2"/>
          </a:solidFill>
          <a:latin typeface="Arial" charset="0"/>
          <a:cs typeface="Arial" charset="0"/>
        </a:defRPr>
      </a:lvl9pPr>
    </p:titleStyle>
    <p:bodyStyle>
      <a:lvl1pPr marL="379413" indent="-379413" algn="l" defTabSz="1014413" rtl="0" eaLnBrk="0" fontAlgn="base" hangingPunct="0">
        <a:spcBef>
          <a:spcPct val="20000"/>
        </a:spcBef>
        <a:spcAft>
          <a:spcPct val="0"/>
        </a:spcAft>
        <a:buChar char="•"/>
        <a:defRPr sz="3200">
          <a:solidFill>
            <a:schemeClr val="tx1"/>
          </a:solidFill>
          <a:latin typeface="+mn-lt"/>
          <a:ea typeface="+mn-ea"/>
          <a:cs typeface="+mn-cs"/>
        </a:defRPr>
      </a:lvl1pPr>
      <a:lvl2pPr marL="823913" indent="-317500" algn="l" defTabSz="1014413" rtl="0" eaLnBrk="0" fontAlgn="base" hangingPunct="0">
        <a:spcBef>
          <a:spcPct val="20000"/>
        </a:spcBef>
        <a:spcAft>
          <a:spcPct val="0"/>
        </a:spcAft>
        <a:buChar char="–"/>
        <a:defRPr sz="2800">
          <a:solidFill>
            <a:schemeClr val="tx1"/>
          </a:solidFill>
          <a:latin typeface="+mn-lt"/>
          <a:cs typeface="+mn-cs"/>
        </a:defRPr>
      </a:lvl2pPr>
      <a:lvl3pPr marL="1266825" indent="-252413" algn="l" defTabSz="1014413" rtl="0" eaLnBrk="0" fontAlgn="base" hangingPunct="0">
        <a:spcBef>
          <a:spcPct val="20000"/>
        </a:spcBef>
        <a:spcAft>
          <a:spcPct val="0"/>
        </a:spcAft>
        <a:buChar char="•"/>
        <a:defRPr sz="2400">
          <a:solidFill>
            <a:schemeClr val="tx1"/>
          </a:solidFill>
          <a:latin typeface="+mn-lt"/>
          <a:cs typeface="+mn-cs"/>
        </a:defRPr>
      </a:lvl3pPr>
      <a:lvl4pPr marL="1773238" indent="-252413" algn="l" defTabSz="1014413" rtl="0" eaLnBrk="0" fontAlgn="base" hangingPunct="0">
        <a:spcBef>
          <a:spcPct val="20000"/>
        </a:spcBef>
        <a:spcAft>
          <a:spcPct val="0"/>
        </a:spcAft>
        <a:buChar char="–"/>
        <a:defRPr sz="2000">
          <a:solidFill>
            <a:schemeClr val="tx1"/>
          </a:solidFill>
          <a:latin typeface="+mn-lt"/>
          <a:cs typeface="+mn-cs"/>
        </a:defRPr>
      </a:lvl4pPr>
      <a:lvl5pPr marL="2281238" indent="-254000" algn="l" defTabSz="1014413" rtl="0" eaLnBrk="0" fontAlgn="base" hangingPunct="0">
        <a:spcBef>
          <a:spcPct val="20000"/>
        </a:spcBef>
        <a:spcAft>
          <a:spcPct val="0"/>
        </a:spcAft>
        <a:buChar char="»"/>
        <a:defRPr sz="2000">
          <a:solidFill>
            <a:schemeClr val="tx1"/>
          </a:solidFill>
          <a:latin typeface="+mn-lt"/>
          <a:cs typeface="+mn-cs"/>
        </a:defRPr>
      </a:lvl5pPr>
      <a:lvl6pPr marL="2738438" indent="-254000" algn="l" defTabSz="1014413" rtl="0" fontAlgn="base">
        <a:spcBef>
          <a:spcPct val="20000"/>
        </a:spcBef>
        <a:spcAft>
          <a:spcPct val="0"/>
        </a:spcAft>
        <a:buChar char="»"/>
        <a:defRPr sz="2000">
          <a:solidFill>
            <a:schemeClr val="tx1"/>
          </a:solidFill>
          <a:latin typeface="+mn-lt"/>
          <a:cs typeface="+mn-cs"/>
        </a:defRPr>
      </a:lvl6pPr>
      <a:lvl7pPr marL="3195638" indent="-254000" algn="l" defTabSz="1014413" rtl="0" fontAlgn="base">
        <a:spcBef>
          <a:spcPct val="20000"/>
        </a:spcBef>
        <a:spcAft>
          <a:spcPct val="0"/>
        </a:spcAft>
        <a:buChar char="»"/>
        <a:defRPr sz="2000">
          <a:solidFill>
            <a:schemeClr val="tx1"/>
          </a:solidFill>
          <a:latin typeface="+mn-lt"/>
          <a:cs typeface="+mn-cs"/>
        </a:defRPr>
      </a:lvl7pPr>
      <a:lvl8pPr marL="3652838" indent="-254000" algn="l" defTabSz="1014413" rtl="0" fontAlgn="base">
        <a:spcBef>
          <a:spcPct val="20000"/>
        </a:spcBef>
        <a:spcAft>
          <a:spcPct val="0"/>
        </a:spcAft>
        <a:buChar char="»"/>
        <a:defRPr sz="2000">
          <a:solidFill>
            <a:schemeClr val="tx1"/>
          </a:solidFill>
          <a:latin typeface="+mn-lt"/>
          <a:cs typeface="+mn-cs"/>
        </a:defRPr>
      </a:lvl8pPr>
      <a:lvl9pPr marL="4110038" indent="-254000" algn="l" defTabSz="1014413"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9.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jpeg"/><Relationship Id="rId5" Type="http://schemas.openxmlformats.org/officeDocument/2006/relationships/image" Target="../media/image12.pn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png"/><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3778521" y="1202631"/>
            <a:ext cx="5872162" cy="3164011"/>
          </a:xfrm>
        </p:spPr>
        <p:txBody>
          <a:bodyPr/>
          <a:lstStyle/>
          <a:p>
            <a:pPr algn="l" eaLnBrk="1" hangingPunct="1">
              <a:defRPr/>
            </a:pPr>
            <a:r>
              <a:rPr lang="en-GB" sz="3200" dirty="0" smtClean="0">
                <a:solidFill>
                  <a:srgbClr val="000099"/>
                </a:solidFill>
              </a:rPr>
              <a:t/>
            </a:r>
            <a:br>
              <a:rPr lang="en-GB" sz="3200" dirty="0" smtClean="0">
                <a:solidFill>
                  <a:srgbClr val="000099"/>
                </a:solidFill>
              </a:rPr>
            </a:br>
            <a:r>
              <a:rPr lang="en-GB" sz="2800" dirty="0" smtClean="0">
                <a:solidFill>
                  <a:srgbClr val="000099"/>
                </a:solidFill>
              </a:rPr>
              <a:t>Enhancement of the Business Environment in the Southern Mediterranean</a:t>
            </a:r>
            <a:r>
              <a:rPr lang="en-GB" sz="2800" dirty="0" smtClean="0">
                <a:solidFill>
                  <a:srgbClr val="000099"/>
                </a:solidFill>
                <a:latin typeface="+mn-lt"/>
                <a:ea typeface="+mn-ea"/>
              </a:rPr>
              <a:t>	</a:t>
            </a:r>
            <a:br>
              <a:rPr lang="en-GB" sz="2800" dirty="0" smtClean="0">
                <a:solidFill>
                  <a:srgbClr val="000099"/>
                </a:solidFill>
                <a:latin typeface="+mn-lt"/>
                <a:ea typeface="+mn-ea"/>
              </a:rPr>
            </a:br>
            <a:r>
              <a:rPr lang="en-GB" sz="2800" dirty="0" smtClean="0">
                <a:solidFill>
                  <a:srgbClr val="000099"/>
                </a:solidFill>
                <a:latin typeface="+mn-lt"/>
                <a:ea typeface="+mn-ea"/>
              </a:rPr>
              <a:t/>
            </a:r>
            <a:br>
              <a:rPr lang="en-GB" sz="2800" dirty="0" smtClean="0">
                <a:solidFill>
                  <a:srgbClr val="000099"/>
                </a:solidFill>
                <a:latin typeface="+mn-lt"/>
                <a:ea typeface="+mn-ea"/>
              </a:rPr>
            </a:br>
            <a:r>
              <a:rPr lang="en-GB" sz="2400" dirty="0" smtClean="0">
                <a:solidFill>
                  <a:srgbClr val="000099"/>
                </a:solidFill>
                <a:latin typeface="+mn-lt"/>
                <a:ea typeface="+mn-ea"/>
              </a:rPr>
              <a:t>“</a:t>
            </a:r>
            <a:r>
              <a:rPr lang="en-GB" sz="2400" i="1" dirty="0" smtClean="0">
                <a:solidFill>
                  <a:srgbClr val="000099"/>
                </a:solidFill>
                <a:latin typeface="+mn-lt"/>
                <a:ea typeface="+mn-ea"/>
              </a:rPr>
              <a:t>Best practices for boosting the private sector and SMEs in the South Med  countries</a:t>
            </a:r>
            <a:r>
              <a:rPr lang="en-GB" sz="2400" dirty="0" smtClean="0">
                <a:solidFill>
                  <a:srgbClr val="000099"/>
                </a:solidFill>
                <a:latin typeface="+mn-lt"/>
                <a:ea typeface="+mn-ea"/>
              </a:rPr>
              <a:t>”</a:t>
            </a:r>
            <a:r>
              <a:rPr lang="fr-BE" sz="2400" dirty="0">
                <a:solidFill>
                  <a:srgbClr val="000099"/>
                </a:solidFill>
                <a:latin typeface="+mn-lt"/>
                <a:ea typeface="+mn-ea"/>
              </a:rPr>
              <a:t/>
            </a:r>
            <a:br>
              <a:rPr lang="fr-BE" sz="2400" dirty="0">
                <a:solidFill>
                  <a:srgbClr val="000099"/>
                </a:solidFill>
                <a:latin typeface="+mn-lt"/>
                <a:ea typeface="+mn-ea"/>
              </a:rPr>
            </a:br>
            <a:r>
              <a:rPr lang="en-GB" sz="2400" dirty="0" smtClean="0">
                <a:solidFill>
                  <a:srgbClr val="000099"/>
                </a:solidFill>
                <a:latin typeface="+mn-lt"/>
                <a:ea typeface="+mn-ea"/>
              </a:rPr>
              <a:t>AUB, Beirut, 5 December 2016</a:t>
            </a:r>
            <a:br>
              <a:rPr lang="en-GB" sz="2400" dirty="0" smtClean="0">
                <a:solidFill>
                  <a:srgbClr val="000099"/>
                </a:solidFill>
                <a:latin typeface="+mn-lt"/>
                <a:ea typeface="+mn-ea"/>
              </a:rPr>
            </a:br>
            <a:endParaRPr lang="en-GB" sz="2400" dirty="0">
              <a:solidFill>
                <a:srgbClr val="000099"/>
              </a:solidFill>
              <a:latin typeface="+mn-lt"/>
              <a:ea typeface="+mn-ea"/>
            </a:endParaRPr>
          </a:p>
        </p:txBody>
      </p:sp>
      <p:pic>
        <p:nvPicPr>
          <p:cNvPr id="3075" name="Picture 7"/>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883619" y="4543871"/>
            <a:ext cx="2286000" cy="141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778521" y="6243191"/>
            <a:ext cx="5073650" cy="338554"/>
          </a:xfrm>
          <a:prstGeom prst="rect">
            <a:avLst/>
          </a:prstGeom>
        </p:spPr>
        <p:txBody>
          <a:bodyPr>
            <a:spAutoFit/>
          </a:bodyPr>
          <a:lstStyle/>
          <a:p>
            <a:r>
              <a:rPr lang="en-GB" dirty="0" smtClean="0">
                <a:solidFill>
                  <a:srgbClr val="000099"/>
                </a:solidFill>
              </a:rPr>
              <a:t>A  project funded by the European Union</a:t>
            </a:r>
            <a:endParaRPr lang="en-GB" dirty="0">
              <a:solidFill>
                <a:srgbClr val="000000"/>
              </a:solidFill>
            </a:endParaRPr>
          </a:p>
        </p:txBody>
      </p:sp>
    </p:spTree>
    <p:extLst>
      <p:ext uri="{BB962C8B-B14F-4D97-AF65-F5344CB8AC3E}">
        <p14:creationId xmlns:p14="http://schemas.microsoft.com/office/powerpoint/2010/main" val="135592269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lnSpcReduction="10000"/>
          </a:bodyPr>
          <a:lstStyle/>
          <a:p>
            <a:pPr marL="0" indent="0">
              <a:buNone/>
            </a:pPr>
            <a:r>
              <a:rPr lang="en-GB" sz="2800" dirty="0" smtClean="0">
                <a:solidFill>
                  <a:srgbClr val="000099"/>
                </a:solidFill>
              </a:rPr>
              <a:t>In-country training activities conducted in all MED countries</a:t>
            </a:r>
          </a:p>
          <a:p>
            <a:pPr marL="0" indent="0">
              <a:buNone/>
            </a:pPr>
            <a:r>
              <a:rPr lang="en-GB" sz="2800" dirty="0" smtClean="0">
                <a:solidFill>
                  <a:srgbClr val="000099"/>
                </a:solidFill>
              </a:rPr>
              <a:t>Covered some </a:t>
            </a:r>
            <a:r>
              <a:rPr lang="en-GB" sz="2800" dirty="0">
                <a:solidFill>
                  <a:srgbClr val="000099"/>
                </a:solidFill>
              </a:rPr>
              <a:t>high priority and crucial SME economic drivers, for instance : </a:t>
            </a:r>
            <a:endParaRPr lang="fr-BE" sz="2800" dirty="0">
              <a:solidFill>
                <a:srgbClr val="000099"/>
              </a:solidFill>
            </a:endParaRPr>
          </a:p>
          <a:p>
            <a:pPr lvl="0">
              <a:buFont typeface="Wingdings" panose="05000000000000000000" pitchFamily="2" charset="2"/>
              <a:buChar char="Ø"/>
            </a:pPr>
            <a:r>
              <a:rPr lang="en-GB" sz="2800" dirty="0">
                <a:solidFill>
                  <a:srgbClr val="000099"/>
                </a:solidFill>
              </a:rPr>
              <a:t>Innovation (Algeria, Tunisia, Palestine), </a:t>
            </a:r>
            <a:endParaRPr lang="fr-BE" sz="2800" dirty="0">
              <a:solidFill>
                <a:srgbClr val="000099"/>
              </a:solidFill>
            </a:endParaRPr>
          </a:p>
          <a:p>
            <a:pPr lvl="0">
              <a:buFont typeface="Wingdings" panose="05000000000000000000" pitchFamily="2" charset="2"/>
              <a:buChar char="Ø"/>
            </a:pPr>
            <a:r>
              <a:rPr lang="en-GB" sz="2800" dirty="0">
                <a:solidFill>
                  <a:srgbClr val="000099"/>
                </a:solidFill>
              </a:rPr>
              <a:t>Information on businesses and SME observatory (Morocco), </a:t>
            </a:r>
            <a:endParaRPr lang="fr-BE" sz="2800" dirty="0">
              <a:solidFill>
                <a:srgbClr val="000099"/>
              </a:solidFill>
            </a:endParaRPr>
          </a:p>
          <a:p>
            <a:pPr lvl="0">
              <a:buFont typeface="Wingdings" panose="05000000000000000000" pitchFamily="2" charset="2"/>
              <a:buChar char="Ø"/>
            </a:pPr>
            <a:r>
              <a:rPr lang="en-GB" sz="2800" dirty="0">
                <a:solidFill>
                  <a:srgbClr val="000099"/>
                </a:solidFill>
              </a:rPr>
              <a:t>SMEs in Green economy (Morocco, Egypt), </a:t>
            </a:r>
            <a:endParaRPr lang="fr-BE" sz="2800" dirty="0">
              <a:solidFill>
                <a:srgbClr val="000099"/>
              </a:solidFill>
            </a:endParaRPr>
          </a:p>
          <a:p>
            <a:pPr lvl="0">
              <a:buFont typeface="Wingdings" panose="05000000000000000000" pitchFamily="2" charset="2"/>
              <a:buChar char="Ø"/>
            </a:pPr>
            <a:r>
              <a:rPr lang="en-GB" sz="2800" dirty="0" smtClean="0">
                <a:solidFill>
                  <a:srgbClr val="000099"/>
                </a:solidFill>
              </a:rPr>
              <a:t>Improving </a:t>
            </a:r>
            <a:r>
              <a:rPr lang="en-GB" sz="2800" dirty="0">
                <a:solidFill>
                  <a:srgbClr val="000099"/>
                </a:solidFill>
              </a:rPr>
              <a:t>enterprise skills (Algeria, Jordan), </a:t>
            </a:r>
            <a:endParaRPr lang="fr-BE" sz="2800" dirty="0">
              <a:solidFill>
                <a:srgbClr val="000099"/>
              </a:solidFill>
            </a:endParaRPr>
          </a:p>
          <a:p>
            <a:pPr lvl="0">
              <a:buFont typeface="Wingdings" panose="05000000000000000000" pitchFamily="2" charset="2"/>
              <a:buChar char="Ø"/>
            </a:pPr>
            <a:r>
              <a:rPr lang="en-GB" sz="2800" dirty="0">
                <a:solidFill>
                  <a:srgbClr val="000099"/>
                </a:solidFill>
              </a:rPr>
              <a:t>Internationalisation of SMEs (Lebanon)</a:t>
            </a:r>
            <a:endParaRPr lang="fr-BE" sz="2800" dirty="0">
              <a:solidFill>
                <a:srgbClr val="000099"/>
              </a:solidFill>
            </a:endParaRPr>
          </a:p>
          <a:p>
            <a:pPr lvl="0">
              <a:buFont typeface="Wingdings" panose="05000000000000000000" pitchFamily="2" charset="2"/>
              <a:buChar char="Ø"/>
            </a:pPr>
            <a:r>
              <a:rPr lang="en-GB" sz="2800" dirty="0">
                <a:solidFill>
                  <a:srgbClr val="000099"/>
                </a:solidFill>
              </a:rPr>
              <a:t>Supporting SMEs to benefits from the Euro-Mediterranean network and partnerships (Jordan).</a:t>
            </a:r>
            <a:endParaRPr lang="fr-BE" sz="2800" dirty="0">
              <a:solidFill>
                <a:srgbClr val="000099"/>
              </a:solidFill>
            </a:endParaRPr>
          </a:p>
        </p:txBody>
      </p:sp>
      <p:sp>
        <p:nvSpPr>
          <p:cNvPr id="3" name="Title 2"/>
          <p:cNvSpPr>
            <a:spLocks noGrp="1"/>
          </p:cNvSpPr>
          <p:nvPr>
            <p:ph type="title"/>
          </p:nvPr>
        </p:nvSpPr>
        <p:spPr/>
        <p:txBody>
          <a:bodyPr/>
          <a:lstStyle/>
          <a:p>
            <a:r>
              <a:rPr lang="en-GB" dirty="0" smtClean="0">
                <a:solidFill>
                  <a:srgbClr val="000099"/>
                </a:solidFill>
              </a:rPr>
              <a:t>6. Activity: Selected SBA Principles</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pPr/>
              <a:t>10</a:t>
            </a:fld>
            <a:endParaRPr lang="en-GB"/>
          </a:p>
        </p:txBody>
      </p:sp>
      <p:pic>
        <p:nvPicPr>
          <p:cNvPr id="5" name="Picture 6" descr="MPj0362670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chemeClr val="bg1"/>
                </a:solidFill>
                <a:latin typeface="Verdana" pitchFamily="34" charset="0"/>
                <a:ea typeface="Verdana" pitchFamily="34" charset="0"/>
                <a:cs typeface="Verdana" pitchFamily="34" charset="0"/>
              </a:rPr>
              <a:t>							</a:t>
            </a:r>
            <a:r>
              <a:rPr lang="en-GB" b="1" dirty="0" smtClean="0">
                <a:solidFill>
                  <a:schemeClr val="bg1"/>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10</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13502699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4757" y="1202631"/>
            <a:ext cx="9151242" cy="5950643"/>
          </a:xfrm>
        </p:spPr>
        <p:txBody>
          <a:bodyPr anchor="ctr">
            <a:normAutofit fontScale="25000" lnSpcReduction="20000"/>
          </a:bodyPr>
          <a:lstStyle/>
          <a:p>
            <a:endParaRPr lang="en-GB" sz="8000" b="1" dirty="0" smtClean="0">
              <a:solidFill>
                <a:srgbClr val="000099"/>
              </a:solidFill>
            </a:endParaRPr>
          </a:p>
          <a:p>
            <a:r>
              <a:rPr lang="en-GB" sz="8000" b="1" dirty="0" smtClean="0">
                <a:solidFill>
                  <a:srgbClr val="000099"/>
                </a:solidFill>
              </a:rPr>
              <a:t>8 two-day </a:t>
            </a:r>
            <a:r>
              <a:rPr lang="en-GB" sz="8000" b="1" dirty="0">
                <a:solidFill>
                  <a:srgbClr val="000099"/>
                </a:solidFill>
              </a:rPr>
              <a:t>training </a:t>
            </a:r>
            <a:r>
              <a:rPr lang="en-GB" sz="8000" b="1" dirty="0" smtClean="0">
                <a:solidFill>
                  <a:srgbClr val="000099"/>
                </a:solidFill>
              </a:rPr>
              <a:t>seminars </a:t>
            </a:r>
          </a:p>
          <a:p>
            <a:pPr marL="0" indent="0">
              <a:buNone/>
            </a:pPr>
            <a:r>
              <a:rPr lang="en-GB" sz="8800" b="1" dirty="0">
                <a:solidFill>
                  <a:srgbClr val="000099"/>
                </a:solidFill>
              </a:rPr>
              <a:t>	</a:t>
            </a:r>
            <a:r>
              <a:rPr lang="en-GB" sz="6800" dirty="0" smtClean="0">
                <a:solidFill>
                  <a:srgbClr val="000099"/>
                </a:solidFill>
              </a:rPr>
              <a:t>One in each MED country</a:t>
            </a:r>
          </a:p>
          <a:p>
            <a:pPr marL="0" indent="0">
              <a:buNone/>
            </a:pPr>
            <a:r>
              <a:rPr lang="en-GB" sz="6800" dirty="0" smtClean="0">
                <a:solidFill>
                  <a:srgbClr val="000099"/>
                </a:solidFill>
              </a:rPr>
              <a:t>	followed the presentation of the evaluation results of  SBA </a:t>
            </a:r>
            <a:r>
              <a:rPr lang="en-GB" sz="6800" dirty="0">
                <a:solidFill>
                  <a:srgbClr val="000099"/>
                </a:solidFill>
              </a:rPr>
              <a:t>implementation, </a:t>
            </a:r>
            <a:r>
              <a:rPr lang="en-GB" sz="6800" dirty="0" smtClean="0">
                <a:solidFill>
                  <a:srgbClr val="000099"/>
                </a:solidFill>
              </a:rPr>
              <a:t>	ensuring </a:t>
            </a:r>
            <a:r>
              <a:rPr lang="en-GB" sz="6800" dirty="0">
                <a:solidFill>
                  <a:srgbClr val="000099"/>
                </a:solidFill>
              </a:rPr>
              <a:t>a high degree of media coverage and ministerial presence </a:t>
            </a:r>
            <a:r>
              <a:rPr lang="en-GB" sz="6800" dirty="0" smtClean="0">
                <a:solidFill>
                  <a:srgbClr val="000099"/>
                </a:solidFill>
              </a:rPr>
              <a:t>	 	(Algeria</a:t>
            </a:r>
            <a:r>
              <a:rPr lang="en-GB" sz="6800" dirty="0">
                <a:solidFill>
                  <a:srgbClr val="000099"/>
                </a:solidFill>
              </a:rPr>
              <a:t>, Morocco, </a:t>
            </a:r>
            <a:r>
              <a:rPr lang="en-GB" sz="6800" dirty="0" smtClean="0">
                <a:solidFill>
                  <a:srgbClr val="000099"/>
                </a:solidFill>
              </a:rPr>
              <a:t>Tunisia, Lebanon and Palestine)</a:t>
            </a:r>
            <a:endParaRPr lang="en-GB" sz="6800" dirty="0">
              <a:solidFill>
                <a:srgbClr val="000099"/>
              </a:solidFill>
            </a:endParaRPr>
          </a:p>
          <a:p>
            <a:r>
              <a:rPr lang="en-GB" sz="8800" b="1" dirty="0" smtClean="0">
                <a:solidFill>
                  <a:srgbClr val="000099"/>
                </a:solidFill>
              </a:rPr>
              <a:t>550 </a:t>
            </a:r>
            <a:r>
              <a:rPr lang="en-GB" sz="8800" b="1" dirty="0">
                <a:solidFill>
                  <a:srgbClr val="000099"/>
                </a:solidFill>
              </a:rPr>
              <a:t>participants </a:t>
            </a:r>
            <a:r>
              <a:rPr lang="en-GB" sz="8800" b="1" dirty="0" smtClean="0">
                <a:solidFill>
                  <a:srgbClr val="000099"/>
                </a:solidFill>
              </a:rPr>
              <a:t>trained</a:t>
            </a:r>
            <a:endParaRPr lang="en-GB" sz="8800" dirty="0">
              <a:solidFill>
                <a:srgbClr val="000099"/>
              </a:solidFill>
            </a:endParaRPr>
          </a:p>
          <a:p>
            <a:pPr marL="0" indent="0">
              <a:buNone/>
            </a:pPr>
            <a:r>
              <a:rPr lang="en-GB" sz="6400" dirty="0">
                <a:solidFill>
                  <a:srgbClr val="000099"/>
                </a:solidFill>
              </a:rPr>
              <a:t>	</a:t>
            </a:r>
            <a:r>
              <a:rPr lang="en-GB" sz="6800" dirty="0">
                <a:solidFill>
                  <a:srgbClr val="000099"/>
                </a:solidFill>
              </a:rPr>
              <a:t>F</a:t>
            </a:r>
            <a:r>
              <a:rPr lang="en-GB" sz="6800" dirty="0" smtClean="0">
                <a:solidFill>
                  <a:srgbClr val="000099"/>
                </a:solidFill>
              </a:rPr>
              <a:t>rom </a:t>
            </a:r>
            <a:r>
              <a:rPr lang="en-GB" sz="6800" dirty="0">
                <a:solidFill>
                  <a:srgbClr val="000099"/>
                </a:solidFill>
              </a:rPr>
              <a:t>both the public and private sectors, </a:t>
            </a:r>
            <a:endParaRPr lang="en-GB" sz="6800" dirty="0" smtClean="0">
              <a:solidFill>
                <a:srgbClr val="000099"/>
              </a:solidFill>
            </a:endParaRPr>
          </a:p>
          <a:p>
            <a:pPr marL="0" indent="0">
              <a:buNone/>
            </a:pPr>
            <a:r>
              <a:rPr lang="en-GB" sz="6800" dirty="0" smtClean="0">
                <a:solidFill>
                  <a:srgbClr val="000099"/>
                </a:solidFill>
              </a:rPr>
              <a:t>	and civil society at large, including academia and NGOs</a:t>
            </a:r>
          </a:p>
          <a:p>
            <a:r>
              <a:rPr lang="en-GB" sz="8000" b="1" dirty="0" smtClean="0">
                <a:solidFill>
                  <a:srgbClr val="000099"/>
                </a:solidFill>
              </a:rPr>
              <a:t>Constraints/bottlenecks as well as strengths/opportunities identified </a:t>
            </a:r>
          </a:p>
          <a:p>
            <a:pPr marL="0" indent="0">
              <a:buNone/>
            </a:pPr>
            <a:r>
              <a:rPr lang="en-GB" sz="8800" b="1" dirty="0">
                <a:solidFill>
                  <a:srgbClr val="000099"/>
                </a:solidFill>
              </a:rPr>
              <a:t>	</a:t>
            </a:r>
            <a:r>
              <a:rPr lang="en-GB" sz="6800" dirty="0">
                <a:solidFill>
                  <a:srgbClr val="000099"/>
                </a:solidFill>
              </a:rPr>
              <a:t>I</a:t>
            </a:r>
            <a:r>
              <a:rPr lang="en-GB" sz="6800" dirty="0" smtClean="0">
                <a:solidFill>
                  <a:srgbClr val="000099"/>
                </a:solidFill>
              </a:rPr>
              <a:t>n SBA principle implementation: 12 </a:t>
            </a:r>
            <a:r>
              <a:rPr lang="en-GB" sz="6800" b="1" dirty="0" smtClean="0">
                <a:solidFill>
                  <a:srgbClr val="000099"/>
                </a:solidFill>
              </a:rPr>
              <a:t>SWOT</a:t>
            </a:r>
            <a:r>
              <a:rPr lang="en-GB" sz="6800" dirty="0" smtClean="0">
                <a:solidFill>
                  <a:srgbClr val="000099"/>
                </a:solidFill>
              </a:rPr>
              <a:t> Analyses carried out </a:t>
            </a:r>
          </a:p>
          <a:p>
            <a:pPr marL="0" indent="0">
              <a:buNone/>
            </a:pPr>
            <a:r>
              <a:rPr lang="en-GB" sz="6800" dirty="0">
                <a:solidFill>
                  <a:srgbClr val="000099"/>
                </a:solidFill>
              </a:rPr>
              <a:t>	</a:t>
            </a:r>
            <a:r>
              <a:rPr lang="en-GB" sz="6800" dirty="0" smtClean="0">
                <a:solidFill>
                  <a:srgbClr val="000099"/>
                </a:solidFill>
              </a:rPr>
              <a:t>(one per country per topic)</a:t>
            </a:r>
          </a:p>
          <a:p>
            <a:endParaRPr lang="en-GB" dirty="0">
              <a:solidFill>
                <a:srgbClr val="000099"/>
              </a:solidFill>
            </a:endParaRPr>
          </a:p>
          <a:p>
            <a:r>
              <a:rPr lang="en-GB" sz="8000" b="1" dirty="0">
                <a:solidFill>
                  <a:srgbClr val="000099"/>
                </a:solidFill>
              </a:rPr>
              <a:t>12 actionable recommendations </a:t>
            </a:r>
            <a:r>
              <a:rPr lang="en-US" sz="8000" b="1" dirty="0" smtClean="0">
                <a:solidFill>
                  <a:srgbClr val="000099"/>
                </a:solidFill>
              </a:rPr>
              <a:t>developed</a:t>
            </a:r>
          </a:p>
          <a:p>
            <a:pPr marL="0" indent="0">
              <a:buNone/>
            </a:pPr>
            <a:r>
              <a:rPr lang="en-GB" sz="8800" dirty="0" smtClean="0">
                <a:solidFill>
                  <a:srgbClr val="000099"/>
                </a:solidFill>
              </a:rPr>
              <a:t>	</a:t>
            </a:r>
            <a:r>
              <a:rPr lang="en-GB" sz="6800" dirty="0">
                <a:solidFill>
                  <a:srgbClr val="000099"/>
                </a:solidFill>
              </a:rPr>
              <a:t>O</a:t>
            </a:r>
            <a:r>
              <a:rPr lang="en-GB" sz="6800" dirty="0" smtClean="0">
                <a:solidFill>
                  <a:srgbClr val="000099"/>
                </a:solidFill>
              </a:rPr>
              <a:t>ne per country per topic, </a:t>
            </a:r>
            <a:r>
              <a:rPr lang="en-GB" sz="6800" dirty="0">
                <a:solidFill>
                  <a:srgbClr val="000099"/>
                </a:solidFill>
              </a:rPr>
              <a:t>in collaboration with </a:t>
            </a:r>
            <a:r>
              <a:rPr lang="en-GB" sz="6800" dirty="0" smtClean="0">
                <a:solidFill>
                  <a:srgbClr val="000099"/>
                </a:solidFill>
              </a:rPr>
              <a:t>all participants</a:t>
            </a:r>
            <a:r>
              <a:rPr lang="en-GB" sz="6800" dirty="0">
                <a:solidFill>
                  <a:srgbClr val="000099"/>
                </a:solidFill>
              </a:rPr>
              <a:t>, </a:t>
            </a:r>
          </a:p>
          <a:p>
            <a:pPr marL="0" indent="0">
              <a:buNone/>
            </a:pPr>
            <a:r>
              <a:rPr lang="en-GB" sz="6800" dirty="0" smtClean="0">
                <a:solidFill>
                  <a:srgbClr val="000099"/>
                </a:solidFill>
              </a:rPr>
              <a:t>	that </a:t>
            </a:r>
            <a:r>
              <a:rPr lang="en-GB" sz="6800" dirty="0">
                <a:solidFill>
                  <a:srgbClr val="000099"/>
                </a:solidFill>
              </a:rPr>
              <a:t>the country could immediately implement to improve </a:t>
            </a:r>
            <a:r>
              <a:rPr lang="en-GB" sz="6800" dirty="0" smtClean="0">
                <a:solidFill>
                  <a:srgbClr val="000099"/>
                </a:solidFill>
              </a:rPr>
              <a:t>implementation</a:t>
            </a:r>
          </a:p>
          <a:p>
            <a:pPr marL="0" indent="0">
              <a:buNone/>
            </a:pPr>
            <a:r>
              <a:rPr lang="en-GB" sz="6800" dirty="0">
                <a:solidFill>
                  <a:srgbClr val="000099"/>
                </a:solidFill>
              </a:rPr>
              <a:t>	</a:t>
            </a:r>
            <a:r>
              <a:rPr lang="en-GB" sz="6800" dirty="0" smtClean="0">
                <a:solidFill>
                  <a:srgbClr val="000099"/>
                </a:solidFill>
              </a:rPr>
              <a:t>of selected SBA principles</a:t>
            </a:r>
          </a:p>
          <a:p>
            <a:r>
              <a:rPr lang="en-GB" sz="8000" b="1" dirty="0" smtClean="0">
                <a:solidFill>
                  <a:srgbClr val="000099"/>
                </a:solidFill>
              </a:rPr>
              <a:t>Substantial </a:t>
            </a:r>
            <a:r>
              <a:rPr lang="en-GB" sz="8000" b="1" dirty="0">
                <a:solidFill>
                  <a:srgbClr val="000099"/>
                </a:solidFill>
              </a:rPr>
              <a:t>corpus of high-level training </a:t>
            </a:r>
            <a:r>
              <a:rPr lang="en-GB" sz="8000" b="1" dirty="0" smtClean="0">
                <a:solidFill>
                  <a:srgbClr val="000099"/>
                </a:solidFill>
              </a:rPr>
              <a:t>&amp; documentation </a:t>
            </a:r>
            <a:r>
              <a:rPr lang="en-GB" sz="8800" b="1" dirty="0" smtClean="0">
                <a:solidFill>
                  <a:srgbClr val="000099"/>
                </a:solidFill>
              </a:rPr>
              <a:t>	</a:t>
            </a:r>
            <a:r>
              <a:rPr lang="en-GB" sz="6800" dirty="0">
                <a:solidFill>
                  <a:srgbClr val="000099"/>
                </a:solidFill>
              </a:rPr>
              <a:t>D</a:t>
            </a:r>
            <a:r>
              <a:rPr lang="en-GB" sz="6800" dirty="0" smtClean="0">
                <a:solidFill>
                  <a:srgbClr val="000099"/>
                </a:solidFill>
              </a:rPr>
              <a:t>eveloped by experts (</a:t>
            </a:r>
            <a:r>
              <a:rPr lang="en-GB" sz="6800" dirty="0">
                <a:solidFill>
                  <a:srgbClr val="000099"/>
                </a:solidFill>
              </a:rPr>
              <a:t>e.g. concept notes, relevant data sources, recent </a:t>
            </a:r>
            <a:r>
              <a:rPr lang="en-GB" sz="6800" dirty="0" smtClean="0">
                <a:solidFill>
                  <a:srgbClr val="000099"/>
                </a:solidFill>
              </a:rPr>
              <a:t>studies 	and reports including </a:t>
            </a:r>
            <a:r>
              <a:rPr lang="en-GB" sz="6800" dirty="0">
                <a:solidFill>
                  <a:srgbClr val="000099"/>
                </a:solidFill>
              </a:rPr>
              <a:t>a detailed bibliography</a:t>
            </a:r>
            <a:r>
              <a:rPr lang="en-GB" sz="6800" dirty="0" smtClean="0">
                <a:solidFill>
                  <a:srgbClr val="000099"/>
                </a:solidFill>
              </a:rPr>
              <a:t>)</a:t>
            </a:r>
            <a:endParaRPr lang="fr-BE" sz="6800" dirty="0">
              <a:solidFill>
                <a:srgbClr val="000099"/>
              </a:solidFill>
            </a:endParaRPr>
          </a:p>
          <a:p>
            <a:endParaRPr lang="en-GB" sz="2800" dirty="0">
              <a:solidFill>
                <a:srgbClr val="000099"/>
              </a:solidFill>
            </a:endParaRPr>
          </a:p>
        </p:txBody>
      </p:sp>
      <p:sp>
        <p:nvSpPr>
          <p:cNvPr id="3" name="Title 2"/>
          <p:cNvSpPr>
            <a:spLocks noGrp="1"/>
          </p:cNvSpPr>
          <p:nvPr>
            <p:ph type="title"/>
          </p:nvPr>
        </p:nvSpPr>
        <p:spPr/>
        <p:txBody>
          <a:bodyPr/>
          <a:lstStyle/>
          <a:p>
            <a:r>
              <a:rPr lang="en-GB" dirty="0" smtClean="0">
                <a:solidFill>
                  <a:srgbClr val="000099"/>
                </a:solidFill>
              </a:rPr>
              <a:t>6. Activity: Selected SBA Principles</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solidFill>
                  <a:srgbClr val="000000"/>
                </a:solidFill>
              </a:rPr>
              <a:pPr/>
              <a:t>11</a:t>
            </a:fld>
            <a:endParaRPr lang="en-GB">
              <a:solidFill>
                <a:srgbClr val="000000"/>
              </a:solidFill>
            </a:endParaRPr>
          </a:p>
        </p:txBody>
      </p:sp>
      <p:pic>
        <p:nvPicPr>
          <p:cNvPr id="5" name="Picture 6" descr="MPj0362670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11</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6152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274640"/>
            <a:ext cx="9361040" cy="5544615"/>
          </a:xfrm>
        </p:spPr>
        <p:txBody>
          <a:bodyPr anchor="ctr">
            <a:noAutofit/>
          </a:bodyPr>
          <a:lstStyle/>
          <a:p>
            <a:pPr marL="0" indent="0">
              <a:buNone/>
            </a:pPr>
            <a:r>
              <a:rPr lang="en-GB" sz="2000" b="1" dirty="0" smtClean="0">
                <a:solidFill>
                  <a:srgbClr val="003399"/>
                </a:solidFill>
              </a:rPr>
              <a:t>Approach</a:t>
            </a:r>
            <a:r>
              <a:rPr lang="en-GB" sz="2000" dirty="0" smtClean="0">
                <a:solidFill>
                  <a:srgbClr val="003399"/>
                </a:solidFill>
              </a:rPr>
              <a:t>: </a:t>
            </a:r>
          </a:p>
          <a:p>
            <a:pPr lvl="1">
              <a:buFont typeface="Wingdings" panose="05000000000000000000" pitchFamily="2" charset="2"/>
              <a:buChar char="Ø"/>
            </a:pPr>
            <a:r>
              <a:rPr lang="en-GB" sz="2000" dirty="0" smtClean="0">
                <a:solidFill>
                  <a:srgbClr val="003399"/>
                </a:solidFill>
              </a:rPr>
              <a:t>“Learning by Doing” </a:t>
            </a:r>
          </a:p>
          <a:p>
            <a:pPr lvl="1">
              <a:buFont typeface="Wingdings" panose="05000000000000000000" pitchFamily="2" charset="2"/>
              <a:buChar char="Ø"/>
            </a:pPr>
            <a:r>
              <a:rPr lang="en-GB" sz="2000" dirty="0">
                <a:solidFill>
                  <a:srgbClr val="003399"/>
                </a:solidFill>
              </a:rPr>
              <a:t>D</a:t>
            </a:r>
            <a:r>
              <a:rPr lang="en-GB" sz="2000" dirty="0" smtClean="0">
                <a:solidFill>
                  <a:srgbClr val="003399"/>
                </a:solidFill>
              </a:rPr>
              <a:t>evelopment of a </a:t>
            </a:r>
            <a:r>
              <a:rPr lang="en-GB" sz="2000" b="1" dirty="0" smtClean="0">
                <a:solidFill>
                  <a:srgbClr val="003399"/>
                </a:solidFill>
              </a:rPr>
              <a:t>small-scale action plan per country</a:t>
            </a:r>
            <a:endParaRPr lang="en-GB" sz="2000" dirty="0" smtClean="0">
              <a:solidFill>
                <a:srgbClr val="003399"/>
              </a:solidFill>
            </a:endParaRPr>
          </a:p>
          <a:p>
            <a:pPr lvl="1">
              <a:buFont typeface="Wingdings" panose="05000000000000000000" pitchFamily="2" charset="2"/>
              <a:buChar char="Ø"/>
            </a:pPr>
            <a:r>
              <a:rPr lang="en-GB" sz="2000" dirty="0" smtClean="0">
                <a:solidFill>
                  <a:srgbClr val="003399"/>
                </a:solidFill>
              </a:rPr>
              <a:t>3-stage approach : Planning/Enhancing/Implementing – Great success</a:t>
            </a:r>
          </a:p>
          <a:p>
            <a:pPr marL="0" indent="0">
              <a:buNone/>
            </a:pPr>
            <a:r>
              <a:rPr lang="en-GB" sz="2000" b="1" dirty="0" smtClean="0">
                <a:solidFill>
                  <a:srgbClr val="003399"/>
                </a:solidFill>
              </a:rPr>
              <a:t>Core objective</a:t>
            </a:r>
            <a:r>
              <a:rPr lang="en-GB" sz="2000" dirty="0" smtClean="0">
                <a:solidFill>
                  <a:srgbClr val="003399"/>
                </a:solidFill>
              </a:rPr>
              <a:t>: </a:t>
            </a:r>
          </a:p>
          <a:p>
            <a:r>
              <a:rPr lang="en-GB" sz="2000" dirty="0" smtClean="0">
                <a:solidFill>
                  <a:srgbClr val="003399"/>
                </a:solidFill>
              </a:rPr>
              <a:t>Improve governance </a:t>
            </a:r>
            <a:r>
              <a:rPr lang="en-GB" sz="2000" dirty="0">
                <a:solidFill>
                  <a:srgbClr val="003399"/>
                </a:solidFill>
              </a:rPr>
              <a:t>of national SME policies and programmes, focusing on principles 3 and 4 of the Small Business Act for Europe: </a:t>
            </a:r>
            <a:endParaRPr lang="en-GB" sz="2000" dirty="0" smtClean="0">
              <a:solidFill>
                <a:srgbClr val="003399"/>
              </a:solidFill>
            </a:endParaRPr>
          </a:p>
          <a:p>
            <a:r>
              <a:rPr lang="en-GB" sz="2000" b="1" dirty="0" smtClean="0">
                <a:solidFill>
                  <a:srgbClr val="003399"/>
                </a:solidFill>
              </a:rPr>
              <a:t>“</a:t>
            </a:r>
            <a:r>
              <a:rPr lang="en-GB" sz="2000" b="1" i="1" dirty="0">
                <a:solidFill>
                  <a:srgbClr val="003399"/>
                </a:solidFill>
              </a:rPr>
              <a:t>Think Small First</a:t>
            </a:r>
            <a:r>
              <a:rPr lang="en-GB" sz="2000" b="1" dirty="0" smtClean="0">
                <a:solidFill>
                  <a:srgbClr val="003399"/>
                </a:solidFill>
              </a:rPr>
              <a:t>”; and</a:t>
            </a:r>
          </a:p>
          <a:p>
            <a:r>
              <a:rPr lang="en-GB" sz="2000" b="1" i="1" dirty="0" smtClean="0">
                <a:solidFill>
                  <a:srgbClr val="003399"/>
                </a:solidFill>
              </a:rPr>
              <a:t>“Public </a:t>
            </a:r>
            <a:r>
              <a:rPr lang="en-GB" sz="2000" b="1" i="1" dirty="0">
                <a:solidFill>
                  <a:srgbClr val="003399"/>
                </a:solidFill>
              </a:rPr>
              <a:t>administration responsive to SME needs</a:t>
            </a:r>
            <a:r>
              <a:rPr lang="en-GB" sz="2000" b="1" dirty="0" smtClean="0">
                <a:solidFill>
                  <a:srgbClr val="003399"/>
                </a:solidFill>
              </a:rPr>
              <a:t>”</a:t>
            </a:r>
          </a:p>
          <a:p>
            <a:r>
              <a:rPr lang="en-GB" sz="2000" b="1" dirty="0" smtClean="0">
                <a:solidFill>
                  <a:srgbClr val="003399"/>
                </a:solidFill>
              </a:rPr>
              <a:t>Focus on three governance </a:t>
            </a:r>
            <a:r>
              <a:rPr lang="en-GB" sz="2000" b="1" dirty="0">
                <a:solidFill>
                  <a:srgbClr val="003399"/>
                </a:solidFill>
              </a:rPr>
              <a:t>issues</a:t>
            </a:r>
            <a:r>
              <a:rPr lang="en-GB" sz="2000" dirty="0">
                <a:solidFill>
                  <a:srgbClr val="003399"/>
                </a:solidFill>
              </a:rPr>
              <a:t>: </a:t>
            </a:r>
            <a:endParaRPr lang="en-GB" sz="2000" dirty="0" smtClean="0">
              <a:solidFill>
                <a:srgbClr val="003399"/>
              </a:solidFill>
            </a:endParaRPr>
          </a:p>
          <a:p>
            <a:pPr lvl="1">
              <a:buFont typeface="Wingdings" panose="05000000000000000000" pitchFamily="2" charset="2"/>
              <a:buChar char="Ø"/>
            </a:pPr>
            <a:r>
              <a:rPr lang="en-GB" sz="2000" dirty="0" smtClean="0">
                <a:solidFill>
                  <a:srgbClr val="003399"/>
                </a:solidFill>
              </a:rPr>
              <a:t>Delegation </a:t>
            </a:r>
            <a:r>
              <a:rPr lang="en-GB" sz="2000" dirty="0">
                <a:solidFill>
                  <a:srgbClr val="003399"/>
                </a:solidFill>
              </a:rPr>
              <a:t>of responsibility for enterprise </a:t>
            </a:r>
            <a:r>
              <a:rPr lang="en-GB" sz="2000" dirty="0" smtClean="0">
                <a:solidFill>
                  <a:srgbClr val="003399"/>
                </a:solidFill>
              </a:rPr>
              <a:t>policy</a:t>
            </a:r>
            <a:endParaRPr lang="fr-BE" sz="2000" dirty="0">
              <a:solidFill>
                <a:srgbClr val="003399"/>
              </a:solidFill>
            </a:endParaRPr>
          </a:p>
          <a:p>
            <a:pPr lvl="1">
              <a:buFont typeface="Wingdings" panose="05000000000000000000" pitchFamily="2" charset="2"/>
              <a:buChar char="Ø"/>
            </a:pPr>
            <a:r>
              <a:rPr lang="en-GB" sz="2000" dirty="0">
                <a:solidFill>
                  <a:srgbClr val="003399"/>
                </a:solidFill>
              </a:rPr>
              <a:t>Inter-governmental </a:t>
            </a:r>
            <a:r>
              <a:rPr lang="en-GB" sz="2000" dirty="0" smtClean="0">
                <a:solidFill>
                  <a:srgbClr val="003399"/>
                </a:solidFill>
              </a:rPr>
              <a:t>coordination</a:t>
            </a:r>
            <a:endParaRPr lang="fr-BE" sz="2000" dirty="0">
              <a:solidFill>
                <a:srgbClr val="003399"/>
              </a:solidFill>
            </a:endParaRPr>
          </a:p>
          <a:p>
            <a:pPr lvl="1">
              <a:buFont typeface="Wingdings" panose="05000000000000000000" pitchFamily="2" charset="2"/>
              <a:buChar char="Ø"/>
            </a:pPr>
            <a:r>
              <a:rPr lang="en-GB" sz="2000" dirty="0">
                <a:solidFill>
                  <a:srgbClr val="003399"/>
                </a:solidFill>
              </a:rPr>
              <a:t>Public-private </a:t>
            </a:r>
            <a:r>
              <a:rPr lang="en-GB" sz="2000" dirty="0" smtClean="0">
                <a:solidFill>
                  <a:srgbClr val="003399"/>
                </a:solidFill>
              </a:rPr>
              <a:t>dialogue</a:t>
            </a:r>
          </a:p>
        </p:txBody>
      </p:sp>
      <p:sp>
        <p:nvSpPr>
          <p:cNvPr id="3" name="Title 2"/>
          <p:cNvSpPr>
            <a:spLocks noGrp="1"/>
          </p:cNvSpPr>
          <p:nvPr>
            <p:ph type="title"/>
          </p:nvPr>
        </p:nvSpPr>
        <p:spPr/>
        <p:txBody>
          <a:bodyPr/>
          <a:lstStyle/>
          <a:p>
            <a:r>
              <a:rPr lang="en-GB" dirty="0" smtClean="0">
                <a:solidFill>
                  <a:srgbClr val="000099"/>
                </a:solidFill>
              </a:rPr>
              <a:t>7. Activity: SBA Governance</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solidFill>
                  <a:srgbClr val="000000"/>
                </a:solidFill>
              </a:rPr>
              <a:pPr/>
              <a:t>12</a:t>
            </a:fld>
            <a:endParaRPr lang="en-GB">
              <a:solidFill>
                <a:srgbClr val="000000"/>
              </a:solidFill>
            </a:endParaRPr>
          </a:p>
        </p:txBody>
      </p:sp>
      <p:pic>
        <p:nvPicPr>
          <p:cNvPr id="5"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5"/>
          <p:cNvSpPr txBox="1">
            <a:spLocks noChangeArrowheads="1"/>
          </p:cNvSpPr>
          <p:nvPr/>
        </p:nvSpPr>
        <p:spPr bwMode="auto">
          <a:xfrm>
            <a:off x="1584499" y="1274640"/>
            <a:ext cx="7667202" cy="576063"/>
          </a:xfrm>
          <a:prstGeom prst="rect">
            <a:avLst/>
          </a:prstGeom>
          <a:noFill/>
          <a:ln w="9525">
            <a:noFill/>
            <a:miter lim="800000"/>
            <a:headEnd/>
            <a:tailEnd/>
          </a:ln>
        </p:spPr>
        <p:txBody>
          <a:bodyPr anchor="t" anchorCtr="0"/>
          <a:lstStyle/>
          <a:p>
            <a:pPr algn="ctr">
              <a:defRPr/>
            </a:pPr>
            <a:endParaRPr lang="en-GB" sz="3200" b="1">
              <a:solidFill>
                <a:srgbClr val="000099"/>
              </a:solidFill>
              <a:effectLst>
                <a:outerShdw blurRad="38100" dist="38100" dir="2700000" algn="tl">
                  <a:srgbClr val="C0C0C0"/>
                </a:outerShdw>
              </a:effectLst>
            </a:endParaRPr>
          </a:p>
        </p:txBody>
      </p:sp>
      <p:sp>
        <p:nvSpPr>
          <p:cNvPr id="8"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12</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8227865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186805" y="1274639"/>
            <a:ext cx="8064896" cy="1368152"/>
          </a:xfrm>
          <a:prstGeom prst="ellipse">
            <a:avLst/>
          </a:prstGeom>
          <a:solidFill>
            <a:srgbClr val="F2F2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3" name="Rectangle 7"/>
          <p:cNvSpPr>
            <a:spLocks noGrp="1" noChangeArrowheads="1"/>
          </p:cNvSpPr>
          <p:nvPr>
            <p:ph idx="1"/>
          </p:nvPr>
        </p:nvSpPr>
        <p:spPr>
          <a:xfrm>
            <a:off x="322709" y="986607"/>
            <a:ext cx="9721080" cy="6048673"/>
          </a:xfrm>
        </p:spPr>
        <p:txBody>
          <a:bodyPr/>
          <a:lstStyle/>
          <a:p>
            <a:pPr algn="ctr">
              <a:spcBef>
                <a:spcPts val="663"/>
              </a:spcBef>
              <a:buFontTx/>
              <a:buNone/>
            </a:pPr>
            <a:endParaRPr lang="en-GB" altLang="fr-FR" sz="2200" b="1" dirty="0" smtClean="0">
              <a:solidFill>
                <a:srgbClr val="003399"/>
              </a:solidFill>
            </a:endParaRPr>
          </a:p>
          <a:p>
            <a:pPr algn="ctr">
              <a:spcBef>
                <a:spcPts val="663"/>
              </a:spcBef>
              <a:buFontTx/>
              <a:buNone/>
            </a:pPr>
            <a:r>
              <a:rPr lang="en-GB" altLang="fr-FR" sz="2200" b="1" dirty="0" smtClean="0">
                <a:solidFill>
                  <a:srgbClr val="003399"/>
                </a:solidFill>
              </a:rPr>
              <a:t>Improve the Governance of the SBA</a:t>
            </a:r>
          </a:p>
          <a:p>
            <a:pPr marL="0" indent="0" algn="ctr">
              <a:buNone/>
            </a:pPr>
            <a:r>
              <a:rPr lang="en-GB" sz="2000" b="1" i="1" dirty="0" smtClean="0">
                <a:solidFill>
                  <a:srgbClr val="003399"/>
                </a:solidFill>
              </a:rPr>
              <a:t>Think </a:t>
            </a:r>
            <a:r>
              <a:rPr lang="en-GB" sz="2000" b="1" i="1" dirty="0">
                <a:solidFill>
                  <a:srgbClr val="003399"/>
                </a:solidFill>
              </a:rPr>
              <a:t>Small </a:t>
            </a:r>
            <a:r>
              <a:rPr lang="en-GB" sz="2000" b="1" i="1" dirty="0" smtClean="0">
                <a:solidFill>
                  <a:srgbClr val="003399"/>
                </a:solidFill>
              </a:rPr>
              <a:t>First-Public </a:t>
            </a:r>
            <a:r>
              <a:rPr lang="en-GB" sz="2000" b="1" i="1" dirty="0">
                <a:solidFill>
                  <a:srgbClr val="003399"/>
                </a:solidFill>
              </a:rPr>
              <a:t>administration responsive to SME </a:t>
            </a:r>
            <a:r>
              <a:rPr lang="en-GB" sz="2000" b="1" i="1" dirty="0" smtClean="0">
                <a:solidFill>
                  <a:srgbClr val="003399"/>
                </a:solidFill>
              </a:rPr>
              <a:t>needs</a:t>
            </a:r>
          </a:p>
          <a:p>
            <a:pPr marL="0" indent="0" algn="ctr">
              <a:buNone/>
            </a:pPr>
            <a:endParaRPr lang="en-GB" sz="2000" b="1" i="1" dirty="0" smtClean="0">
              <a:solidFill>
                <a:srgbClr val="003399"/>
              </a:solidFill>
            </a:endParaRPr>
          </a:p>
          <a:p>
            <a:pPr algn="ctr">
              <a:spcBef>
                <a:spcPts val="663"/>
              </a:spcBef>
              <a:buFontTx/>
              <a:buNone/>
            </a:pPr>
            <a:endParaRPr lang="en-GB" altLang="fr-FR" sz="2000" b="1" dirty="0" smtClean="0">
              <a:solidFill>
                <a:srgbClr val="003399"/>
              </a:solidFill>
            </a:endParaRPr>
          </a:p>
          <a:p>
            <a:pPr algn="ctr">
              <a:spcBef>
                <a:spcPts val="663"/>
              </a:spcBef>
              <a:buFontTx/>
              <a:buNone/>
            </a:pPr>
            <a:r>
              <a:rPr lang="en-GB" altLang="fr-FR" sz="2000" b="1" dirty="0" smtClean="0">
                <a:solidFill>
                  <a:srgbClr val="003399"/>
                </a:solidFill>
              </a:rPr>
              <a:t>Implementing: </a:t>
            </a:r>
            <a:r>
              <a:rPr lang="en-GB" altLang="fr-FR" sz="2000" dirty="0" smtClean="0">
                <a:solidFill>
                  <a:srgbClr val="003399"/>
                </a:solidFill>
              </a:rPr>
              <a:t>Supporting </a:t>
            </a:r>
            <a:r>
              <a:rPr lang="en-GB" altLang="fr-FR" sz="2000" dirty="0">
                <a:solidFill>
                  <a:srgbClr val="003399"/>
                </a:solidFill>
              </a:rPr>
              <a:t>MED countries to select a small scale action plan and assess its feasibility </a:t>
            </a:r>
            <a:r>
              <a:rPr lang="en-GB" altLang="fr-FR" sz="2000" dirty="0" smtClean="0">
                <a:solidFill>
                  <a:srgbClr val="003399"/>
                </a:solidFill>
              </a:rPr>
              <a:t>- </a:t>
            </a:r>
            <a:r>
              <a:rPr lang="en-GB" sz="2000" dirty="0" smtClean="0">
                <a:solidFill>
                  <a:srgbClr val="003399"/>
                </a:solidFill>
              </a:rPr>
              <a:t>8 </a:t>
            </a:r>
            <a:r>
              <a:rPr lang="en-GB" sz="2000" dirty="0">
                <a:solidFill>
                  <a:srgbClr val="003399"/>
                </a:solidFill>
              </a:rPr>
              <a:t>preparatory in-country workshops conducted </a:t>
            </a:r>
            <a:endParaRPr lang="en-GB" sz="2000" dirty="0" smtClean="0">
              <a:solidFill>
                <a:srgbClr val="003399"/>
              </a:solidFill>
            </a:endParaRPr>
          </a:p>
          <a:p>
            <a:pPr marL="0" indent="0" algn="ctr">
              <a:buNone/>
            </a:pPr>
            <a:endParaRPr lang="en-GB" sz="2000" b="1" dirty="0" smtClean="0">
              <a:solidFill>
                <a:srgbClr val="003399"/>
              </a:solidFill>
            </a:endParaRPr>
          </a:p>
          <a:p>
            <a:pPr marL="0" indent="0" algn="ctr">
              <a:buNone/>
            </a:pPr>
            <a:r>
              <a:rPr lang="en-GB" sz="2000" b="1" dirty="0" smtClean="0">
                <a:solidFill>
                  <a:srgbClr val="003399"/>
                </a:solidFill>
              </a:rPr>
              <a:t>Enhancing</a:t>
            </a:r>
            <a:r>
              <a:rPr lang="en-GB" sz="2000" b="1" dirty="0">
                <a:solidFill>
                  <a:srgbClr val="003399"/>
                </a:solidFill>
              </a:rPr>
              <a:t>: </a:t>
            </a:r>
            <a:r>
              <a:rPr lang="en-GB" sz="2000" b="1" dirty="0" smtClean="0">
                <a:solidFill>
                  <a:srgbClr val="003399"/>
                </a:solidFill>
              </a:rPr>
              <a:t>Regional </a:t>
            </a:r>
            <a:r>
              <a:rPr lang="en-GB" sz="2000" b="1" dirty="0">
                <a:solidFill>
                  <a:srgbClr val="003399"/>
                </a:solidFill>
              </a:rPr>
              <a:t>Seminar in Barcelona</a:t>
            </a:r>
            <a:r>
              <a:rPr lang="en-GB" sz="2000" dirty="0">
                <a:solidFill>
                  <a:srgbClr val="003399"/>
                </a:solidFill>
              </a:rPr>
              <a:t> (17-19 March 2015) </a:t>
            </a:r>
          </a:p>
          <a:p>
            <a:pPr marL="0" indent="0" algn="ctr">
              <a:buNone/>
            </a:pPr>
            <a:r>
              <a:rPr lang="en-GB" sz="2000" dirty="0">
                <a:solidFill>
                  <a:srgbClr val="003399"/>
                </a:solidFill>
              </a:rPr>
              <a:t>8 MED country delegations / 32 participants - private and public sectors. Including young and women entrepreneurs </a:t>
            </a:r>
            <a:r>
              <a:rPr lang="en-GB" sz="2000" dirty="0" smtClean="0">
                <a:solidFill>
                  <a:srgbClr val="003399"/>
                </a:solidFill>
              </a:rPr>
              <a:t>- 12 </a:t>
            </a:r>
            <a:r>
              <a:rPr lang="en-GB" sz="2000" dirty="0">
                <a:solidFill>
                  <a:srgbClr val="003399"/>
                </a:solidFill>
              </a:rPr>
              <a:t>EU experts provided recommendations to enhance Action </a:t>
            </a:r>
            <a:r>
              <a:rPr lang="en-GB" sz="2000" dirty="0" smtClean="0">
                <a:solidFill>
                  <a:srgbClr val="003399"/>
                </a:solidFill>
              </a:rPr>
              <a:t>Plans -“</a:t>
            </a:r>
            <a:r>
              <a:rPr lang="en-GB" sz="2000" b="1" dirty="0">
                <a:solidFill>
                  <a:srgbClr val="003399"/>
                </a:solidFill>
              </a:rPr>
              <a:t>Friendly criticism</a:t>
            </a:r>
            <a:r>
              <a:rPr lang="en-GB" sz="2000" dirty="0">
                <a:solidFill>
                  <a:srgbClr val="003399"/>
                </a:solidFill>
              </a:rPr>
              <a:t>” process </a:t>
            </a:r>
          </a:p>
          <a:p>
            <a:pPr algn="ctr">
              <a:spcBef>
                <a:spcPct val="0"/>
              </a:spcBef>
              <a:buFontTx/>
              <a:buNone/>
            </a:pPr>
            <a:endParaRPr lang="en-GB" altLang="fr-FR" sz="1800" b="1" dirty="0">
              <a:solidFill>
                <a:srgbClr val="003399"/>
              </a:solidFill>
            </a:endParaRPr>
          </a:p>
          <a:p>
            <a:pPr marL="0" indent="0" algn="ctr">
              <a:buNone/>
            </a:pPr>
            <a:r>
              <a:rPr lang="en-GB" sz="2000" b="1" dirty="0" smtClean="0">
                <a:solidFill>
                  <a:srgbClr val="003399"/>
                </a:solidFill>
              </a:rPr>
              <a:t>Planning</a:t>
            </a:r>
            <a:r>
              <a:rPr lang="en-GB" sz="2000" b="1" dirty="0">
                <a:solidFill>
                  <a:srgbClr val="003399"/>
                </a:solidFill>
              </a:rPr>
              <a:t>: </a:t>
            </a:r>
            <a:r>
              <a:rPr lang="en-GB" altLang="fr-FR" sz="2000" dirty="0" smtClean="0">
                <a:solidFill>
                  <a:srgbClr val="003399"/>
                </a:solidFill>
              </a:rPr>
              <a:t>Supporting </a:t>
            </a:r>
            <a:r>
              <a:rPr lang="en-GB" altLang="fr-FR" sz="2000" dirty="0">
                <a:solidFill>
                  <a:srgbClr val="003399"/>
                </a:solidFill>
              </a:rPr>
              <a:t>MED countries to select a small scale action plan and assess its feasibility </a:t>
            </a:r>
            <a:r>
              <a:rPr lang="en-GB" altLang="fr-FR" sz="2000" dirty="0" smtClean="0">
                <a:solidFill>
                  <a:srgbClr val="003399"/>
                </a:solidFill>
              </a:rPr>
              <a:t>- </a:t>
            </a:r>
            <a:r>
              <a:rPr lang="en-GB" sz="2000" dirty="0" smtClean="0">
                <a:solidFill>
                  <a:srgbClr val="003399"/>
                </a:solidFill>
              </a:rPr>
              <a:t>8 </a:t>
            </a:r>
            <a:r>
              <a:rPr lang="en-GB" sz="2000" dirty="0">
                <a:solidFill>
                  <a:srgbClr val="003399"/>
                </a:solidFill>
              </a:rPr>
              <a:t>preparatory in-country workshops conducted (Jan-Feb 2015)</a:t>
            </a:r>
          </a:p>
          <a:p>
            <a:pPr algn="ctr">
              <a:spcBef>
                <a:spcPct val="0"/>
              </a:spcBef>
              <a:buFontTx/>
              <a:buNone/>
            </a:pPr>
            <a:endParaRPr lang="en-GB" altLang="fr-FR" sz="2800" dirty="0" smtClean="0">
              <a:solidFill>
                <a:srgbClr val="002060"/>
              </a:solidFill>
            </a:endParaRPr>
          </a:p>
          <a:p>
            <a:pPr algn="ctr">
              <a:spcBef>
                <a:spcPct val="0"/>
              </a:spcBef>
              <a:buFontTx/>
              <a:buNone/>
            </a:pPr>
            <a:endParaRPr lang="en-GB" altLang="fr-FR" sz="2800" dirty="0">
              <a:solidFill>
                <a:srgbClr val="002060"/>
              </a:solidFill>
            </a:endParaRPr>
          </a:p>
        </p:txBody>
      </p:sp>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GB" dirty="0" smtClean="0">
                <a:solidFill>
                  <a:srgbClr val="000099"/>
                </a:solidFill>
                <a:latin typeface="+mn-lt"/>
                <a:ea typeface="+mn-ea"/>
              </a:rPr>
              <a:t>7. SBA Intervention Logic</a:t>
            </a:r>
          </a:p>
        </p:txBody>
      </p:sp>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a:solidFill>
                  <a:srgbClr val="FFFF00"/>
                </a:solidFill>
                <a:latin typeface="Verdana" pitchFamily="34" charset="0"/>
                <a:ea typeface="Verdana" pitchFamily="34" charset="0"/>
                <a:cs typeface="Verdana" pitchFamily="34" charset="0"/>
              </a:rPr>
              <a:t> EBESM </a:t>
            </a:r>
            <a:r>
              <a:rPr lang="en-GB" b="1" dirty="0">
                <a:solidFill>
                  <a:srgbClr val="FFFF00"/>
                </a:solidFill>
                <a:latin typeface="Verdana" pitchFamily="34" charset="0"/>
                <a:ea typeface="Verdana" pitchFamily="34" charset="0"/>
                <a:cs typeface="Verdana" pitchFamily="34" charset="0"/>
              </a:rPr>
              <a:t>	Project </a:t>
            </a:r>
            <a:r>
              <a:rPr lang="en-GB" b="1" dirty="0" smtClean="0">
                <a:solidFill>
                  <a:srgbClr val="FFFF00"/>
                </a:solidFill>
                <a:latin typeface="Verdana" pitchFamily="34" charset="0"/>
                <a:ea typeface="Verdana" pitchFamily="34" charset="0"/>
                <a:cs typeface="Verdana" pitchFamily="34" charset="0"/>
              </a:rPr>
              <a:t>	</a:t>
            </a:r>
            <a:r>
              <a:rPr lang="en-GB" b="1" dirty="0">
                <a:solidFill>
                  <a:schemeClr val="bg1"/>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13</a:t>
            </a:r>
            <a:endParaRPr lang="es-ES" b="1" dirty="0">
              <a:solidFill>
                <a:srgbClr val="FFFF00"/>
              </a:solidFill>
              <a:latin typeface="Verdana" pitchFamily="34" charset="0"/>
              <a:ea typeface="Verdana" pitchFamily="34" charset="0"/>
              <a:cs typeface="Verdana" pitchFamily="34" charset="0"/>
            </a:endParaRPr>
          </a:p>
        </p:txBody>
      </p:sp>
      <p:pic>
        <p:nvPicPr>
          <p:cNvPr id="7"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Isosceles Triangle 1"/>
          <p:cNvSpPr/>
          <p:nvPr/>
        </p:nvSpPr>
        <p:spPr>
          <a:xfrm>
            <a:off x="-88729" y="2714799"/>
            <a:ext cx="10070929" cy="4459981"/>
          </a:xfrm>
          <a:prstGeom prst="triangle">
            <a:avLst>
              <a:gd name="adj" fmla="val 50268"/>
            </a:avLst>
          </a:prstGeom>
          <a:solidFill>
            <a:schemeClr val="accent6">
              <a:lumMod val="40000"/>
              <a:lumOff val="60000"/>
              <a:alpha val="1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Up Arrow 2"/>
          <p:cNvSpPr/>
          <p:nvPr/>
        </p:nvSpPr>
        <p:spPr>
          <a:xfrm>
            <a:off x="4787205" y="5368349"/>
            <a:ext cx="48463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p:cNvSpPr/>
          <p:nvPr/>
        </p:nvSpPr>
        <p:spPr>
          <a:xfrm>
            <a:off x="4715197" y="3689875"/>
            <a:ext cx="49567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a:off x="4731965" y="2354759"/>
            <a:ext cx="49567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238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4637" y="1202631"/>
            <a:ext cx="9601200" cy="5688632"/>
          </a:xfrm>
        </p:spPr>
        <p:txBody>
          <a:bodyPr anchor="ctr">
            <a:normAutofit fontScale="25000" lnSpcReduction="20000"/>
          </a:bodyPr>
          <a:lstStyle/>
          <a:p>
            <a:endParaRPr lang="en-GB" sz="1800" dirty="0" smtClean="0"/>
          </a:p>
          <a:p>
            <a:pPr marL="0" indent="0">
              <a:buNone/>
            </a:pPr>
            <a:endParaRPr lang="en-GB" sz="8800" b="1" dirty="0" smtClean="0">
              <a:solidFill>
                <a:srgbClr val="000099"/>
              </a:solidFill>
              <a:latin typeface="Arial (Body)"/>
            </a:endParaRPr>
          </a:p>
          <a:p>
            <a:pPr marL="0" indent="0">
              <a:buNone/>
            </a:pPr>
            <a:endParaRPr lang="en-GB" sz="8800" b="1" dirty="0">
              <a:solidFill>
                <a:srgbClr val="000099"/>
              </a:solidFill>
              <a:latin typeface="Arial (Body)"/>
            </a:endParaRPr>
          </a:p>
          <a:p>
            <a:pPr marL="0" indent="0">
              <a:buNone/>
            </a:pPr>
            <a:endParaRPr lang="en-GB" sz="8800" b="1" dirty="0" smtClean="0">
              <a:solidFill>
                <a:srgbClr val="000099"/>
              </a:solidFill>
              <a:latin typeface="Arial (Body)"/>
            </a:endParaRPr>
          </a:p>
          <a:p>
            <a:pPr marL="0" indent="0">
              <a:buNone/>
            </a:pPr>
            <a:endParaRPr lang="en-GB" sz="8800" b="1" dirty="0" smtClean="0">
              <a:solidFill>
                <a:srgbClr val="000099"/>
              </a:solidFill>
              <a:latin typeface="Arial (Body)"/>
            </a:endParaRPr>
          </a:p>
          <a:p>
            <a:pPr marL="0" indent="0">
              <a:buNone/>
            </a:pPr>
            <a:endParaRPr lang="en-GB" sz="8800" b="1" dirty="0" smtClean="0">
              <a:solidFill>
                <a:srgbClr val="000099"/>
              </a:solidFill>
              <a:latin typeface="Arial (Body)"/>
            </a:endParaRPr>
          </a:p>
          <a:p>
            <a:pPr marL="0" lvl="0" indent="0">
              <a:buNone/>
            </a:pPr>
            <a:endParaRPr lang="en-GB" sz="8800" b="1" dirty="0" smtClean="0">
              <a:solidFill>
                <a:srgbClr val="000099"/>
              </a:solidFill>
              <a:latin typeface="Arial (Body)"/>
            </a:endParaRPr>
          </a:p>
          <a:p>
            <a:pPr marL="0" lvl="0" indent="0">
              <a:buNone/>
            </a:pPr>
            <a:endParaRPr lang="en-GB" sz="8800" b="1" dirty="0">
              <a:solidFill>
                <a:srgbClr val="000099"/>
              </a:solidFill>
              <a:latin typeface="Arial (Body)"/>
            </a:endParaRPr>
          </a:p>
          <a:p>
            <a:pPr marL="0" lvl="0" indent="0">
              <a:buNone/>
            </a:pPr>
            <a:endParaRPr lang="en-GB" sz="8800" b="1" dirty="0" smtClean="0">
              <a:solidFill>
                <a:srgbClr val="000099"/>
              </a:solidFill>
              <a:latin typeface="Arial (Body)"/>
            </a:endParaRPr>
          </a:p>
          <a:p>
            <a:pPr marL="0" lvl="0" indent="0">
              <a:buNone/>
            </a:pPr>
            <a:endParaRPr lang="en-GB" sz="8800" b="1" dirty="0">
              <a:solidFill>
                <a:srgbClr val="000099"/>
              </a:solidFill>
              <a:latin typeface="Arial (Body)"/>
            </a:endParaRPr>
          </a:p>
          <a:p>
            <a:pPr marL="0" lvl="0" indent="0">
              <a:buNone/>
            </a:pPr>
            <a:endParaRPr lang="en-GB" sz="8800" b="1" dirty="0" smtClean="0">
              <a:solidFill>
                <a:srgbClr val="000099"/>
              </a:solidFill>
              <a:latin typeface="Arial (Body)"/>
            </a:endParaRPr>
          </a:p>
          <a:p>
            <a:pPr marL="0" lvl="0" indent="0">
              <a:buNone/>
            </a:pPr>
            <a:endParaRPr lang="en-GB" sz="8800" b="1" dirty="0">
              <a:solidFill>
                <a:srgbClr val="000099"/>
              </a:solidFill>
              <a:latin typeface="Arial (Body)"/>
            </a:endParaRPr>
          </a:p>
          <a:p>
            <a:pPr marL="0" lvl="0" indent="0">
              <a:buNone/>
            </a:pPr>
            <a:r>
              <a:rPr lang="en-GB" sz="8800" b="1" dirty="0" smtClean="0">
                <a:solidFill>
                  <a:srgbClr val="000099"/>
                </a:solidFill>
                <a:latin typeface="Arial (Body)"/>
              </a:rPr>
              <a:t>Lebanon</a:t>
            </a:r>
            <a:r>
              <a:rPr lang="en-GB" sz="8800" b="1" dirty="0">
                <a:solidFill>
                  <a:srgbClr val="000099"/>
                </a:solidFill>
                <a:latin typeface="Arial (Body)"/>
              </a:rPr>
              <a:t>:</a:t>
            </a:r>
            <a:r>
              <a:rPr lang="en-GB" sz="8800" dirty="0">
                <a:solidFill>
                  <a:srgbClr val="000099"/>
                </a:solidFill>
                <a:latin typeface="Arial (Body)"/>
              </a:rPr>
              <a:t> Public Private Dialogue (PPD) to boost industrial exports </a:t>
            </a:r>
          </a:p>
          <a:p>
            <a:pPr lvl="0">
              <a:buFont typeface="Arial" panose="020B0604020202020204" pitchFamily="34" charset="0"/>
              <a:buChar char="•"/>
            </a:pPr>
            <a:r>
              <a:rPr lang="en-GB" sz="8800" dirty="0">
                <a:solidFill>
                  <a:srgbClr val="000099"/>
                </a:solidFill>
                <a:latin typeface="Arial (Body)"/>
              </a:rPr>
              <a:t>PPD architecture, mechanism, road map, action plan developed. </a:t>
            </a:r>
          </a:p>
          <a:p>
            <a:pPr lvl="0">
              <a:buFont typeface="Arial" panose="020B0604020202020204" pitchFamily="34" charset="0"/>
              <a:buChar char="•"/>
            </a:pPr>
            <a:r>
              <a:rPr lang="en-GB" sz="8800" dirty="0">
                <a:solidFill>
                  <a:srgbClr val="000099"/>
                </a:solidFill>
                <a:latin typeface="Arial (Body)"/>
              </a:rPr>
              <a:t>PPD launched during a workshop with the presence of the Minister of Industry and EUD high level official (29 October 2015) </a:t>
            </a:r>
          </a:p>
          <a:p>
            <a:pPr lvl="0">
              <a:buFont typeface="Arial" panose="020B0604020202020204" pitchFamily="34" charset="0"/>
              <a:buChar char="•"/>
            </a:pPr>
            <a:r>
              <a:rPr lang="en-GB" sz="8800" dirty="0">
                <a:solidFill>
                  <a:srgbClr val="000099"/>
                </a:solidFill>
                <a:latin typeface="Arial (Body)"/>
              </a:rPr>
              <a:t>Ministerial decision to institutionalise the process in the administrative circuit. </a:t>
            </a:r>
          </a:p>
          <a:p>
            <a:pPr lvl="0">
              <a:buFont typeface="Arial" panose="020B0604020202020204" pitchFamily="34" charset="0"/>
              <a:buChar char="•"/>
            </a:pPr>
            <a:r>
              <a:rPr lang="en-GB" sz="8800" dirty="0">
                <a:solidFill>
                  <a:srgbClr val="000099"/>
                </a:solidFill>
                <a:latin typeface="Arial (Body)"/>
              </a:rPr>
              <a:t>Training provided in </a:t>
            </a:r>
            <a:r>
              <a:rPr lang="en-GB" sz="8800" dirty="0" smtClean="0">
                <a:solidFill>
                  <a:srgbClr val="000099"/>
                </a:solidFill>
                <a:latin typeface="Arial (Body)"/>
              </a:rPr>
              <a:t>policy advocacy</a:t>
            </a:r>
          </a:p>
          <a:p>
            <a:pPr marL="0" lvl="0" indent="0">
              <a:buNone/>
            </a:pPr>
            <a:endParaRPr lang="en-GB" sz="8000" b="1" dirty="0" smtClean="0">
              <a:solidFill>
                <a:srgbClr val="000099"/>
              </a:solidFill>
              <a:latin typeface="Arial (Body)"/>
            </a:endParaRPr>
          </a:p>
          <a:p>
            <a:pPr marL="0" lvl="0" indent="0">
              <a:buNone/>
            </a:pPr>
            <a:r>
              <a:rPr lang="en-GB" sz="8000" b="1" dirty="0" smtClean="0">
                <a:solidFill>
                  <a:srgbClr val="000099"/>
                </a:solidFill>
                <a:latin typeface="Arial (Body)"/>
              </a:rPr>
              <a:t>Egypt</a:t>
            </a:r>
            <a:r>
              <a:rPr lang="en-GB" sz="8000" b="1" dirty="0">
                <a:solidFill>
                  <a:srgbClr val="000099"/>
                </a:solidFill>
                <a:latin typeface="Arial (Body)"/>
              </a:rPr>
              <a:t>:</a:t>
            </a:r>
            <a:r>
              <a:rPr lang="en-GB" sz="8000" dirty="0">
                <a:solidFill>
                  <a:srgbClr val="000099"/>
                </a:solidFill>
                <a:latin typeface="Arial (Body)"/>
              </a:rPr>
              <a:t> PPD for SMEs Policy Making – Pilot: “Sustainable and Green Cities”</a:t>
            </a:r>
          </a:p>
          <a:p>
            <a:pPr lvl="0">
              <a:buFont typeface="Arial" panose="020B0604020202020204" pitchFamily="34" charset="0"/>
              <a:buChar char="•"/>
            </a:pPr>
            <a:r>
              <a:rPr lang="en-GB" sz="8000" dirty="0">
                <a:solidFill>
                  <a:srgbClr val="000099"/>
                </a:solidFill>
                <a:latin typeface="Arial (Body)"/>
              </a:rPr>
              <a:t>General architecture/mechanism developed</a:t>
            </a:r>
          </a:p>
          <a:p>
            <a:pPr lvl="0">
              <a:buFont typeface="Arial" panose="020B0604020202020204" pitchFamily="34" charset="0"/>
              <a:buChar char="•"/>
            </a:pPr>
            <a:r>
              <a:rPr lang="en-GB" sz="8000" dirty="0">
                <a:solidFill>
                  <a:srgbClr val="000099"/>
                </a:solidFill>
                <a:latin typeface="Arial (Body)"/>
              </a:rPr>
              <a:t>Tested in the area of “Sustainable Green Cities” – 3 cities targeted</a:t>
            </a:r>
          </a:p>
          <a:p>
            <a:pPr lvl="0">
              <a:buFont typeface="Arial" panose="020B0604020202020204" pitchFamily="34" charset="0"/>
              <a:buChar char="•"/>
            </a:pPr>
            <a:r>
              <a:rPr lang="en-GB" sz="8000" dirty="0">
                <a:solidFill>
                  <a:srgbClr val="000099"/>
                </a:solidFill>
                <a:latin typeface="Arial (Body)"/>
              </a:rPr>
              <a:t>Workshop organised to develop an action plan and a road map in collaboration with stakeholders of the 3 cities targeted </a:t>
            </a:r>
          </a:p>
          <a:p>
            <a:pPr lvl="0">
              <a:buFont typeface="Arial" panose="020B0604020202020204" pitchFamily="34" charset="0"/>
              <a:buChar char="•"/>
            </a:pPr>
            <a:r>
              <a:rPr lang="en-GB" sz="8000" dirty="0">
                <a:solidFill>
                  <a:srgbClr val="000099"/>
                </a:solidFill>
                <a:latin typeface="Arial (Body)"/>
              </a:rPr>
              <a:t>Benefit from further EU assistance to develop the whole process</a:t>
            </a:r>
          </a:p>
          <a:p>
            <a:pPr lvl="0">
              <a:buFont typeface="Arial" panose="020B0604020202020204" pitchFamily="34" charset="0"/>
              <a:buChar char="•"/>
            </a:pPr>
            <a:endParaRPr lang="en-GB" sz="8000" b="1" dirty="0" smtClean="0">
              <a:solidFill>
                <a:srgbClr val="003399"/>
              </a:solidFill>
            </a:endParaRPr>
          </a:p>
          <a:p>
            <a:pPr lvl="0">
              <a:buFont typeface="Arial" panose="020B0604020202020204" pitchFamily="34" charset="0"/>
              <a:buChar char="•"/>
            </a:pPr>
            <a:endParaRPr lang="en-GB" sz="8000" dirty="0" smtClean="0">
              <a:solidFill>
                <a:srgbClr val="003399"/>
              </a:solidFill>
            </a:endParaRPr>
          </a:p>
          <a:p>
            <a:pPr marL="0" lvl="0" indent="0">
              <a:buNone/>
            </a:pPr>
            <a:endParaRPr lang="fr-BE" sz="9600" dirty="0">
              <a:solidFill>
                <a:srgbClr val="000099"/>
              </a:solidFill>
              <a:latin typeface="Arial (Body)"/>
            </a:endParaRPr>
          </a:p>
          <a:p>
            <a:pPr marL="0" lvl="0" indent="0">
              <a:buNone/>
            </a:pPr>
            <a:endParaRPr lang="en-GB" sz="9600" dirty="0" smtClean="0">
              <a:solidFill>
                <a:srgbClr val="003399"/>
              </a:solidFill>
            </a:endParaRPr>
          </a:p>
          <a:p>
            <a:pPr marL="0" lvl="0" indent="0">
              <a:buNone/>
            </a:pPr>
            <a:endParaRPr lang="en-GB" sz="8000" dirty="0"/>
          </a:p>
          <a:p>
            <a:pPr marL="0" lvl="0" indent="0">
              <a:buNone/>
            </a:pPr>
            <a:endParaRPr lang="en-GB" sz="8000" dirty="0" smtClean="0"/>
          </a:p>
          <a:p>
            <a:pPr marL="0" lvl="0" indent="0">
              <a:buNone/>
            </a:pPr>
            <a:endParaRPr lang="en-GB" sz="8000" dirty="0"/>
          </a:p>
          <a:p>
            <a:pPr marL="0" lvl="0" indent="0">
              <a:buNone/>
            </a:pPr>
            <a:endParaRPr lang="en-GB" sz="8000" dirty="0" smtClean="0"/>
          </a:p>
          <a:p>
            <a:pPr marL="0" lvl="0" indent="0">
              <a:buNone/>
            </a:pPr>
            <a:endParaRPr lang="en-GB" sz="8000" dirty="0"/>
          </a:p>
          <a:p>
            <a:pPr marL="0" lvl="0" indent="0">
              <a:buNone/>
            </a:pPr>
            <a:endParaRPr lang="en-GB" sz="8000" dirty="0" smtClean="0"/>
          </a:p>
          <a:p>
            <a:pPr marL="0" lvl="0" indent="0">
              <a:buNone/>
            </a:pPr>
            <a:endParaRPr lang="fr-BE" sz="8000" dirty="0"/>
          </a:p>
        </p:txBody>
      </p:sp>
      <p:sp>
        <p:nvSpPr>
          <p:cNvPr id="3" name="Title 2"/>
          <p:cNvSpPr>
            <a:spLocks noGrp="1"/>
          </p:cNvSpPr>
          <p:nvPr>
            <p:ph type="title"/>
          </p:nvPr>
        </p:nvSpPr>
        <p:spPr/>
        <p:txBody>
          <a:bodyPr/>
          <a:lstStyle/>
          <a:p>
            <a:r>
              <a:rPr lang="en-GB" dirty="0" smtClean="0">
                <a:solidFill>
                  <a:srgbClr val="000099"/>
                </a:solidFill>
              </a:rPr>
              <a:t>7. SBA Governance Results</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solidFill>
                  <a:srgbClr val="000000"/>
                </a:solidFill>
              </a:rPr>
              <a:pPr/>
              <a:t>14</a:t>
            </a:fld>
            <a:endParaRPr lang="en-GB">
              <a:solidFill>
                <a:srgbClr val="000000"/>
              </a:solidFill>
            </a:endParaRPr>
          </a:p>
        </p:txBody>
      </p:sp>
      <p:pic>
        <p:nvPicPr>
          <p:cNvPr id="5" name="Picture 6" descr="MPj0362670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14</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8245101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701" y="1202631"/>
            <a:ext cx="9655299" cy="5544244"/>
          </a:xfrm>
        </p:spPr>
        <p:txBody>
          <a:bodyPr anchor="ctr">
            <a:normAutofit fontScale="25000" lnSpcReduction="20000"/>
          </a:bodyPr>
          <a:lstStyle/>
          <a:p>
            <a:endParaRPr lang="en-GB" sz="1800" dirty="0" smtClean="0"/>
          </a:p>
          <a:p>
            <a:pPr marL="0" indent="0">
              <a:buNone/>
            </a:pPr>
            <a:endParaRPr lang="en-GB" sz="8000" b="1" dirty="0" smtClean="0">
              <a:solidFill>
                <a:srgbClr val="000099"/>
              </a:solidFill>
              <a:latin typeface="Arial (Body)"/>
            </a:endParaRPr>
          </a:p>
          <a:p>
            <a:pPr marL="0" lvl="0" indent="0">
              <a:buNone/>
            </a:pPr>
            <a:endParaRPr lang="en-GB" sz="8000" b="1" dirty="0" smtClean="0">
              <a:solidFill>
                <a:srgbClr val="000099"/>
              </a:solidFill>
              <a:latin typeface="Arial (Body)"/>
            </a:endParaRPr>
          </a:p>
          <a:p>
            <a:pPr marL="0" lvl="0" indent="0">
              <a:buNone/>
            </a:pPr>
            <a:endParaRPr lang="en-GB" sz="8000" b="1" dirty="0" smtClean="0">
              <a:solidFill>
                <a:srgbClr val="003399"/>
              </a:solidFill>
            </a:endParaRPr>
          </a:p>
          <a:p>
            <a:pPr marL="0" lvl="0" indent="0">
              <a:buNone/>
            </a:pPr>
            <a:r>
              <a:rPr lang="en-GB" sz="8000" b="1" dirty="0" smtClean="0">
                <a:solidFill>
                  <a:srgbClr val="003399"/>
                </a:solidFill>
              </a:rPr>
              <a:t>Morocco</a:t>
            </a:r>
            <a:r>
              <a:rPr lang="en-GB" sz="8000" dirty="0">
                <a:solidFill>
                  <a:srgbClr val="003399"/>
                </a:solidFill>
              </a:rPr>
              <a:t>: </a:t>
            </a:r>
            <a:r>
              <a:rPr lang="en-GB" sz="8000" b="1" dirty="0">
                <a:solidFill>
                  <a:srgbClr val="003399"/>
                </a:solidFill>
              </a:rPr>
              <a:t>SME Test </a:t>
            </a:r>
            <a:r>
              <a:rPr lang="en-GB" sz="8000" dirty="0">
                <a:solidFill>
                  <a:srgbClr val="003399"/>
                </a:solidFill>
              </a:rPr>
              <a:t>- a New legal tool for national competitiveness, </a:t>
            </a:r>
          </a:p>
          <a:p>
            <a:pPr lvl="0">
              <a:buFont typeface="Arial" panose="020B0604020202020204" pitchFamily="34" charset="0"/>
              <a:buChar char="•"/>
            </a:pPr>
            <a:r>
              <a:rPr lang="en-GB" sz="8000" dirty="0">
                <a:solidFill>
                  <a:srgbClr val="003399"/>
                </a:solidFill>
              </a:rPr>
              <a:t>SME test tool developed and will be integrated in the RIA</a:t>
            </a:r>
          </a:p>
          <a:p>
            <a:pPr lvl="0">
              <a:buFont typeface="Arial" panose="020B0604020202020204" pitchFamily="34" charset="0"/>
              <a:buChar char="•"/>
            </a:pPr>
            <a:r>
              <a:rPr lang="en-GB" sz="8000" dirty="0">
                <a:solidFill>
                  <a:srgbClr val="003399"/>
                </a:solidFill>
              </a:rPr>
              <a:t>Ministerial decree to institutionalise the process</a:t>
            </a:r>
          </a:p>
          <a:p>
            <a:pPr lvl="0">
              <a:buFont typeface="Arial" panose="020B0604020202020204" pitchFamily="34" charset="0"/>
              <a:buChar char="•"/>
            </a:pPr>
            <a:r>
              <a:rPr lang="en-GB" sz="8000" dirty="0">
                <a:solidFill>
                  <a:srgbClr val="003399"/>
                </a:solidFill>
              </a:rPr>
              <a:t>Benchmark study of EU SME test systems and procedures developed</a:t>
            </a:r>
          </a:p>
          <a:p>
            <a:pPr lvl="0">
              <a:buFont typeface="Arial" panose="020B0604020202020204" pitchFamily="34" charset="0"/>
              <a:buChar char="•"/>
            </a:pPr>
            <a:r>
              <a:rPr lang="en-GB" sz="8000" dirty="0">
                <a:solidFill>
                  <a:srgbClr val="003399"/>
                </a:solidFill>
              </a:rPr>
              <a:t>Workshop in Rabat to present the Tool (17 Sep 2015) </a:t>
            </a:r>
            <a:endParaRPr lang="en-GB" sz="8000" dirty="0" smtClean="0">
              <a:solidFill>
                <a:srgbClr val="003399"/>
              </a:solidFill>
            </a:endParaRPr>
          </a:p>
          <a:p>
            <a:pPr marL="0" lvl="0" indent="0">
              <a:buNone/>
            </a:pPr>
            <a:endParaRPr lang="en-GB" sz="8000" b="1" dirty="0" smtClean="0">
              <a:solidFill>
                <a:srgbClr val="000099"/>
              </a:solidFill>
              <a:latin typeface="Arial (Body)"/>
            </a:endParaRPr>
          </a:p>
          <a:p>
            <a:pPr marL="0" lvl="0" indent="0">
              <a:buNone/>
            </a:pPr>
            <a:r>
              <a:rPr lang="en-GB" sz="8000" b="1" dirty="0" smtClean="0">
                <a:solidFill>
                  <a:srgbClr val="000099"/>
                </a:solidFill>
                <a:latin typeface="Arial (Body)"/>
              </a:rPr>
              <a:t>Jordan</a:t>
            </a:r>
            <a:r>
              <a:rPr lang="en-GB" sz="8000" b="1" dirty="0">
                <a:solidFill>
                  <a:srgbClr val="000099"/>
                </a:solidFill>
                <a:latin typeface="Arial (Body)"/>
              </a:rPr>
              <a:t>:</a:t>
            </a:r>
            <a:r>
              <a:rPr lang="en-GB" sz="8000" dirty="0">
                <a:solidFill>
                  <a:srgbClr val="000099"/>
                </a:solidFill>
                <a:latin typeface="Arial (Body)"/>
              </a:rPr>
              <a:t>  </a:t>
            </a:r>
            <a:r>
              <a:rPr lang="en-GB" sz="8000" b="1" dirty="0">
                <a:solidFill>
                  <a:srgbClr val="000099"/>
                </a:solidFill>
                <a:latin typeface="Arial (Body)"/>
              </a:rPr>
              <a:t>SME Test </a:t>
            </a:r>
            <a:r>
              <a:rPr lang="en-GB" sz="8000" dirty="0">
                <a:solidFill>
                  <a:srgbClr val="000099"/>
                </a:solidFill>
                <a:latin typeface="Arial (Body)"/>
              </a:rPr>
              <a:t>for national competiveness</a:t>
            </a:r>
          </a:p>
          <a:p>
            <a:pPr lvl="0">
              <a:buFont typeface="Arial" panose="020B0604020202020204" pitchFamily="34" charset="0"/>
              <a:buChar char="•"/>
            </a:pPr>
            <a:r>
              <a:rPr lang="en-GB" sz="8000" dirty="0">
                <a:solidFill>
                  <a:srgbClr val="000099"/>
                </a:solidFill>
                <a:latin typeface="Arial (Body)"/>
              </a:rPr>
              <a:t>Series of consultations meetings with high-level representatives from both the public and private sectors in Jordan, to assess the current approach to policy making and legislative or regulatory drafting in Jordan  carried out</a:t>
            </a:r>
          </a:p>
          <a:p>
            <a:pPr lvl="0">
              <a:buFont typeface="Arial" panose="020B0604020202020204" pitchFamily="34" charset="0"/>
              <a:buChar char="•"/>
            </a:pPr>
            <a:r>
              <a:rPr lang="en-GB" sz="8000" dirty="0">
                <a:solidFill>
                  <a:srgbClr val="000099"/>
                </a:solidFill>
                <a:latin typeface="Arial (Body)"/>
              </a:rPr>
              <a:t>Training and development of the SME Test Tool</a:t>
            </a:r>
          </a:p>
          <a:p>
            <a:pPr lvl="0">
              <a:buFont typeface="Arial" panose="020B0604020202020204" pitchFamily="34" charset="0"/>
              <a:buChar char="•"/>
            </a:pPr>
            <a:r>
              <a:rPr lang="en-GB" sz="8000" dirty="0">
                <a:solidFill>
                  <a:srgbClr val="000099"/>
                </a:solidFill>
                <a:latin typeface="Arial (Body)"/>
              </a:rPr>
              <a:t>Fully-fledged tool developed in line with the own EC </a:t>
            </a:r>
            <a:r>
              <a:rPr lang="en-GB" sz="8000" dirty="0" smtClean="0">
                <a:solidFill>
                  <a:srgbClr val="000099"/>
                </a:solidFill>
                <a:latin typeface="Arial (Body)"/>
              </a:rPr>
              <a:t>protocol</a:t>
            </a:r>
            <a:endParaRPr lang="en-GB" sz="8000" b="1" dirty="0">
              <a:solidFill>
                <a:srgbClr val="003399"/>
              </a:solidFill>
              <a:latin typeface="Arial (Body)"/>
            </a:endParaRPr>
          </a:p>
          <a:p>
            <a:pPr marL="0" lvl="0" indent="0">
              <a:buNone/>
            </a:pPr>
            <a:endParaRPr lang="en-GB" sz="8000" b="1" dirty="0" smtClean="0">
              <a:solidFill>
                <a:srgbClr val="003399"/>
              </a:solidFill>
              <a:latin typeface="Arial (Body)"/>
            </a:endParaRPr>
          </a:p>
          <a:p>
            <a:pPr marL="0" lvl="0" indent="0">
              <a:buNone/>
            </a:pPr>
            <a:r>
              <a:rPr lang="en-GB" sz="8000" b="1" dirty="0" smtClean="0">
                <a:solidFill>
                  <a:srgbClr val="003399"/>
                </a:solidFill>
                <a:latin typeface="Arial (Body)"/>
              </a:rPr>
              <a:t>Tunisia</a:t>
            </a:r>
            <a:r>
              <a:rPr lang="en-GB" sz="8000" b="1" dirty="0">
                <a:solidFill>
                  <a:srgbClr val="003399"/>
                </a:solidFill>
                <a:latin typeface="Arial (Body)"/>
              </a:rPr>
              <a:t>: </a:t>
            </a:r>
            <a:r>
              <a:rPr lang="en-GB" sz="8000" dirty="0">
                <a:solidFill>
                  <a:srgbClr val="003399"/>
                </a:solidFill>
              </a:rPr>
              <a:t>Public Administration Responsive to SME Needs </a:t>
            </a:r>
          </a:p>
          <a:p>
            <a:pPr lvl="0">
              <a:buFont typeface="Arial" panose="020B0604020202020204" pitchFamily="34" charset="0"/>
              <a:buChar char="•"/>
            </a:pPr>
            <a:r>
              <a:rPr lang="en-GB" sz="8000" dirty="0">
                <a:solidFill>
                  <a:srgbClr val="003399"/>
                </a:solidFill>
              </a:rPr>
              <a:t>Development of an SME Platform  to identify the administrative obstacles and challenges facing entrepreneurs in the country. </a:t>
            </a:r>
          </a:p>
          <a:p>
            <a:pPr marL="0" lvl="0" indent="0">
              <a:buNone/>
            </a:pPr>
            <a:endParaRPr lang="en-GB" sz="8000" b="1" dirty="0" smtClean="0">
              <a:solidFill>
                <a:srgbClr val="000099"/>
              </a:solidFill>
              <a:latin typeface="Arial (Body)"/>
            </a:endParaRPr>
          </a:p>
          <a:p>
            <a:pPr marL="0" lvl="0" indent="0">
              <a:buNone/>
            </a:pPr>
            <a:endParaRPr lang="en-GB" sz="8000" b="1" dirty="0" smtClean="0">
              <a:solidFill>
                <a:srgbClr val="000099"/>
              </a:solidFill>
              <a:latin typeface="Arial (Body)"/>
            </a:endParaRPr>
          </a:p>
          <a:p>
            <a:pPr marL="0" indent="0">
              <a:buNone/>
            </a:pPr>
            <a:endParaRPr lang="en-GB" sz="8000" dirty="0" smtClean="0">
              <a:solidFill>
                <a:srgbClr val="000099"/>
              </a:solidFill>
              <a:latin typeface="Arial (Body)"/>
            </a:endParaRPr>
          </a:p>
          <a:p>
            <a:endParaRPr lang="en-GB" sz="8000" dirty="0">
              <a:solidFill>
                <a:srgbClr val="000099"/>
              </a:solidFill>
            </a:endParaRPr>
          </a:p>
          <a:p>
            <a:endParaRPr lang="en-GB" sz="1800" dirty="0" smtClean="0"/>
          </a:p>
          <a:p>
            <a:endParaRPr lang="en-GB" sz="1800" dirty="0"/>
          </a:p>
          <a:p>
            <a:endParaRPr lang="en-GB" sz="1800" dirty="0" smtClean="0"/>
          </a:p>
          <a:p>
            <a:endParaRPr lang="en-GB" sz="1800" dirty="0"/>
          </a:p>
          <a:p>
            <a:endParaRPr lang="en-GB" sz="1800" dirty="0" smtClean="0"/>
          </a:p>
          <a:p>
            <a:endParaRPr lang="en-GB" sz="1800" dirty="0"/>
          </a:p>
          <a:p>
            <a:endParaRPr lang="fr-BE" sz="1800" dirty="0"/>
          </a:p>
        </p:txBody>
      </p:sp>
      <p:sp>
        <p:nvSpPr>
          <p:cNvPr id="3" name="Title 2"/>
          <p:cNvSpPr>
            <a:spLocks noGrp="1"/>
          </p:cNvSpPr>
          <p:nvPr>
            <p:ph type="title"/>
          </p:nvPr>
        </p:nvSpPr>
        <p:spPr/>
        <p:txBody>
          <a:bodyPr/>
          <a:lstStyle/>
          <a:p>
            <a:r>
              <a:rPr lang="en-GB" dirty="0" smtClean="0">
                <a:solidFill>
                  <a:srgbClr val="000099"/>
                </a:solidFill>
              </a:rPr>
              <a:t>7. SBA Governance </a:t>
            </a:r>
            <a:r>
              <a:rPr lang="en-GB" dirty="0">
                <a:solidFill>
                  <a:srgbClr val="000099"/>
                </a:solidFill>
              </a:rPr>
              <a:t>R</a:t>
            </a:r>
            <a:r>
              <a:rPr lang="en-GB" dirty="0" smtClean="0">
                <a:solidFill>
                  <a:srgbClr val="000099"/>
                </a:solidFill>
              </a:rPr>
              <a:t>esults</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solidFill>
                  <a:srgbClr val="000000"/>
                </a:solidFill>
              </a:rPr>
              <a:pPr/>
              <a:t>15</a:t>
            </a:fld>
            <a:endParaRPr lang="en-GB">
              <a:solidFill>
                <a:srgbClr val="000000"/>
              </a:solidFill>
            </a:endParaRPr>
          </a:p>
        </p:txBody>
      </p:sp>
      <p:pic>
        <p:nvPicPr>
          <p:cNvPr id="5" name="Picture 6" descr="MPj0362670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15</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9545158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618853" y="986607"/>
            <a:ext cx="7056784" cy="1224136"/>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3" name="Rectangle 7"/>
          <p:cNvSpPr>
            <a:spLocks noGrp="1" noChangeArrowheads="1"/>
          </p:cNvSpPr>
          <p:nvPr>
            <p:ph idx="1"/>
          </p:nvPr>
        </p:nvSpPr>
        <p:spPr>
          <a:xfrm>
            <a:off x="322709" y="1130623"/>
            <a:ext cx="9721080" cy="6022651"/>
          </a:xfrm>
        </p:spPr>
        <p:txBody>
          <a:bodyPr/>
          <a:lstStyle/>
          <a:p>
            <a:pPr algn="ctr">
              <a:spcBef>
                <a:spcPct val="0"/>
              </a:spcBef>
              <a:buFontTx/>
              <a:buNone/>
            </a:pPr>
            <a:r>
              <a:rPr lang="en-GB" altLang="fr-FR" sz="2200" b="1" dirty="0" smtClean="0">
                <a:solidFill>
                  <a:srgbClr val="003399"/>
                </a:solidFill>
              </a:rPr>
              <a:t>Unlocking A2F for MSME </a:t>
            </a:r>
            <a:r>
              <a:rPr lang="en-GB" altLang="fr-FR" sz="2200" dirty="0" smtClean="0">
                <a:solidFill>
                  <a:srgbClr val="003399"/>
                </a:solidFill>
              </a:rPr>
              <a:t/>
            </a:r>
            <a:br>
              <a:rPr lang="en-GB" altLang="fr-FR" sz="2200" dirty="0" smtClean="0">
                <a:solidFill>
                  <a:srgbClr val="003399"/>
                </a:solidFill>
              </a:rPr>
            </a:br>
            <a:r>
              <a:rPr lang="en-GB" altLang="fr-FR" sz="2200" dirty="0" smtClean="0">
                <a:solidFill>
                  <a:srgbClr val="003399"/>
                </a:solidFill>
              </a:rPr>
              <a:t>(less than 20% of financing goes to MSME)</a:t>
            </a:r>
          </a:p>
          <a:p>
            <a:pPr algn="ctr">
              <a:spcBef>
                <a:spcPts val="663"/>
              </a:spcBef>
              <a:buFontTx/>
              <a:buNone/>
            </a:pPr>
            <a:endParaRPr lang="en-GB" altLang="fr-FR" sz="2200" b="1" dirty="0" smtClean="0">
              <a:solidFill>
                <a:srgbClr val="003399"/>
              </a:solidFill>
            </a:endParaRPr>
          </a:p>
          <a:p>
            <a:pPr marL="0" indent="0" algn="ctr">
              <a:buNone/>
            </a:pPr>
            <a:r>
              <a:rPr lang="en-GB" sz="2200" b="1" dirty="0" smtClean="0">
                <a:solidFill>
                  <a:srgbClr val="003399"/>
                </a:solidFill>
              </a:rPr>
              <a:t>Selecting </a:t>
            </a:r>
            <a:r>
              <a:rPr lang="en-GB" sz="2200" b="1" dirty="0">
                <a:solidFill>
                  <a:srgbClr val="003399"/>
                </a:solidFill>
              </a:rPr>
              <a:t>small-scale action plan and implementation</a:t>
            </a:r>
            <a:endParaRPr lang="en-US" sz="2200" b="1" dirty="0">
              <a:solidFill>
                <a:srgbClr val="003399"/>
              </a:solidFill>
            </a:endParaRPr>
          </a:p>
          <a:p>
            <a:pPr marL="0" indent="0" algn="ctr">
              <a:buNone/>
            </a:pPr>
            <a:r>
              <a:rPr lang="en-GB" sz="1800" dirty="0">
                <a:solidFill>
                  <a:srgbClr val="003399"/>
                </a:solidFill>
              </a:rPr>
              <a:t>Identifying and implementing a small scale action plan for reforms</a:t>
            </a:r>
            <a:endParaRPr lang="en-US" sz="1800" dirty="0">
              <a:solidFill>
                <a:srgbClr val="003399"/>
              </a:solidFill>
            </a:endParaRPr>
          </a:p>
          <a:p>
            <a:pPr algn="ctr">
              <a:spcBef>
                <a:spcPts val="663"/>
              </a:spcBef>
              <a:buFontTx/>
              <a:buNone/>
            </a:pPr>
            <a:endParaRPr lang="en-GB" altLang="fr-FR" sz="2200" b="1" dirty="0" smtClean="0">
              <a:solidFill>
                <a:srgbClr val="003399"/>
              </a:solidFill>
            </a:endParaRPr>
          </a:p>
          <a:p>
            <a:pPr algn="ctr">
              <a:spcBef>
                <a:spcPts val="663"/>
              </a:spcBef>
              <a:buFontTx/>
              <a:buNone/>
            </a:pPr>
            <a:r>
              <a:rPr lang="en-GB" altLang="fr-FR" sz="2200" b="1" dirty="0" smtClean="0">
                <a:solidFill>
                  <a:srgbClr val="003399"/>
                </a:solidFill>
              </a:rPr>
              <a:t>Raising </a:t>
            </a:r>
            <a:r>
              <a:rPr lang="en-GB" altLang="fr-FR" sz="2200" b="1" dirty="0">
                <a:solidFill>
                  <a:srgbClr val="003399"/>
                </a:solidFill>
              </a:rPr>
              <a:t>awareness and facilitating MSME access to financing</a:t>
            </a:r>
          </a:p>
          <a:p>
            <a:pPr marL="0" indent="0" algn="ctr">
              <a:buNone/>
            </a:pPr>
            <a:r>
              <a:rPr lang="en-GB" sz="1800" dirty="0">
                <a:solidFill>
                  <a:srgbClr val="003399"/>
                </a:solidFill>
              </a:rPr>
              <a:t>National seminars to involve all stakeholders in the process- raising awareness about existing MSME public policies, mechanisms and instruments and sharing good practices </a:t>
            </a:r>
          </a:p>
          <a:p>
            <a:pPr algn="ctr">
              <a:spcBef>
                <a:spcPts val="663"/>
              </a:spcBef>
              <a:buFontTx/>
              <a:buNone/>
            </a:pPr>
            <a:endParaRPr lang="en-GB" altLang="fr-FR" sz="1800" dirty="0" smtClean="0">
              <a:solidFill>
                <a:srgbClr val="003399"/>
              </a:solidFill>
            </a:endParaRPr>
          </a:p>
          <a:p>
            <a:pPr algn="ctr">
              <a:spcBef>
                <a:spcPts val="663"/>
              </a:spcBef>
              <a:buFontTx/>
              <a:buNone/>
            </a:pPr>
            <a:r>
              <a:rPr lang="en-GB" altLang="fr-FR" sz="2200" b="1" dirty="0" smtClean="0">
                <a:solidFill>
                  <a:srgbClr val="003399"/>
                </a:solidFill>
              </a:rPr>
              <a:t>Fine tuning actionable recommendations and defining work plans</a:t>
            </a:r>
          </a:p>
          <a:p>
            <a:pPr algn="ctr">
              <a:spcBef>
                <a:spcPct val="0"/>
              </a:spcBef>
              <a:buFontTx/>
              <a:buNone/>
            </a:pPr>
            <a:r>
              <a:rPr lang="en-GB" altLang="fr-FR" sz="1800" dirty="0" smtClean="0">
                <a:solidFill>
                  <a:srgbClr val="003399"/>
                </a:solidFill>
              </a:rPr>
              <a:t>Policy-oriented/recommendations seminars at regional levels involving high level decision takers from both public and private sectors</a:t>
            </a:r>
          </a:p>
          <a:p>
            <a:pPr algn="ctr">
              <a:spcBef>
                <a:spcPct val="0"/>
              </a:spcBef>
              <a:buFontTx/>
              <a:buNone/>
            </a:pPr>
            <a:endParaRPr lang="en-GB" altLang="fr-FR" sz="1800" b="1" dirty="0">
              <a:solidFill>
                <a:srgbClr val="003399"/>
              </a:solidFill>
            </a:endParaRPr>
          </a:p>
          <a:p>
            <a:pPr algn="ctr">
              <a:spcBef>
                <a:spcPct val="0"/>
              </a:spcBef>
              <a:buFontTx/>
              <a:buNone/>
            </a:pPr>
            <a:r>
              <a:rPr lang="en-GB" altLang="fr-FR" sz="2400" b="1" dirty="0" smtClean="0">
                <a:solidFill>
                  <a:srgbClr val="003399"/>
                </a:solidFill>
              </a:rPr>
              <a:t>Identifying A2F Instruments -  Policy recommendations</a:t>
            </a:r>
          </a:p>
          <a:p>
            <a:pPr algn="ctr">
              <a:spcBef>
                <a:spcPct val="0"/>
              </a:spcBef>
              <a:buFontTx/>
              <a:buNone/>
            </a:pPr>
            <a:r>
              <a:rPr lang="en-GB" altLang="fr-FR" sz="1800" dirty="0" smtClean="0">
                <a:solidFill>
                  <a:srgbClr val="003399"/>
                </a:solidFill>
              </a:rPr>
              <a:t>Establishing a specialised WG on A2F – Conducting national and consolidated policy studies –Focus groups/Dialogue- Policy recommendations</a:t>
            </a:r>
          </a:p>
          <a:p>
            <a:pPr algn="ctr">
              <a:spcBef>
                <a:spcPct val="0"/>
              </a:spcBef>
              <a:buFontTx/>
              <a:buNone/>
            </a:pPr>
            <a:endParaRPr lang="en-GB" altLang="fr-FR" sz="2800" dirty="0" smtClean="0">
              <a:solidFill>
                <a:srgbClr val="002060"/>
              </a:solidFill>
            </a:endParaRPr>
          </a:p>
          <a:p>
            <a:pPr algn="ctr">
              <a:spcBef>
                <a:spcPct val="0"/>
              </a:spcBef>
              <a:buFontTx/>
              <a:buNone/>
            </a:pPr>
            <a:endParaRPr lang="en-GB" altLang="fr-FR" sz="2800" dirty="0">
              <a:solidFill>
                <a:srgbClr val="002060"/>
              </a:solidFill>
            </a:endParaRPr>
          </a:p>
        </p:txBody>
      </p:sp>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GB" dirty="0" smtClean="0">
                <a:solidFill>
                  <a:srgbClr val="000099"/>
                </a:solidFill>
                <a:latin typeface="+mn-lt"/>
                <a:ea typeface="+mn-ea"/>
              </a:rPr>
              <a:t>8. Activity: Access to Finance</a:t>
            </a:r>
          </a:p>
        </p:txBody>
      </p:sp>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a:solidFill>
                  <a:srgbClr val="FFFF00"/>
                </a:solidFill>
                <a:latin typeface="Verdana" pitchFamily="34" charset="0"/>
                <a:ea typeface="Verdana" pitchFamily="34" charset="0"/>
                <a:cs typeface="Verdana" pitchFamily="34" charset="0"/>
              </a:rPr>
              <a:t> EBESM </a:t>
            </a:r>
            <a:r>
              <a:rPr lang="en-GB" b="1" dirty="0">
                <a:solidFill>
                  <a:srgbClr val="FFFF00"/>
                </a:solidFill>
                <a:latin typeface="Verdana" pitchFamily="34" charset="0"/>
                <a:ea typeface="Verdana" pitchFamily="34" charset="0"/>
                <a:cs typeface="Verdana" pitchFamily="34" charset="0"/>
              </a:rPr>
              <a:t>	Project </a:t>
            </a:r>
            <a:r>
              <a:rPr lang="en-GB" b="1" dirty="0" smtClean="0">
                <a:solidFill>
                  <a:srgbClr val="FFFF00"/>
                </a:solidFill>
                <a:latin typeface="Verdana" pitchFamily="34" charset="0"/>
                <a:ea typeface="Verdana" pitchFamily="34" charset="0"/>
                <a:cs typeface="Verdana" pitchFamily="34" charset="0"/>
              </a:rPr>
              <a:t>	</a:t>
            </a:r>
            <a:r>
              <a:rPr lang="en-GB" b="1" dirty="0">
                <a:solidFill>
                  <a:schemeClr val="bg1"/>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16</a:t>
            </a:r>
            <a:endParaRPr lang="es-ES" b="1" dirty="0">
              <a:solidFill>
                <a:srgbClr val="FFFF00"/>
              </a:solidFill>
              <a:latin typeface="Verdana" pitchFamily="34" charset="0"/>
              <a:ea typeface="Verdana" pitchFamily="34" charset="0"/>
              <a:cs typeface="Verdana" pitchFamily="34" charset="0"/>
            </a:endParaRPr>
          </a:p>
        </p:txBody>
      </p:sp>
      <p:pic>
        <p:nvPicPr>
          <p:cNvPr id="7"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Isosceles Triangle 1"/>
          <p:cNvSpPr/>
          <p:nvPr/>
        </p:nvSpPr>
        <p:spPr>
          <a:xfrm>
            <a:off x="85154" y="2095314"/>
            <a:ext cx="10043789" cy="4896544"/>
          </a:xfrm>
          <a:prstGeom prst="triangle">
            <a:avLst>
              <a:gd name="adj" fmla="val 49797"/>
            </a:avLst>
          </a:prstGeom>
          <a:solidFill>
            <a:schemeClr val="accent6">
              <a:lumMod val="40000"/>
              <a:lumOff val="60000"/>
              <a:alpha val="1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Up Arrow 2"/>
          <p:cNvSpPr/>
          <p:nvPr/>
        </p:nvSpPr>
        <p:spPr>
          <a:xfrm>
            <a:off x="4859213" y="5739135"/>
            <a:ext cx="48463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Up Arrow 7"/>
          <p:cNvSpPr/>
          <p:nvPr/>
        </p:nvSpPr>
        <p:spPr>
          <a:xfrm>
            <a:off x="4848173" y="4543586"/>
            <a:ext cx="49567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Up Arrow 9"/>
          <p:cNvSpPr/>
          <p:nvPr/>
        </p:nvSpPr>
        <p:spPr>
          <a:xfrm>
            <a:off x="4859213" y="3029817"/>
            <a:ext cx="49567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p:cNvSpPr/>
          <p:nvPr/>
        </p:nvSpPr>
        <p:spPr>
          <a:xfrm>
            <a:off x="4859213" y="1994719"/>
            <a:ext cx="495672" cy="360040"/>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808810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GB" dirty="0" smtClean="0">
                <a:solidFill>
                  <a:srgbClr val="000099"/>
                </a:solidFill>
                <a:latin typeface="+mn-lt"/>
                <a:ea typeface="+mn-ea"/>
              </a:rPr>
              <a:t> 8. A2F Results so far</a:t>
            </a:r>
          </a:p>
        </p:txBody>
      </p:sp>
      <p:sp>
        <p:nvSpPr>
          <p:cNvPr id="5123" name="Rectangle 7"/>
          <p:cNvSpPr>
            <a:spLocks noGrp="1" noChangeArrowheads="1"/>
          </p:cNvSpPr>
          <p:nvPr>
            <p:ph idx="1"/>
          </p:nvPr>
        </p:nvSpPr>
        <p:spPr>
          <a:xfrm>
            <a:off x="466725" y="1274639"/>
            <a:ext cx="9683750" cy="5760640"/>
          </a:xfrm>
        </p:spPr>
        <p:txBody>
          <a:bodyPr/>
          <a:lstStyle/>
          <a:p>
            <a:pPr marL="0" lvl="0" indent="0">
              <a:buNone/>
            </a:pPr>
            <a:endParaRPr lang="en-GB" sz="2800" b="1" dirty="0" smtClean="0">
              <a:solidFill>
                <a:srgbClr val="000099"/>
              </a:solidFill>
            </a:endParaRPr>
          </a:p>
          <a:p>
            <a:pPr lvl="0">
              <a:buFontTx/>
              <a:buChar char="-"/>
            </a:pPr>
            <a:r>
              <a:rPr lang="en-GB" sz="2800" dirty="0" smtClean="0">
                <a:solidFill>
                  <a:srgbClr val="000099"/>
                </a:solidFill>
              </a:rPr>
              <a:t>8 national studies and 1 consolidated, produced and published </a:t>
            </a:r>
          </a:p>
          <a:p>
            <a:pPr lvl="0">
              <a:buFontTx/>
              <a:buChar char="-"/>
            </a:pPr>
            <a:r>
              <a:rPr lang="en-GB" sz="2800" dirty="0" smtClean="0">
                <a:solidFill>
                  <a:srgbClr val="000099"/>
                </a:solidFill>
              </a:rPr>
              <a:t>2 regional seminars conducted in Brussels </a:t>
            </a:r>
          </a:p>
          <a:p>
            <a:pPr lvl="0">
              <a:buFontTx/>
              <a:buChar char="-"/>
            </a:pPr>
            <a:r>
              <a:rPr lang="en-GB" sz="2800" dirty="0" smtClean="0">
                <a:solidFill>
                  <a:srgbClr val="000099"/>
                </a:solidFill>
              </a:rPr>
              <a:t>6 In-country seminars conducted so far : Tunisia, Algeria, Jordan, Egypt and Lebanon</a:t>
            </a:r>
          </a:p>
          <a:p>
            <a:pPr lvl="0">
              <a:buFontTx/>
              <a:buChar char="-"/>
            </a:pPr>
            <a:r>
              <a:rPr lang="en-GB" sz="2800" dirty="0" smtClean="0">
                <a:solidFill>
                  <a:srgbClr val="000099"/>
                </a:solidFill>
              </a:rPr>
              <a:t>EBESM Technical assistance in preparation:</a:t>
            </a:r>
          </a:p>
          <a:p>
            <a:pPr lvl="0">
              <a:buFont typeface="Wingdings" charset="2"/>
              <a:buChar char="Ø"/>
            </a:pPr>
            <a:r>
              <a:rPr lang="en-GB" sz="2800" dirty="0" smtClean="0">
                <a:solidFill>
                  <a:srgbClr val="000099"/>
                </a:solidFill>
              </a:rPr>
              <a:t>Developing a policy and regulatory framework on crowdfunding for Tunisia and Algeria</a:t>
            </a:r>
          </a:p>
          <a:p>
            <a:pPr lvl="0">
              <a:buFont typeface="Wingdings" charset="2"/>
              <a:buChar char="Ø"/>
            </a:pPr>
            <a:r>
              <a:rPr lang="en-GB" sz="2800" dirty="0">
                <a:solidFill>
                  <a:srgbClr val="000099"/>
                </a:solidFill>
              </a:rPr>
              <a:t>Developing a mezzanine fund for Egypt</a:t>
            </a:r>
          </a:p>
          <a:p>
            <a:pPr lvl="0">
              <a:buFontTx/>
              <a:buChar char="-"/>
            </a:pPr>
            <a:endParaRPr lang="en-GB" sz="2800" b="1" dirty="0" smtClean="0">
              <a:solidFill>
                <a:srgbClr val="000099"/>
              </a:solidFill>
            </a:endParaRPr>
          </a:p>
        </p:txBody>
      </p:sp>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a:solidFill>
                  <a:srgbClr val="FFFF00"/>
                </a:solidFill>
                <a:latin typeface="Verdana" pitchFamily="34" charset="0"/>
                <a:ea typeface="Verdana" pitchFamily="34" charset="0"/>
                <a:cs typeface="Verdana" pitchFamily="34" charset="0"/>
              </a:rPr>
              <a:t> EBESM </a:t>
            </a:r>
            <a:r>
              <a:rPr lang="en-GB" b="1">
                <a:solidFill>
                  <a:srgbClr val="FFFF00"/>
                </a:solidFill>
                <a:latin typeface="Verdana" pitchFamily="34" charset="0"/>
                <a:ea typeface="Verdana" pitchFamily="34" charset="0"/>
                <a:cs typeface="Verdana" pitchFamily="34" charset="0"/>
              </a:rPr>
              <a:t>	Project </a:t>
            </a:r>
            <a:r>
              <a:rPr lang="en-GB" b="1" smtClean="0">
                <a:solidFill>
                  <a:srgbClr val="FFFF00"/>
                </a:solidFill>
                <a:latin typeface="Verdana" pitchFamily="34" charset="0"/>
                <a:ea typeface="Verdana" pitchFamily="34" charset="0"/>
                <a:cs typeface="Verdana" pitchFamily="34" charset="0"/>
              </a:rPr>
              <a:t>	</a:t>
            </a:r>
            <a:r>
              <a:rPr lang="en-GB" b="1">
                <a:solidFill>
                  <a:schemeClr val="bg1"/>
                </a:solidFill>
                <a:latin typeface="Verdana" pitchFamily="34" charset="0"/>
                <a:ea typeface="Verdana" pitchFamily="34" charset="0"/>
                <a:cs typeface="Verdana" pitchFamily="34" charset="0"/>
              </a:rPr>
              <a:t>								</a:t>
            </a:r>
            <a:endParaRPr lang="es-ES" b="1">
              <a:solidFill>
                <a:srgbClr val="FFFF00"/>
              </a:solidFill>
              <a:latin typeface="Verdana" pitchFamily="34" charset="0"/>
              <a:ea typeface="Verdana" pitchFamily="34" charset="0"/>
              <a:cs typeface="Verdana" pitchFamily="34" charset="0"/>
            </a:endParaRPr>
          </a:p>
        </p:txBody>
      </p:sp>
      <p:pic>
        <p:nvPicPr>
          <p:cNvPr id="7"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chemeClr val="bg1"/>
                </a:solidFill>
                <a:latin typeface="Verdana" pitchFamily="34" charset="0"/>
                <a:ea typeface="Verdana" pitchFamily="34" charset="0"/>
                <a:cs typeface="Verdana" pitchFamily="34" charset="0"/>
              </a:rPr>
              <a:t>							</a:t>
            </a:r>
            <a:r>
              <a:rPr lang="en-GB" b="1" dirty="0" smtClean="0">
                <a:solidFill>
                  <a:schemeClr val="bg1"/>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17</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1117126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402829" y="1130623"/>
            <a:ext cx="7416823" cy="1152128"/>
          </a:xfrm>
          <a:prstGeom prst="ellipse">
            <a:avLst/>
          </a:prstGeom>
          <a:solidFill>
            <a:srgbClr val="000099">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GB" sz="2600" dirty="0" smtClean="0">
                <a:solidFill>
                  <a:srgbClr val="000099"/>
                </a:solidFill>
                <a:latin typeface="+mn-lt"/>
                <a:ea typeface="+mn-ea"/>
              </a:rPr>
              <a:t>9. Women Entrepreneurship</a:t>
            </a:r>
          </a:p>
        </p:txBody>
      </p:sp>
      <p:sp>
        <p:nvSpPr>
          <p:cNvPr id="5123" name="Rectangle 7"/>
          <p:cNvSpPr>
            <a:spLocks noGrp="1" noChangeArrowheads="1"/>
          </p:cNvSpPr>
          <p:nvPr>
            <p:ph idx="1"/>
          </p:nvPr>
        </p:nvSpPr>
        <p:spPr>
          <a:xfrm>
            <a:off x="322263" y="1130623"/>
            <a:ext cx="9721850" cy="5976664"/>
          </a:xfrm>
        </p:spPr>
        <p:txBody>
          <a:bodyPr/>
          <a:lstStyle/>
          <a:p>
            <a:pPr algn="ctr">
              <a:spcBef>
                <a:spcPts val="0"/>
              </a:spcBef>
              <a:buFontTx/>
              <a:buNone/>
              <a:defRPr/>
            </a:pPr>
            <a:endParaRPr lang="en-GB" altLang="fr-FR" sz="2200" b="1" dirty="0" smtClean="0">
              <a:solidFill>
                <a:srgbClr val="003399"/>
              </a:solidFill>
            </a:endParaRPr>
          </a:p>
          <a:p>
            <a:pPr algn="ctr">
              <a:spcBef>
                <a:spcPts val="0"/>
              </a:spcBef>
              <a:buFontTx/>
              <a:buNone/>
              <a:defRPr/>
            </a:pPr>
            <a:r>
              <a:rPr lang="en-GB" altLang="fr-FR" sz="2200" b="1" dirty="0" smtClean="0">
                <a:solidFill>
                  <a:srgbClr val="003399"/>
                </a:solidFill>
              </a:rPr>
              <a:t>Enhancing Policies to support Women Entrepreneurship</a:t>
            </a:r>
            <a:endParaRPr lang="en-GB" altLang="fr-FR" sz="2200" dirty="0" smtClean="0">
              <a:solidFill>
                <a:srgbClr val="003399"/>
              </a:solidFill>
            </a:endParaRPr>
          </a:p>
          <a:p>
            <a:pPr algn="ctr">
              <a:spcBef>
                <a:spcPts val="0"/>
              </a:spcBef>
              <a:buFontTx/>
              <a:buNone/>
              <a:defRPr/>
            </a:pPr>
            <a:r>
              <a:rPr lang="en-GB" altLang="fr-FR" sz="2200" b="1" dirty="0" smtClean="0">
                <a:solidFill>
                  <a:srgbClr val="003399"/>
                </a:solidFill>
              </a:rPr>
              <a:t>Development in the MED region</a:t>
            </a:r>
          </a:p>
          <a:p>
            <a:pPr marL="0" indent="0" algn="ctr">
              <a:spcBef>
                <a:spcPts val="0"/>
              </a:spcBef>
              <a:buFontTx/>
              <a:buNone/>
              <a:defRPr/>
            </a:pPr>
            <a:endParaRPr lang="en-GB" sz="2200" dirty="0" smtClean="0">
              <a:solidFill>
                <a:srgbClr val="003399"/>
              </a:solidFill>
            </a:endParaRPr>
          </a:p>
          <a:p>
            <a:pPr algn="ctr">
              <a:spcBef>
                <a:spcPts val="0"/>
              </a:spcBef>
              <a:buNone/>
              <a:defRPr/>
            </a:pPr>
            <a:r>
              <a:rPr lang="en-GB" altLang="fr-FR" sz="1800" dirty="0">
                <a:solidFill>
                  <a:srgbClr val="003399"/>
                </a:solidFill>
              </a:rPr>
              <a:t>Establishing formal PPD Mechanisms (actions plans and road map) to help </a:t>
            </a:r>
            <a:r>
              <a:rPr lang="en-GB" sz="1800" dirty="0">
                <a:solidFill>
                  <a:srgbClr val="003399"/>
                </a:solidFill>
              </a:rPr>
              <a:t>grassroots women and/or entrepreneurs associations become vocal in advocating specific public policies for supporting women’s entrepreneurship in the MED region</a:t>
            </a:r>
            <a:r>
              <a:rPr lang="en-US" sz="1800" dirty="0">
                <a:solidFill>
                  <a:srgbClr val="003399"/>
                </a:solidFill>
              </a:rPr>
              <a:t> </a:t>
            </a:r>
            <a:r>
              <a:rPr lang="en-GB" altLang="fr-FR" sz="1800" dirty="0">
                <a:solidFill>
                  <a:srgbClr val="003399"/>
                </a:solidFill>
              </a:rPr>
              <a:t>)</a:t>
            </a:r>
          </a:p>
          <a:p>
            <a:pPr algn="ctr">
              <a:spcBef>
                <a:spcPts val="0"/>
              </a:spcBef>
              <a:buNone/>
              <a:defRPr/>
            </a:pPr>
            <a:r>
              <a:rPr lang="en-GB" altLang="fr-FR" sz="1800" dirty="0">
                <a:solidFill>
                  <a:srgbClr val="003399"/>
                </a:solidFill>
              </a:rPr>
              <a:t>Raising awareness and building capacities in policy advocacy (</a:t>
            </a:r>
            <a:r>
              <a:rPr lang="en-GB" altLang="fr-FR" sz="1800" i="1" dirty="0" err="1">
                <a:solidFill>
                  <a:srgbClr val="003399"/>
                </a:solidFill>
              </a:rPr>
              <a:t>Tamkin</a:t>
            </a:r>
            <a:r>
              <a:rPr lang="en-GB" altLang="fr-FR" sz="1800" dirty="0">
                <a:solidFill>
                  <a:srgbClr val="003399"/>
                </a:solidFill>
              </a:rPr>
              <a:t>)</a:t>
            </a:r>
          </a:p>
          <a:p>
            <a:pPr algn="ctr">
              <a:spcBef>
                <a:spcPts val="0"/>
              </a:spcBef>
              <a:buFontTx/>
              <a:buNone/>
              <a:defRPr/>
            </a:pPr>
            <a:r>
              <a:rPr lang="en-GB" altLang="fr-FR" sz="1800" dirty="0">
                <a:solidFill>
                  <a:srgbClr val="003399"/>
                </a:solidFill>
              </a:rPr>
              <a:t>Fine tuning actionable recommendations at national level</a:t>
            </a:r>
          </a:p>
          <a:p>
            <a:pPr marL="0" indent="0" algn="ctr">
              <a:spcBef>
                <a:spcPts val="0"/>
              </a:spcBef>
              <a:buFontTx/>
              <a:buNone/>
              <a:defRPr/>
            </a:pPr>
            <a:endParaRPr lang="en-GB" sz="1800" b="1" dirty="0" smtClean="0">
              <a:solidFill>
                <a:srgbClr val="003399"/>
              </a:solidFill>
            </a:endParaRPr>
          </a:p>
          <a:p>
            <a:pPr algn="ctr">
              <a:spcBef>
                <a:spcPts val="0"/>
              </a:spcBef>
              <a:buNone/>
              <a:defRPr/>
            </a:pPr>
            <a:r>
              <a:rPr lang="en-GB" sz="1600" dirty="0">
                <a:solidFill>
                  <a:srgbClr val="003399"/>
                </a:solidFill>
              </a:rPr>
              <a:t>Policy options and instruments to enhance the policy framework for women entrepreneurship development discussed at regional </a:t>
            </a:r>
            <a:r>
              <a:rPr lang="en-GB" sz="1600" dirty="0" smtClean="0">
                <a:solidFill>
                  <a:srgbClr val="003399"/>
                </a:solidFill>
              </a:rPr>
              <a:t>level </a:t>
            </a:r>
            <a:endParaRPr lang="en-GB" altLang="fr-FR" sz="1800" dirty="0" smtClean="0">
              <a:solidFill>
                <a:srgbClr val="003399"/>
              </a:solidFill>
            </a:endParaRPr>
          </a:p>
          <a:p>
            <a:pPr algn="ctr">
              <a:spcBef>
                <a:spcPts val="0"/>
              </a:spcBef>
              <a:buNone/>
              <a:defRPr/>
            </a:pPr>
            <a:endParaRPr lang="en-GB" altLang="fr-FR" sz="1600" dirty="0">
              <a:solidFill>
                <a:srgbClr val="003399"/>
              </a:solidFill>
            </a:endParaRPr>
          </a:p>
          <a:p>
            <a:pPr algn="ctr">
              <a:spcBef>
                <a:spcPts val="0"/>
              </a:spcBef>
              <a:buNone/>
              <a:defRPr/>
            </a:pPr>
            <a:endParaRPr lang="en-GB" altLang="fr-FR" sz="1600" dirty="0" smtClean="0">
              <a:solidFill>
                <a:srgbClr val="003399"/>
              </a:solidFill>
            </a:endParaRPr>
          </a:p>
          <a:p>
            <a:pPr algn="ctr">
              <a:spcBef>
                <a:spcPts val="0"/>
              </a:spcBef>
              <a:buNone/>
              <a:defRPr/>
            </a:pPr>
            <a:r>
              <a:rPr lang="en-GB" altLang="fr-FR" sz="1600" dirty="0" smtClean="0">
                <a:solidFill>
                  <a:srgbClr val="003399"/>
                </a:solidFill>
              </a:rPr>
              <a:t>Reports key findings and preliminary results to be </a:t>
            </a:r>
            <a:r>
              <a:rPr lang="en-GB" altLang="fr-FR" sz="1600" dirty="0">
                <a:solidFill>
                  <a:srgbClr val="003399"/>
                </a:solidFill>
              </a:rPr>
              <a:t>further fine tuned through focus groups </a:t>
            </a:r>
            <a:endParaRPr lang="en-GB" altLang="fr-FR" sz="1600" dirty="0" smtClean="0">
              <a:solidFill>
                <a:srgbClr val="003399"/>
              </a:solidFill>
            </a:endParaRPr>
          </a:p>
          <a:p>
            <a:pPr algn="ctr">
              <a:spcBef>
                <a:spcPts val="0"/>
              </a:spcBef>
              <a:buNone/>
              <a:defRPr/>
            </a:pPr>
            <a:r>
              <a:rPr lang="en-GB" altLang="fr-FR" sz="1600" dirty="0" smtClean="0">
                <a:solidFill>
                  <a:srgbClr val="003399"/>
                </a:solidFill>
              </a:rPr>
              <a:t>at </a:t>
            </a:r>
            <a:r>
              <a:rPr lang="en-GB" altLang="fr-FR" sz="1600" dirty="0">
                <a:solidFill>
                  <a:srgbClr val="003399"/>
                </a:solidFill>
              </a:rPr>
              <a:t>sub-regional </a:t>
            </a:r>
            <a:r>
              <a:rPr lang="en-GB" altLang="fr-FR" sz="1600" dirty="0" smtClean="0">
                <a:solidFill>
                  <a:srgbClr val="003399"/>
                </a:solidFill>
              </a:rPr>
              <a:t>level</a:t>
            </a:r>
            <a:endParaRPr lang="en-GB" altLang="fr-FR" sz="1600" dirty="0">
              <a:solidFill>
                <a:srgbClr val="003399"/>
              </a:solidFill>
            </a:endParaRPr>
          </a:p>
          <a:p>
            <a:pPr algn="ctr">
              <a:spcBef>
                <a:spcPts val="0"/>
              </a:spcBef>
              <a:buFontTx/>
              <a:buNone/>
              <a:defRPr/>
            </a:pPr>
            <a:endParaRPr lang="en-GB" altLang="fr-FR" sz="1600" dirty="0" smtClean="0">
              <a:solidFill>
                <a:srgbClr val="003399"/>
              </a:solidFill>
            </a:endParaRPr>
          </a:p>
          <a:p>
            <a:pPr algn="ctr">
              <a:spcBef>
                <a:spcPts val="0"/>
              </a:spcBef>
              <a:buFontTx/>
              <a:buNone/>
              <a:defRPr/>
            </a:pPr>
            <a:r>
              <a:rPr lang="en-GB" altLang="fr-FR" sz="1600" dirty="0" smtClean="0">
                <a:solidFill>
                  <a:srgbClr val="003399"/>
                </a:solidFill>
              </a:rPr>
              <a:t>Survey </a:t>
            </a:r>
            <a:r>
              <a:rPr lang="en-GB" altLang="fr-FR" sz="1600" dirty="0">
                <a:solidFill>
                  <a:srgbClr val="003399"/>
                </a:solidFill>
              </a:rPr>
              <a:t>(face-to-face) to collect empirical evidence </a:t>
            </a:r>
            <a:r>
              <a:rPr lang="en-GB" sz="1600" dirty="0">
                <a:solidFill>
                  <a:srgbClr val="003399"/>
                </a:solidFill>
              </a:rPr>
              <a:t>on the impact of existing policies on women entrepreneurship</a:t>
            </a:r>
            <a:r>
              <a:rPr lang="en-US" sz="1600" dirty="0">
                <a:solidFill>
                  <a:srgbClr val="003399"/>
                </a:solidFill>
              </a:rPr>
              <a:t> </a:t>
            </a:r>
            <a:r>
              <a:rPr lang="en-GB" altLang="fr-FR" sz="1600" dirty="0">
                <a:solidFill>
                  <a:srgbClr val="003399"/>
                </a:solidFill>
              </a:rPr>
              <a:t>– Report (national and consolidated) </a:t>
            </a:r>
            <a:r>
              <a:rPr lang="en-GB" sz="1600" dirty="0">
                <a:solidFill>
                  <a:srgbClr val="003399"/>
                </a:solidFill>
              </a:rPr>
              <a:t>to issue evidence-based policy recommendations for local authorities</a:t>
            </a:r>
            <a:r>
              <a:rPr lang="en-GB" altLang="fr-FR" sz="1600" dirty="0">
                <a:solidFill>
                  <a:srgbClr val="003399"/>
                </a:solidFill>
              </a:rPr>
              <a:t> + action plan </a:t>
            </a:r>
          </a:p>
          <a:p>
            <a:pPr algn="ctr">
              <a:spcBef>
                <a:spcPts val="0"/>
              </a:spcBef>
              <a:buFontTx/>
              <a:buNone/>
              <a:defRPr/>
            </a:pPr>
            <a:r>
              <a:rPr lang="en-GB" altLang="fr-FR" sz="1600" dirty="0">
                <a:solidFill>
                  <a:srgbClr val="003399"/>
                </a:solidFill>
              </a:rPr>
              <a:t>Establishing a Working Group on Women Entrepreneurship</a:t>
            </a:r>
          </a:p>
          <a:p>
            <a:pPr algn="ctr">
              <a:spcBef>
                <a:spcPts val="0"/>
              </a:spcBef>
              <a:buFontTx/>
              <a:buNone/>
              <a:defRPr/>
            </a:pPr>
            <a:endParaRPr lang="en-GB" altLang="fr-FR" sz="2000" dirty="0">
              <a:solidFill>
                <a:srgbClr val="003399"/>
              </a:solidFill>
            </a:endParaRPr>
          </a:p>
        </p:txBody>
      </p:sp>
      <p:pic>
        <p:nvPicPr>
          <p:cNvPr id="37893"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213" y="107950"/>
            <a:ext cx="1358900" cy="87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Isosceles Triangle 1"/>
          <p:cNvSpPr/>
          <p:nvPr/>
        </p:nvSpPr>
        <p:spPr>
          <a:xfrm>
            <a:off x="322263" y="2422774"/>
            <a:ext cx="9509125" cy="4464050"/>
          </a:xfrm>
          <a:prstGeom prst="triangle">
            <a:avLst>
              <a:gd name="adj" fmla="val 49300"/>
            </a:avLst>
          </a:prstGeom>
          <a:solidFill>
            <a:schemeClr val="accent6">
              <a:lumMod val="40000"/>
              <a:lumOff val="60000"/>
              <a:alpha val="1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BE"/>
          </a:p>
        </p:txBody>
      </p:sp>
      <p:sp>
        <p:nvSpPr>
          <p:cNvPr id="10" name="Up Arrow 9"/>
          <p:cNvSpPr/>
          <p:nvPr/>
        </p:nvSpPr>
        <p:spPr>
          <a:xfrm>
            <a:off x="4827587" y="5595119"/>
            <a:ext cx="495300" cy="360363"/>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1" name="Up Arrow 10"/>
          <p:cNvSpPr/>
          <p:nvPr/>
        </p:nvSpPr>
        <p:spPr>
          <a:xfrm>
            <a:off x="4827587" y="3866927"/>
            <a:ext cx="495300" cy="358775"/>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2" name="Espaço Reservado para Rodapé 3"/>
          <p:cNvSpPr txBox="1">
            <a:spLocks noGrp="1"/>
          </p:cNvSpPr>
          <p:nvPr/>
        </p:nvSpPr>
        <p:spPr bwMode="auto">
          <a:xfrm>
            <a:off x="0" y="70897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18</a:t>
            </a:r>
            <a:endParaRPr lang="es-ES" b="1" dirty="0">
              <a:solidFill>
                <a:srgbClr val="FFFF00"/>
              </a:solidFill>
              <a:latin typeface="Verdana" pitchFamily="34" charset="0"/>
              <a:ea typeface="Verdana" pitchFamily="34" charset="0"/>
              <a:cs typeface="Verdana" pitchFamily="34" charset="0"/>
            </a:endParaRPr>
          </a:p>
        </p:txBody>
      </p:sp>
      <p:sp>
        <p:nvSpPr>
          <p:cNvPr id="13" name="Up Arrow 12"/>
          <p:cNvSpPr/>
          <p:nvPr/>
        </p:nvSpPr>
        <p:spPr>
          <a:xfrm>
            <a:off x="4827587" y="4731023"/>
            <a:ext cx="495300" cy="360363"/>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4" name="Up Arrow 13"/>
          <p:cNvSpPr/>
          <p:nvPr/>
        </p:nvSpPr>
        <p:spPr>
          <a:xfrm>
            <a:off x="4787205" y="2210743"/>
            <a:ext cx="495300" cy="358775"/>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5700728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044081"/>
            <a:ext cx="9489116" cy="5631159"/>
          </a:xfrm>
        </p:spPr>
        <p:txBody>
          <a:bodyPr anchor="ctr">
            <a:normAutofit fontScale="40000" lnSpcReduction="20000"/>
          </a:bodyPr>
          <a:lstStyle/>
          <a:p>
            <a:pPr lvl="0"/>
            <a:endParaRPr lang="en-GB" sz="2800" smtClean="0">
              <a:solidFill>
                <a:srgbClr val="000099"/>
              </a:solidFill>
            </a:endParaRPr>
          </a:p>
          <a:p>
            <a:r>
              <a:rPr lang="en-GB" sz="5000" b="1" smtClean="0">
                <a:solidFill>
                  <a:srgbClr val="000099"/>
                </a:solidFill>
              </a:rPr>
              <a:t>Government </a:t>
            </a:r>
            <a:r>
              <a:rPr lang="en-GB" sz="5000" b="1" dirty="0" smtClean="0">
                <a:solidFill>
                  <a:srgbClr val="000099"/>
                </a:solidFill>
              </a:rPr>
              <a:t>will: </a:t>
            </a:r>
            <a:r>
              <a:rPr lang="en-GB" sz="5000" dirty="0">
                <a:solidFill>
                  <a:srgbClr val="000099"/>
                </a:solidFill>
              </a:rPr>
              <a:t>Without </a:t>
            </a:r>
            <a:r>
              <a:rPr lang="en-GB" sz="5000" b="1" dirty="0">
                <a:solidFill>
                  <a:srgbClr val="000099"/>
                </a:solidFill>
              </a:rPr>
              <a:t>reform-minded and active </a:t>
            </a:r>
            <a:r>
              <a:rPr lang="en-GB" sz="5000" b="1" dirty="0" smtClean="0">
                <a:solidFill>
                  <a:srgbClr val="000099"/>
                </a:solidFill>
              </a:rPr>
              <a:t>leadership </a:t>
            </a:r>
            <a:r>
              <a:rPr lang="en-GB" sz="5000" dirty="0">
                <a:solidFill>
                  <a:srgbClr val="000099"/>
                </a:solidFill>
              </a:rPr>
              <a:t>to implement reforms </a:t>
            </a:r>
            <a:r>
              <a:rPr lang="en-GB" sz="5000" dirty="0" smtClean="0">
                <a:solidFill>
                  <a:srgbClr val="000099"/>
                </a:solidFill>
              </a:rPr>
              <a:t>from top management, all projects </a:t>
            </a:r>
            <a:r>
              <a:rPr lang="en-GB" sz="5000" dirty="0">
                <a:solidFill>
                  <a:srgbClr val="000099"/>
                </a:solidFill>
              </a:rPr>
              <a:t>efforts </a:t>
            </a:r>
            <a:r>
              <a:rPr lang="en-GB" sz="5000" dirty="0" smtClean="0">
                <a:solidFill>
                  <a:srgbClr val="000099"/>
                </a:solidFill>
              </a:rPr>
              <a:t>would have been futile</a:t>
            </a:r>
            <a:r>
              <a:rPr lang="en-GB" sz="5000" dirty="0">
                <a:solidFill>
                  <a:srgbClr val="000099"/>
                </a:solidFill>
              </a:rPr>
              <a:t>. </a:t>
            </a:r>
            <a:r>
              <a:rPr lang="en-GB" sz="5000" dirty="0" smtClean="0">
                <a:solidFill>
                  <a:srgbClr val="000099"/>
                </a:solidFill>
              </a:rPr>
              <a:t>Where </a:t>
            </a:r>
            <a:r>
              <a:rPr lang="en-GB" sz="5000" dirty="0">
                <a:solidFill>
                  <a:srgbClr val="000099"/>
                </a:solidFill>
              </a:rPr>
              <a:t>there is a vision and support for change, success can be achieved. If both do not exist together, sustainable change is difficult to obtain. Both vision and support appeared to be present in </a:t>
            </a:r>
            <a:r>
              <a:rPr lang="en-GB" sz="5000" dirty="0" smtClean="0">
                <a:solidFill>
                  <a:srgbClr val="000099"/>
                </a:solidFill>
              </a:rPr>
              <a:t>many MED countries where leadership and the </a:t>
            </a:r>
            <a:r>
              <a:rPr lang="en-GB" sz="5000" dirty="0">
                <a:solidFill>
                  <a:srgbClr val="000099"/>
                </a:solidFill>
              </a:rPr>
              <a:t>quality and motivation of </a:t>
            </a:r>
            <a:r>
              <a:rPr lang="en-GB" sz="5000" dirty="0" smtClean="0">
                <a:solidFill>
                  <a:srgbClr val="000099"/>
                </a:solidFill>
              </a:rPr>
              <a:t>the SBA coordinators </a:t>
            </a:r>
            <a:r>
              <a:rPr lang="en-GB" sz="5000" dirty="0">
                <a:solidFill>
                  <a:srgbClr val="000099"/>
                </a:solidFill>
              </a:rPr>
              <a:t>were critical to the success of </a:t>
            </a:r>
            <a:r>
              <a:rPr lang="en-GB" sz="5000" dirty="0" smtClean="0">
                <a:solidFill>
                  <a:srgbClr val="000099"/>
                </a:solidFill>
              </a:rPr>
              <a:t>EBESM </a:t>
            </a:r>
            <a:r>
              <a:rPr lang="en-GB" sz="5000" dirty="0">
                <a:solidFill>
                  <a:srgbClr val="000099"/>
                </a:solidFill>
              </a:rPr>
              <a:t>activities. </a:t>
            </a:r>
            <a:r>
              <a:rPr lang="en-GB" sz="5000" dirty="0" smtClean="0">
                <a:solidFill>
                  <a:srgbClr val="000099"/>
                </a:solidFill>
              </a:rPr>
              <a:t>This </a:t>
            </a:r>
            <a:r>
              <a:rPr lang="en-GB" sz="5000" dirty="0">
                <a:solidFill>
                  <a:srgbClr val="000099"/>
                </a:solidFill>
              </a:rPr>
              <a:t>should be a pre-condition for any PSD implementation programme. </a:t>
            </a:r>
            <a:endParaRPr lang="en-GB" sz="5000" dirty="0" smtClean="0">
              <a:solidFill>
                <a:srgbClr val="000099"/>
              </a:solidFill>
            </a:endParaRPr>
          </a:p>
          <a:p>
            <a:r>
              <a:rPr lang="en-GB" sz="5000" b="1" dirty="0" smtClean="0">
                <a:solidFill>
                  <a:srgbClr val="000099"/>
                </a:solidFill>
              </a:rPr>
              <a:t>Choice of the right institution/national coordinator</a:t>
            </a:r>
            <a:r>
              <a:rPr lang="en-GB" sz="5000" dirty="0" smtClean="0">
                <a:solidFill>
                  <a:srgbClr val="000099"/>
                </a:solidFill>
              </a:rPr>
              <a:t>: SME policy-making is a complex issue, operating on many level and involving a wide range of ministries and agencies, </a:t>
            </a:r>
            <a:r>
              <a:rPr lang="en-GB" sz="5000" b="1" dirty="0" smtClean="0">
                <a:solidFill>
                  <a:srgbClr val="000099"/>
                </a:solidFill>
              </a:rPr>
              <a:t>often operating in silos</a:t>
            </a:r>
            <a:r>
              <a:rPr lang="en-GB" sz="5000" dirty="0" smtClean="0">
                <a:solidFill>
                  <a:srgbClr val="000099"/>
                </a:solidFill>
              </a:rPr>
              <a:t>. The </a:t>
            </a:r>
            <a:r>
              <a:rPr lang="en-US" sz="5000" dirty="0" smtClean="0">
                <a:solidFill>
                  <a:srgbClr val="000099"/>
                </a:solidFill>
              </a:rPr>
              <a:t>choice </a:t>
            </a:r>
            <a:r>
              <a:rPr lang="en-US" sz="5000" dirty="0">
                <a:solidFill>
                  <a:srgbClr val="000099"/>
                </a:solidFill>
              </a:rPr>
              <a:t>of </a:t>
            </a:r>
            <a:r>
              <a:rPr lang="en-US" sz="5000" dirty="0" smtClean="0">
                <a:solidFill>
                  <a:srgbClr val="000099"/>
                </a:solidFill>
              </a:rPr>
              <a:t>the right coordinator </a:t>
            </a:r>
            <a:r>
              <a:rPr lang="en-US" sz="5000" dirty="0">
                <a:solidFill>
                  <a:srgbClr val="000099"/>
                </a:solidFill>
              </a:rPr>
              <a:t>and team is fundamental to the success of the action plan implementation : intelligence, hard work, energy, goodwill are NOT enough, since a lot of the results are dependent on </a:t>
            </a:r>
            <a:r>
              <a:rPr lang="en-US" sz="5000" dirty="0" smtClean="0">
                <a:solidFill>
                  <a:srgbClr val="000099"/>
                </a:solidFill>
              </a:rPr>
              <a:t>political </a:t>
            </a:r>
            <a:r>
              <a:rPr lang="en-US" sz="5000" dirty="0">
                <a:solidFill>
                  <a:srgbClr val="000099"/>
                </a:solidFill>
              </a:rPr>
              <a:t>decisions which require "weight" </a:t>
            </a:r>
            <a:r>
              <a:rPr lang="en-US" sz="5000" dirty="0" smtClean="0">
                <a:solidFill>
                  <a:srgbClr val="000099"/>
                </a:solidFill>
              </a:rPr>
              <a:t>and many coordination efforts. </a:t>
            </a:r>
          </a:p>
          <a:p>
            <a:r>
              <a:rPr lang="en-US" sz="5000" b="1" dirty="0" smtClean="0">
                <a:solidFill>
                  <a:srgbClr val="000099"/>
                </a:solidFill>
              </a:rPr>
              <a:t>Involvement of the private sector</a:t>
            </a:r>
            <a:r>
              <a:rPr lang="en-US" sz="5000" dirty="0" smtClean="0">
                <a:solidFill>
                  <a:srgbClr val="000099"/>
                </a:solidFill>
              </a:rPr>
              <a:t>: bringing together a group of actors from the public and private sectors, including other members from the civil society (i.e. academics, media) – notably through </a:t>
            </a:r>
            <a:r>
              <a:rPr lang="en-US" sz="5000" b="1" dirty="0" smtClean="0">
                <a:solidFill>
                  <a:srgbClr val="000099"/>
                </a:solidFill>
              </a:rPr>
              <a:t>public-private dialogue</a:t>
            </a:r>
            <a:r>
              <a:rPr lang="en-US" sz="5000" dirty="0" smtClean="0">
                <a:solidFill>
                  <a:srgbClr val="000099"/>
                </a:solidFill>
              </a:rPr>
              <a:t>- to identify policies and reforms for boosting private sector is crucial. Through equitable and open dialogue, governments avoid the risk of following most powerful voices, which rarely speak in the best interest of SMEs. </a:t>
            </a:r>
            <a:endParaRPr lang="en-US" sz="5000" dirty="0">
              <a:solidFill>
                <a:srgbClr val="000099"/>
              </a:solidFill>
            </a:endParaRPr>
          </a:p>
          <a:p>
            <a:endParaRPr lang="en-GB" sz="1400" dirty="0"/>
          </a:p>
          <a:p>
            <a:pPr marL="0" indent="0">
              <a:buNone/>
            </a:pPr>
            <a:endParaRPr lang="en-GB" sz="2800" dirty="0">
              <a:solidFill>
                <a:srgbClr val="000099"/>
              </a:solidFill>
            </a:endParaRPr>
          </a:p>
          <a:p>
            <a:pPr lvl="0"/>
            <a:endParaRPr lang="en-GB" sz="2800" dirty="0" smtClean="0">
              <a:solidFill>
                <a:srgbClr val="000099"/>
              </a:solidFill>
            </a:endParaRPr>
          </a:p>
          <a:p>
            <a:pPr lvl="0"/>
            <a:endParaRPr lang="en-GB" sz="2800" dirty="0" smtClean="0">
              <a:solidFill>
                <a:srgbClr val="000099"/>
              </a:solidFill>
            </a:endParaRPr>
          </a:p>
        </p:txBody>
      </p:sp>
      <p:sp>
        <p:nvSpPr>
          <p:cNvPr id="3" name="Title 2"/>
          <p:cNvSpPr>
            <a:spLocks noGrp="1"/>
          </p:cNvSpPr>
          <p:nvPr>
            <p:ph type="title"/>
          </p:nvPr>
        </p:nvSpPr>
        <p:spPr/>
        <p:txBody>
          <a:bodyPr/>
          <a:lstStyle/>
          <a:p>
            <a:r>
              <a:rPr lang="en-GB" dirty="0" smtClean="0">
                <a:solidFill>
                  <a:srgbClr val="000099"/>
                </a:solidFill>
              </a:rPr>
              <a:t>10. Good Practices in MED countries</a:t>
            </a:r>
            <a:endParaRPr lang="fr-BE" dirty="0">
              <a:solidFill>
                <a:srgbClr val="000099"/>
              </a:solidFill>
            </a:endParaRPr>
          </a:p>
        </p:txBody>
      </p:sp>
      <p:sp>
        <p:nvSpPr>
          <p:cNvPr id="6" name="Slide Number Placeholder 5"/>
          <p:cNvSpPr>
            <a:spLocks noGrp="1"/>
          </p:cNvSpPr>
          <p:nvPr>
            <p:ph type="sldNum" sz="quarter" idx="4294967295"/>
          </p:nvPr>
        </p:nvSpPr>
        <p:spPr>
          <a:xfrm>
            <a:off x="9577345" y="7095801"/>
            <a:ext cx="378496" cy="270923"/>
          </a:xfrm>
          <a:prstGeom prst="rect">
            <a:avLst/>
          </a:prstGeom>
        </p:spPr>
        <p:txBody>
          <a:bodyPr/>
          <a:lstStyle/>
          <a:p>
            <a:fld id="{47E1FC7F-081C-4B5E-BEDF-0EABA0587B88}" type="slidenum">
              <a:rPr lang="en-GB" smtClean="0">
                <a:solidFill>
                  <a:srgbClr val="000000"/>
                </a:solidFill>
              </a:rPr>
              <a:pPr/>
              <a:t>19</a:t>
            </a:fld>
            <a:endParaRPr lang="en-GB">
              <a:solidFill>
                <a:srgbClr val="000000"/>
              </a:solidFill>
            </a:endParaRPr>
          </a:p>
        </p:txBody>
      </p:sp>
      <p:pic>
        <p:nvPicPr>
          <p:cNvPr id="5" name="Picture 6" descr="MPj0362670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19</a:t>
            </a:r>
            <a:endParaRPr lang="es-ES" b="1" dirty="0">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5108426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fr-FR" dirty="0" smtClean="0">
                <a:solidFill>
                  <a:srgbClr val="000099"/>
                </a:solidFill>
                <a:latin typeface="+mn-lt"/>
                <a:ea typeface="+mn-ea"/>
              </a:rPr>
              <a:t>1. Project Synopsis and </a:t>
            </a:r>
            <a:r>
              <a:rPr lang="en-GB" dirty="0" smtClean="0">
                <a:solidFill>
                  <a:srgbClr val="000099"/>
                </a:solidFill>
                <a:latin typeface="+mn-lt"/>
                <a:ea typeface="+mn-ea"/>
              </a:rPr>
              <a:t>Context</a:t>
            </a:r>
          </a:p>
        </p:txBody>
      </p:sp>
      <p:sp>
        <p:nvSpPr>
          <p:cNvPr id="5123" name="Rectangle 7"/>
          <p:cNvSpPr>
            <a:spLocks noGrp="1" noChangeArrowheads="1"/>
          </p:cNvSpPr>
          <p:nvPr>
            <p:ph idx="1"/>
          </p:nvPr>
        </p:nvSpPr>
        <p:spPr>
          <a:xfrm>
            <a:off x="317211" y="1490662"/>
            <a:ext cx="9827766" cy="5658619"/>
          </a:xfrm>
        </p:spPr>
        <p:txBody>
          <a:bodyPr/>
          <a:lstStyle/>
          <a:p>
            <a:pPr eaLnBrk="1" hangingPunct="1">
              <a:buClr>
                <a:srgbClr val="000099"/>
              </a:buClr>
              <a:buFont typeface="Arial" pitchFamily="34" charset="0"/>
              <a:buChar char="•"/>
            </a:pPr>
            <a:r>
              <a:rPr lang="en-GB" altLang="zh-CN" sz="2200" b="1" dirty="0" smtClean="0">
                <a:solidFill>
                  <a:srgbClr val="000099"/>
                </a:solidFill>
              </a:rPr>
              <a:t>EBESM, a 3-year Regional Project </a:t>
            </a:r>
            <a:r>
              <a:rPr lang="en-GB" altLang="zh-CN" sz="2200" dirty="0">
                <a:solidFill>
                  <a:srgbClr val="000099"/>
                </a:solidFill>
              </a:rPr>
              <a:t>funded by the EU (3 m€) </a:t>
            </a:r>
            <a:r>
              <a:rPr lang="en-GB" altLang="zh-CN" sz="2200" dirty="0" smtClean="0">
                <a:solidFill>
                  <a:srgbClr val="000099"/>
                </a:solidFill>
              </a:rPr>
              <a:t> and  </a:t>
            </a:r>
            <a:r>
              <a:rPr lang="en-GB" altLang="zh-CN" sz="2200" dirty="0">
                <a:solidFill>
                  <a:srgbClr val="000099"/>
                </a:solidFill>
              </a:rPr>
              <a:t>i</a:t>
            </a:r>
            <a:r>
              <a:rPr lang="en-GB" altLang="zh-CN" sz="2200" dirty="0" smtClean="0">
                <a:solidFill>
                  <a:srgbClr val="000099"/>
                </a:solidFill>
              </a:rPr>
              <a:t>mplemented by GIZ – Started in Jan. 2014 and runs until Nov. 2017.</a:t>
            </a:r>
            <a:endParaRPr lang="en-GB" altLang="fr-FR" sz="1000" dirty="0">
              <a:solidFill>
                <a:srgbClr val="22228B"/>
              </a:solidFill>
            </a:endParaRPr>
          </a:p>
          <a:p>
            <a:pPr eaLnBrk="1" hangingPunct="1">
              <a:buClr>
                <a:srgbClr val="000099"/>
              </a:buClr>
              <a:buFont typeface="Arial" pitchFamily="34" charset="0"/>
              <a:buChar char="•"/>
            </a:pPr>
            <a:r>
              <a:rPr lang="en-GB" altLang="fr-FR" sz="2200" dirty="0">
                <a:solidFill>
                  <a:srgbClr val="000099"/>
                </a:solidFill>
              </a:rPr>
              <a:t>Part of the </a:t>
            </a:r>
            <a:r>
              <a:rPr lang="en-GB" sz="2200" b="1" dirty="0">
                <a:solidFill>
                  <a:srgbClr val="000099"/>
                </a:solidFill>
              </a:rPr>
              <a:t>Private </a:t>
            </a:r>
            <a:r>
              <a:rPr lang="en-GB" sz="2200" b="1" dirty="0" smtClean="0">
                <a:solidFill>
                  <a:srgbClr val="000099"/>
                </a:solidFill>
              </a:rPr>
              <a:t>Sector Development Programme in </a:t>
            </a:r>
            <a:r>
              <a:rPr lang="en-GB" sz="2200" b="1" dirty="0">
                <a:solidFill>
                  <a:srgbClr val="000099"/>
                </a:solidFill>
              </a:rPr>
              <a:t>the Southern Mediterranean</a:t>
            </a:r>
            <a:r>
              <a:rPr lang="en-GB" sz="2200" dirty="0">
                <a:solidFill>
                  <a:srgbClr val="000099"/>
                </a:solidFill>
              </a:rPr>
              <a:t>  </a:t>
            </a:r>
            <a:r>
              <a:rPr lang="en-GB" sz="2200" dirty="0" smtClean="0">
                <a:solidFill>
                  <a:srgbClr val="000099"/>
                </a:solidFill>
              </a:rPr>
              <a:t>(MED) </a:t>
            </a:r>
            <a:r>
              <a:rPr lang="en-GB" sz="2200" dirty="0">
                <a:solidFill>
                  <a:srgbClr val="000099"/>
                </a:solidFill>
              </a:rPr>
              <a:t>(12 m€) targeting </a:t>
            </a:r>
            <a:r>
              <a:rPr lang="en-GB" sz="2200" dirty="0" smtClean="0">
                <a:solidFill>
                  <a:srgbClr val="000099"/>
                </a:solidFill>
              </a:rPr>
              <a:t>MSMEs by intervening </a:t>
            </a:r>
            <a:r>
              <a:rPr lang="en-GB" sz="2200" dirty="0">
                <a:solidFill>
                  <a:srgbClr val="000099"/>
                </a:solidFill>
              </a:rPr>
              <a:t>at </a:t>
            </a:r>
            <a:r>
              <a:rPr lang="en-GB" sz="2200" dirty="0" smtClean="0">
                <a:solidFill>
                  <a:srgbClr val="000099"/>
                </a:solidFill>
              </a:rPr>
              <a:t>:</a:t>
            </a:r>
          </a:p>
          <a:p>
            <a:pPr lvl="1" eaLnBrk="1" hangingPunct="1">
              <a:buClr>
                <a:srgbClr val="000099"/>
              </a:buClr>
              <a:buFont typeface="Wingdings" panose="05000000000000000000" pitchFamily="2" charset="2"/>
              <a:buChar char="Ø"/>
            </a:pPr>
            <a:r>
              <a:rPr lang="en-US" sz="2000" b="1" dirty="0" smtClean="0">
                <a:solidFill>
                  <a:srgbClr val="003399"/>
                </a:solidFill>
              </a:rPr>
              <a:t>Macro-level</a:t>
            </a:r>
            <a:r>
              <a:rPr lang="en-US" sz="2000" dirty="0" smtClean="0">
                <a:solidFill>
                  <a:srgbClr val="003399"/>
                </a:solidFill>
              </a:rPr>
              <a:t> </a:t>
            </a:r>
            <a:r>
              <a:rPr lang="en-US" sz="2000" dirty="0">
                <a:solidFill>
                  <a:srgbClr val="003399"/>
                </a:solidFill>
              </a:rPr>
              <a:t>(MSME business enabling environment) </a:t>
            </a:r>
            <a:r>
              <a:rPr lang="en-US" sz="2000" dirty="0" smtClean="0">
                <a:solidFill>
                  <a:srgbClr val="003399"/>
                </a:solidFill>
              </a:rPr>
              <a:t>- </a:t>
            </a:r>
            <a:r>
              <a:rPr lang="en-US" sz="2000" i="1" dirty="0" smtClean="0">
                <a:solidFill>
                  <a:srgbClr val="003399"/>
                </a:solidFill>
              </a:rPr>
              <a:t>EBESM project - GIZ</a:t>
            </a:r>
            <a:endParaRPr lang="en-US" sz="2000" i="1" dirty="0">
              <a:solidFill>
                <a:srgbClr val="003399"/>
              </a:solidFill>
            </a:endParaRPr>
          </a:p>
          <a:p>
            <a:pPr lvl="1" eaLnBrk="1" hangingPunct="1">
              <a:buClr>
                <a:srgbClr val="000099"/>
              </a:buClr>
              <a:buFont typeface="Wingdings" panose="05000000000000000000" pitchFamily="2" charset="2"/>
              <a:buChar char="Ø"/>
            </a:pPr>
            <a:r>
              <a:rPr lang="en-GB" sz="2000" b="1" dirty="0" err="1" smtClean="0">
                <a:solidFill>
                  <a:srgbClr val="003399"/>
                </a:solidFill>
              </a:rPr>
              <a:t>Meso</a:t>
            </a:r>
            <a:r>
              <a:rPr lang="en-GB" sz="2000" b="1" dirty="0" smtClean="0">
                <a:solidFill>
                  <a:srgbClr val="003399"/>
                </a:solidFill>
              </a:rPr>
              <a:t>-level</a:t>
            </a:r>
            <a:r>
              <a:rPr lang="en-US" sz="2000" b="1" dirty="0" smtClean="0">
                <a:solidFill>
                  <a:srgbClr val="003399"/>
                </a:solidFill>
              </a:rPr>
              <a:t> </a:t>
            </a:r>
            <a:r>
              <a:rPr lang="en-US" sz="2000" dirty="0">
                <a:solidFill>
                  <a:srgbClr val="003399"/>
                </a:solidFill>
              </a:rPr>
              <a:t>(reinforcing MSME support agencies</a:t>
            </a:r>
            <a:r>
              <a:rPr lang="en-US" sz="2000" dirty="0" smtClean="0">
                <a:solidFill>
                  <a:srgbClr val="003399"/>
                </a:solidFill>
              </a:rPr>
              <a:t>) - </a:t>
            </a:r>
            <a:r>
              <a:rPr lang="en-US" sz="2000" i="1" dirty="0" smtClean="0">
                <a:solidFill>
                  <a:srgbClr val="003399"/>
                </a:solidFill>
              </a:rPr>
              <a:t> EUROMED </a:t>
            </a:r>
            <a:r>
              <a:rPr lang="en-US" sz="2000" i="1" dirty="0">
                <a:solidFill>
                  <a:srgbClr val="003399"/>
                </a:solidFill>
              </a:rPr>
              <a:t>invest </a:t>
            </a:r>
            <a:r>
              <a:rPr lang="en-US" sz="2000" i="1" dirty="0" smtClean="0">
                <a:solidFill>
                  <a:srgbClr val="003399"/>
                </a:solidFill>
              </a:rPr>
              <a:t>project - ANIMA</a:t>
            </a:r>
            <a:endParaRPr lang="en-US" sz="2000" i="1" dirty="0">
              <a:solidFill>
                <a:srgbClr val="003399"/>
              </a:solidFill>
            </a:endParaRPr>
          </a:p>
          <a:p>
            <a:pPr lvl="1" eaLnBrk="1" hangingPunct="1">
              <a:buClr>
                <a:srgbClr val="000099"/>
              </a:buClr>
              <a:buFont typeface="Wingdings" panose="05000000000000000000" pitchFamily="2" charset="2"/>
              <a:buChar char="Ø"/>
            </a:pPr>
            <a:r>
              <a:rPr lang="en-US" sz="2000" b="1" dirty="0" smtClean="0">
                <a:solidFill>
                  <a:srgbClr val="003399"/>
                </a:solidFill>
              </a:rPr>
              <a:t>Micro-level</a:t>
            </a:r>
            <a:r>
              <a:rPr lang="en-US" sz="2000" dirty="0" smtClean="0">
                <a:solidFill>
                  <a:srgbClr val="003399"/>
                </a:solidFill>
              </a:rPr>
              <a:t> </a:t>
            </a:r>
            <a:r>
              <a:rPr lang="en-US" sz="2000" dirty="0">
                <a:solidFill>
                  <a:srgbClr val="003399"/>
                </a:solidFill>
              </a:rPr>
              <a:t>(support for regional clusters</a:t>
            </a:r>
            <a:r>
              <a:rPr lang="en-US" sz="2000" dirty="0" smtClean="0">
                <a:solidFill>
                  <a:srgbClr val="003399"/>
                </a:solidFill>
              </a:rPr>
              <a:t>) -</a:t>
            </a:r>
            <a:r>
              <a:rPr lang="en-US" sz="2000" i="1" dirty="0" smtClean="0">
                <a:solidFill>
                  <a:srgbClr val="003399"/>
                </a:solidFill>
              </a:rPr>
              <a:t>Cultural </a:t>
            </a:r>
            <a:r>
              <a:rPr lang="en-US" sz="2000" i="1" dirty="0">
                <a:solidFill>
                  <a:srgbClr val="003399"/>
                </a:solidFill>
              </a:rPr>
              <a:t>and Creative </a:t>
            </a:r>
            <a:r>
              <a:rPr lang="en-US" sz="2000" i="1" dirty="0" smtClean="0">
                <a:solidFill>
                  <a:srgbClr val="003399"/>
                </a:solidFill>
              </a:rPr>
              <a:t>Industries project - UNIDO</a:t>
            </a:r>
            <a:endParaRPr lang="en-US" sz="1000" i="1" dirty="0">
              <a:solidFill>
                <a:srgbClr val="003399"/>
              </a:solidFill>
            </a:endParaRPr>
          </a:p>
          <a:p>
            <a:pPr eaLnBrk="1" hangingPunct="1">
              <a:buClr>
                <a:srgbClr val="000099"/>
              </a:buClr>
              <a:buFont typeface="Arial" pitchFamily="34" charset="0"/>
              <a:buChar char="•"/>
            </a:pPr>
            <a:r>
              <a:rPr lang="en-GB" altLang="fr-FR" sz="2200" dirty="0" smtClean="0">
                <a:solidFill>
                  <a:srgbClr val="000099"/>
                </a:solidFill>
              </a:rPr>
              <a:t>Activities </a:t>
            </a:r>
            <a:r>
              <a:rPr lang="en-GB" altLang="fr-FR" sz="2200" dirty="0">
                <a:solidFill>
                  <a:srgbClr val="000099"/>
                </a:solidFill>
              </a:rPr>
              <a:t>linked to </a:t>
            </a:r>
            <a:r>
              <a:rPr lang="en-GB" altLang="en-US" sz="2200" dirty="0">
                <a:solidFill>
                  <a:srgbClr val="000099"/>
                </a:solidFill>
              </a:rPr>
              <a:t>the </a:t>
            </a:r>
            <a:r>
              <a:rPr lang="en-GB" altLang="en-US" sz="2200" dirty="0" smtClean="0">
                <a:solidFill>
                  <a:srgbClr val="000099"/>
                </a:solidFill>
              </a:rPr>
              <a:t>Euro-MED </a:t>
            </a:r>
            <a:r>
              <a:rPr lang="en-GB" altLang="en-US" sz="2200" dirty="0">
                <a:solidFill>
                  <a:srgbClr val="000099"/>
                </a:solidFill>
              </a:rPr>
              <a:t>Industrial Cooperation </a:t>
            </a:r>
            <a:r>
              <a:rPr lang="en-GB" altLang="en-US" sz="2200" dirty="0" smtClean="0">
                <a:solidFill>
                  <a:srgbClr val="000099"/>
                </a:solidFill>
              </a:rPr>
              <a:t>P</a:t>
            </a:r>
            <a:r>
              <a:rPr lang="en-GB" altLang="fr-FR" sz="2200" dirty="0" smtClean="0">
                <a:solidFill>
                  <a:srgbClr val="000099"/>
                </a:solidFill>
              </a:rPr>
              <a:t>rocess to </a:t>
            </a:r>
            <a:r>
              <a:rPr lang="en-GB" altLang="fr-FR" sz="2200" b="1" dirty="0" smtClean="0">
                <a:solidFill>
                  <a:srgbClr val="000099"/>
                </a:solidFill>
              </a:rPr>
              <a:t>promoting SMEs, entrepreneurship and industrial cooperation</a:t>
            </a:r>
            <a:r>
              <a:rPr lang="en-GB" altLang="fr-FR" sz="2200" dirty="0" smtClean="0">
                <a:solidFill>
                  <a:srgbClr val="000099"/>
                </a:solidFill>
              </a:rPr>
              <a:t>: the </a:t>
            </a:r>
            <a:r>
              <a:rPr lang="en-GB" altLang="fr-FR" sz="2200" dirty="0">
                <a:solidFill>
                  <a:srgbClr val="000099"/>
                </a:solidFill>
              </a:rPr>
              <a:t>2014 -</a:t>
            </a:r>
            <a:r>
              <a:rPr lang="en-GB" altLang="fr-FR" sz="2200" dirty="0" smtClean="0">
                <a:solidFill>
                  <a:srgbClr val="000099"/>
                </a:solidFill>
              </a:rPr>
              <a:t>16 </a:t>
            </a:r>
            <a:r>
              <a:rPr lang="en-GB" altLang="fr-FR" sz="2200" dirty="0">
                <a:solidFill>
                  <a:srgbClr val="000099"/>
                </a:solidFill>
              </a:rPr>
              <a:t>Work Programme adopted at </a:t>
            </a:r>
            <a:r>
              <a:rPr lang="en-GB" altLang="zh-CN" sz="2200" b="1" dirty="0" smtClean="0">
                <a:solidFill>
                  <a:srgbClr val="000099"/>
                </a:solidFill>
                <a:ea typeface="Arial Unicode MS" pitchFamily="34" charset="-128"/>
                <a:cs typeface="Arial Unicode MS" pitchFamily="34" charset="-128"/>
              </a:rPr>
              <a:t>Brussels </a:t>
            </a:r>
            <a:r>
              <a:rPr lang="en-GB" altLang="zh-CN" sz="2200" b="1" dirty="0">
                <a:solidFill>
                  <a:srgbClr val="000099"/>
                </a:solidFill>
                <a:ea typeface="Arial Unicode MS" pitchFamily="34" charset="-128"/>
                <a:cs typeface="Arial Unicode MS" pitchFamily="34" charset="-128"/>
              </a:rPr>
              <a:t>9th Ministerial </a:t>
            </a:r>
            <a:r>
              <a:rPr lang="en-GB" altLang="zh-CN" sz="2200" b="1" dirty="0" smtClean="0">
                <a:solidFill>
                  <a:srgbClr val="000099"/>
                </a:solidFill>
                <a:ea typeface="Arial Unicode MS" pitchFamily="34" charset="-128"/>
                <a:cs typeface="Arial Unicode MS" pitchFamily="34" charset="-128"/>
              </a:rPr>
              <a:t>meeting</a:t>
            </a:r>
          </a:p>
          <a:p>
            <a:pPr eaLnBrk="1" hangingPunct="1">
              <a:buClr>
                <a:srgbClr val="000099"/>
              </a:buClr>
              <a:buFont typeface="Arial" pitchFamily="34" charset="0"/>
              <a:buChar char="•"/>
            </a:pPr>
            <a:r>
              <a:rPr lang="en-GB" altLang="zh-CN" sz="2200" dirty="0" smtClean="0">
                <a:solidFill>
                  <a:srgbClr val="000099"/>
                </a:solidFill>
                <a:ea typeface="Arial Unicode MS" pitchFamily="34" charset="-128"/>
                <a:cs typeface="Arial Unicode MS" pitchFamily="34" charset="-128"/>
              </a:rPr>
              <a:t>Follows the </a:t>
            </a:r>
            <a:r>
              <a:rPr lang="en-GB" altLang="zh-CN" sz="2200" b="1" dirty="0" smtClean="0">
                <a:solidFill>
                  <a:srgbClr val="000099"/>
                </a:solidFill>
                <a:ea typeface="Arial Unicode MS" pitchFamily="34" charset="-128"/>
                <a:cs typeface="Arial Unicode MS" pitchFamily="34" charset="-128"/>
              </a:rPr>
              <a:t>assessment of the implementation of SME policies </a:t>
            </a:r>
            <a:r>
              <a:rPr lang="en-GB" altLang="zh-CN" sz="2200" dirty="0" smtClean="0">
                <a:solidFill>
                  <a:srgbClr val="000099"/>
                </a:solidFill>
                <a:ea typeface="Arial Unicode MS" pitchFamily="34" charset="-128"/>
                <a:cs typeface="Arial Unicode MS" pitchFamily="34" charset="-128"/>
              </a:rPr>
              <a:t>carried out by the EC, OECD, ETF and EIB in 2014</a:t>
            </a:r>
            <a:r>
              <a:rPr lang="en-GB" altLang="zh-CN" sz="2200" b="1" dirty="0">
                <a:solidFill>
                  <a:srgbClr val="000099"/>
                </a:solidFill>
                <a:ea typeface="Arial Unicode MS" pitchFamily="34" charset="-128"/>
                <a:cs typeface="Arial Unicode MS" pitchFamily="34" charset="-128"/>
              </a:rPr>
              <a:t> </a:t>
            </a:r>
            <a:r>
              <a:rPr lang="en-GB" altLang="zh-CN" sz="2200" b="1" dirty="0" smtClean="0">
                <a:solidFill>
                  <a:srgbClr val="000099"/>
                </a:solidFill>
                <a:ea typeface="Arial Unicode MS" pitchFamily="34" charset="-128"/>
                <a:cs typeface="Arial Unicode MS" pitchFamily="34" charset="-128"/>
              </a:rPr>
              <a:t>based on the Small Business Act for Europe (SBA).</a:t>
            </a:r>
            <a:endParaRPr lang="en-GB" altLang="zh-CN" sz="2200" dirty="0" smtClean="0">
              <a:solidFill>
                <a:srgbClr val="000099"/>
              </a:solidFill>
              <a:ea typeface="Arial Unicode MS" pitchFamily="34" charset="-128"/>
              <a:cs typeface="Arial Unicode MS" pitchFamily="34" charset="-128"/>
            </a:endParaRPr>
          </a:p>
          <a:p>
            <a:pPr marL="0" indent="0" eaLnBrk="1" hangingPunct="1">
              <a:buClr>
                <a:srgbClr val="000099"/>
              </a:buClr>
              <a:buNone/>
            </a:pPr>
            <a:endParaRPr lang="en-GB" altLang="zh-CN" sz="1600" dirty="0">
              <a:solidFill>
                <a:srgbClr val="000099"/>
              </a:solidFill>
              <a:ea typeface="Arial Unicode MS" pitchFamily="34" charset="-128"/>
              <a:cs typeface="Arial Unicode MS" pitchFamily="34" charset="-128"/>
            </a:endParaRPr>
          </a:p>
          <a:p>
            <a:pPr marL="0" indent="0" eaLnBrk="1" hangingPunct="1">
              <a:buClr>
                <a:srgbClr val="000099"/>
              </a:buClr>
              <a:buNone/>
            </a:pPr>
            <a:endParaRPr lang="en-GB" sz="1600" dirty="0">
              <a:solidFill>
                <a:srgbClr val="003399"/>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smtClean="0">
                <a:solidFill>
                  <a:srgbClr val="FFFF00"/>
                </a:solidFill>
                <a:latin typeface="Verdana" pitchFamily="34" charset="0"/>
                <a:ea typeface="Verdana" pitchFamily="34" charset="0"/>
                <a:cs typeface="Verdana" pitchFamily="34" charset="0"/>
              </a:rPr>
              <a:t>EBESM </a:t>
            </a:r>
            <a:r>
              <a:rPr lang="en-GB" b="1" smtClean="0">
                <a:solidFill>
                  <a:srgbClr val="FFFF00"/>
                </a:solidFill>
                <a:latin typeface="Verdana" pitchFamily="34" charset="0"/>
                <a:ea typeface="Verdana" pitchFamily="34" charset="0"/>
                <a:cs typeface="Verdana" pitchFamily="34" charset="0"/>
              </a:rPr>
              <a:t>Project</a:t>
            </a:r>
            <a:r>
              <a:rPr lang="en-GB" b="1">
                <a:solidFill>
                  <a:srgbClr val="FFFF00"/>
                </a:solidFill>
                <a:latin typeface="Verdana" pitchFamily="34" charset="0"/>
                <a:ea typeface="Verdana" pitchFamily="34" charset="0"/>
                <a:cs typeface="Verdana" pitchFamily="34" charset="0"/>
              </a:rPr>
              <a:t>	</a:t>
            </a:r>
            <a:r>
              <a:rPr lang="en-GB" b="1">
                <a:solidFill>
                  <a:srgbClr val="FFFFFF"/>
                </a:solidFill>
                <a:latin typeface="Verdana" pitchFamily="34" charset="0"/>
                <a:ea typeface="Verdana" pitchFamily="34" charset="0"/>
                <a:cs typeface="Verdana" pitchFamily="34" charset="0"/>
              </a:rPr>
              <a:t>							</a:t>
            </a:r>
            <a:r>
              <a:rPr lang="en-GB" b="1" smtClean="0">
                <a:solidFill>
                  <a:srgbClr val="FFFFFF"/>
                </a:solidFill>
                <a:latin typeface="Verdana" pitchFamily="34" charset="0"/>
                <a:ea typeface="Verdana" pitchFamily="34" charset="0"/>
                <a:cs typeface="Verdana" pitchFamily="34" charset="0"/>
              </a:rPr>
              <a:t>	</a:t>
            </a:r>
            <a:r>
              <a:rPr lang="en-GB" b="1" smtClean="0">
                <a:solidFill>
                  <a:srgbClr val="FFFF00"/>
                </a:solidFill>
                <a:latin typeface="Verdana" pitchFamily="34" charset="0"/>
                <a:ea typeface="Verdana" pitchFamily="34" charset="0"/>
                <a:cs typeface="Verdana" pitchFamily="34" charset="0"/>
              </a:rPr>
              <a:t>2</a:t>
            </a:r>
            <a:endParaRPr lang="es-ES" b="1">
              <a:solidFill>
                <a:srgbClr val="FFFF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68228097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3563069" y="1436688"/>
            <a:ext cx="6429375" cy="3001962"/>
          </a:xfrm>
        </p:spPr>
        <p:txBody>
          <a:bodyPr/>
          <a:lstStyle/>
          <a:p>
            <a:pPr lvl="0" algn="l" eaLnBrk="1" hangingPunct="1">
              <a:defRPr/>
            </a:pPr>
            <a:r>
              <a:rPr lang="en-GB" sz="2800" smtClean="0">
                <a:solidFill>
                  <a:srgbClr val="000099"/>
                </a:solidFill>
                <a:latin typeface="+mn-lt"/>
              </a:rPr>
              <a:t/>
            </a:r>
            <a:br>
              <a:rPr lang="en-GB" sz="2800" smtClean="0">
                <a:solidFill>
                  <a:srgbClr val="000099"/>
                </a:solidFill>
                <a:latin typeface="+mn-lt"/>
              </a:rPr>
            </a:br>
            <a:r>
              <a:rPr lang="en-GB" sz="2800" smtClean="0">
                <a:solidFill>
                  <a:srgbClr val="003399"/>
                </a:solidFill>
                <a:latin typeface="+mn-lt"/>
              </a:rPr>
              <a:t>Thank you for your attention</a:t>
            </a:r>
            <a:br>
              <a:rPr lang="en-GB" sz="2800" smtClean="0">
                <a:solidFill>
                  <a:srgbClr val="003399"/>
                </a:solidFill>
                <a:latin typeface="+mn-lt"/>
              </a:rPr>
            </a:br>
            <a:r>
              <a:rPr lang="en-GB" sz="2800" smtClean="0">
                <a:solidFill>
                  <a:srgbClr val="003399"/>
                </a:solidFill>
                <a:latin typeface="+mn-lt"/>
              </a:rPr>
              <a:t/>
            </a:r>
            <a:br>
              <a:rPr lang="en-GB" sz="2800" smtClean="0">
                <a:solidFill>
                  <a:srgbClr val="003399"/>
                </a:solidFill>
                <a:latin typeface="+mn-lt"/>
              </a:rPr>
            </a:br>
            <a:r>
              <a:rPr lang="en-GB" sz="2800">
                <a:solidFill>
                  <a:srgbClr val="003399"/>
                </a:solidFill>
              </a:rPr>
              <a:t>Your questions so far?</a:t>
            </a:r>
            <a:br>
              <a:rPr lang="en-GB" sz="2800">
                <a:solidFill>
                  <a:srgbClr val="003399"/>
                </a:solidFill>
              </a:rPr>
            </a:br>
            <a:r>
              <a:rPr lang="en-GB" sz="2800" smtClean="0">
                <a:solidFill>
                  <a:srgbClr val="003399"/>
                </a:solidFill>
                <a:latin typeface="+mn-lt"/>
              </a:rPr>
              <a:t/>
            </a:r>
            <a:br>
              <a:rPr lang="en-GB" sz="2800" smtClean="0">
                <a:solidFill>
                  <a:srgbClr val="003399"/>
                </a:solidFill>
                <a:latin typeface="+mn-lt"/>
              </a:rPr>
            </a:br>
            <a:r>
              <a:rPr lang="en-GB" sz="2800" smtClean="0">
                <a:solidFill>
                  <a:srgbClr val="003399"/>
                </a:solidFill>
                <a:latin typeface="+mn-lt"/>
              </a:rPr>
              <a:t>Contact: Marie-Jose Char</a:t>
            </a:r>
            <a:br>
              <a:rPr lang="en-GB" sz="2800" smtClean="0">
                <a:solidFill>
                  <a:srgbClr val="003399"/>
                </a:solidFill>
                <a:latin typeface="+mn-lt"/>
              </a:rPr>
            </a:br>
            <a:r>
              <a:rPr lang="en-GB" sz="2800" smtClean="0">
                <a:solidFill>
                  <a:srgbClr val="003399"/>
                </a:solidFill>
                <a:latin typeface="+mn-lt"/>
              </a:rPr>
              <a:t>Email</a:t>
            </a:r>
            <a:r>
              <a:rPr lang="en-GB" sz="2800" smtClean="0">
                <a:solidFill>
                  <a:srgbClr val="003399"/>
                </a:solidFill>
                <a:latin typeface="+mn-lt"/>
                <a:ea typeface="+mn-ea"/>
              </a:rPr>
              <a:t>	: M.J.CHAR.GIZ@outlook.com</a:t>
            </a:r>
            <a:br>
              <a:rPr lang="en-GB" sz="2800" smtClean="0">
                <a:solidFill>
                  <a:srgbClr val="003399"/>
                </a:solidFill>
                <a:latin typeface="+mn-lt"/>
                <a:ea typeface="+mn-ea"/>
              </a:rPr>
            </a:br>
            <a:r>
              <a:rPr lang="en-GB" sz="2800" smtClean="0">
                <a:solidFill>
                  <a:srgbClr val="003399"/>
                </a:solidFill>
                <a:latin typeface="+mn-lt"/>
                <a:ea typeface="+mn-ea"/>
              </a:rPr>
              <a:t>Website: www.ebesm.eu</a:t>
            </a:r>
            <a:r>
              <a:rPr lang="en-GB" sz="2800" smtClean="0">
                <a:solidFill>
                  <a:srgbClr val="000099"/>
                </a:solidFill>
                <a:latin typeface="+mn-lt"/>
                <a:ea typeface="+mn-ea"/>
              </a:rPr>
              <a:t>	</a:t>
            </a:r>
            <a:br>
              <a:rPr lang="en-GB" sz="2800" smtClean="0">
                <a:solidFill>
                  <a:srgbClr val="000099"/>
                </a:solidFill>
                <a:latin typeface="+mn-lt"/>
                <a:ea typeface="+mn-ea"/>
              </a:rPr>
            </a:br>
            <a:r>
              <a:rPr lang="en-GB" sz="2800" smtClean="0">
                <a:solidFill>
                  <a:srgbClr val="000099"/>
                </a:solidFill>
                <a:latin typeface="+mn-lt"/>
                <a:ea typeface="+mn-ea"/>
              </a:rPr>
              <a:t>	</a:t>
            </a:r>
            <a:endParaRPr lang="en-GB" sz="2800">
              <a:solidFill>
                <a:srgbClr val="000099"/>
              </a:solidFill>
              <a:latin typeface="+mn-lt"/>
              <a:ea typeface="+mn-ea"/>
            </a:endParaRPr>
          </a:p>
        </p:txBody>
      </p:sp>
      <p:pic>
        <p:nvPicPr>
          <p:cNvPr id="8" name="Picture 7"/>
          <p:cNvPicPr/>
          <p:nvPr/>
        </p:nvPicPr>
        <p:blipFill>
          <a:blip r:embed="rId3" cstate="email">
            <a:extLst>
              <a:ext uri="{28A0092B-C50C-407E-A947-70E740481C1C}">
                <a14:useLocalDpi xmlns:a14="http://schemas.microsoft.com/office/drawing/2010/main"/>
              </a:ext>
            </a:extLst>
          </a:blip>
          <a:srcRect/>
          <a:stretch>
            <a:fillRect/>
          </a:stretch>
        </p:blipFill>
        <p:spPr bwMode="auto">
          <a:xfrm>
            <a:off x="7163469" y="5223557"/>
            <a:ext cx="2432280" cy="1163650"/>
          </a:xfrm>
          <a:prstGeom prst="rect">
            <a:avLst/>
          </a:prstGeom>
          <a:noFill/>
          <a:ln w="9525">
            <a:noFill/>
            <a:miter lim="800000"/>
            <a:headEnd/>
            <a:tailEnd/>
          </a:ln>
        </p:spPr>
      </p:pic>
      <p:pic>
        <p:nvPicPr>
          <p:cNvPr id="1028" name="Picture 4"/>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678960" y="5223557"/>
            <a:ext cx="2792554" cy="116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2"/>
          <p:cNvSpPr/>
          <p:nvPr/>
        </p:nvSpPr>
        <p:spPr>
          <a:xfrm>
            <a:off x="3664612" y="4537836"/>
            <a:ext cx="5073650" cy="523220"/>
          </a:xfrm>
          <a:prstGeom prst="rect">
            <a:avLst/>
          </a:prstGeom>
        </p:spPr>
        <p:txBody>
          <a:bodyPr>
            <a:spAutoFit/>
          </a:bodyPr>
          <a:lstStyle/>
          <a:p>
            <a:r>
              <a:rPr lang="en-GB" sz="2800" smtClean="0">
                <a:solidFill>
                  <a:srgbClr val="003399"/>
                </a:solidFill>
              </a:rPr>
              <a:t>Project implemented by</a:t>
            </a:r>
            <a:r>
              <a:rPr lang="fr-FR" sz="2800" smtClean="0">
                <a:solidFill>
                  <a:srgbClr val="003399"/>
                </a:solidFill>
              </a:rPr>
              <a:t>: </a:t>
            </a:r>
            <a:endParaRPr lang="fr-BE" sz="2800">
              <a:solidFill>
                <a:srgbClr val="003399"/>
              </a:solidFill>
            </a:endParaRPr>
          </a:p>
        </p:txBody>
      </p:sp>
      <p:pic>
        <p:nvPicPr>
          <p:cNvPr id="7" name="Picture 5"/>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2008" y="6243191"/>
            <a:ext cx="2266925" cy="1202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US" dirty="0">
                <a:solidFill>
                  <a:srgbClr val="000099"/>
                </a:solidFill>
                <a:latin typeface="+mn-lt"/>
                <a:ea typeface="+mn-ea"/>
              </a:rPr>
              <a:t>2</a:t>
            </a:r>
            <a:r>
              <a:rPr lang="en-US" dirty="0" smtClean="0">
                <a:solidFill>
                  <a:srgbClr val="000099"/>
                </a:solidFill>
                <a:latin typeface="+mn-lt"/>
                <a:ea typeface="+mn-ea"/>
              </a:rPr>
              <a:t>. EBESM Background &amp; </a:t>
            </a:r>
            <a:br>
              <a:rPr lang="en-US" dirty="0" smtClean="0">
                <a:solidFill>
                  <a:srgbClr val="000099"/>
                </a:solidFill>
                <a:latin typeface="+mn-lt"/>
                <a:ea typeface="+mn-ea"/>
              </a:rPr>
            </a:br>
            <a:r>
              <a:rPr lang="en-US" dirty="0" smtClean="0">
                <a:solidFill>
                  <a:srgbClr val="000099"/>
                </a:solidFill>
                <a:latin typeface="+mn-lt"/>
                <a:ea typeface="+mn-ea"/>
              </a:rPr>
              <a:t>Policy Framework (1)</a:t>
            </a:r>
          </a:p>
        </p:txBody>
      </p:sp>
      <p:sp>
        <p:nvSpPr>
          <p:cNvPr id="5123" name="Rectangle 7"/>
          <p:cNvSpPr>
            <a:spLocks noGrp="1" noChangeArrowheads="1"/>
          </p:cNvSpPr>
          <p:nvPr>
            <p:ph idx="1"/>
          </p:nvPr>
        </p:nvSpPr>
        <p:spPr>
          <a:xfrm>
            <a:off x="176670" y="1130623"/>
            <a:ext cx="9865096" cy="5832648"/>
          </a:xfrm>
        </p:spPr>
        <p:txBody>
          <a:bodyPr/>
          <a:lstStyle/>
          <a:p>
            <a:pPr marL="0" indent="0" algn="ctr" eaLnBrk="1" hangingPunct="1">
              <a:buNone/>
              <a:defRPr/>
            </a:pPr>
            <a:r>
              <a:rPr lang="en-GB" altLang="fr-FR" sz="3000" b="1" dirty="0" smtClean="0">
                <a:solidFill>
                  <a:srgbClr val="22228B"/>
                </a:solidFill>
              </a:rPr>
              <a:t>	</a:t>
            </a:r>
            <a:r>
              <a:rPr lang="en-GB" altLang="en-US" sz="2200" b="1" dirty="0" smtClean="0">
                <a:solidFill>
                  <a:srgbClr val="003399"/>
                </a:solidFill>
              </a:rPr>
              <a:t>What is the Small Business Act ?</a:t>
            </a:r>
            <a:endParaRPr lang="en-GB" altLang="en-US" sz="2200" dirty="0" smtClean="0">
              <a:solidFill>
                <a:srgbClr val="003399"/>
              </a:solidFill>
            </a:endParaRPr>
          </a:p>
          <a:p>
            <a:pPr marL="381000" indent="-381000">
              <a:spcBef>
                <a:spcPct val="50000"/>
              </a:spcBef>
              <a:buClr>
                <a:schemeClr val="tx1"/>
              </a:buClr>
              <a:defRPr/>
            </a:pPr>
            <a:r>
              <a:rPr lang="en-GB" sz="2200" dirty="0" smtClean="0">
                <a:solidFill>
                  <a:srgbClr val="003399"/>
                </a:solidFill>
              </a:rPr>
              <a:t>The SBA is a comprehensive policy framework recognising the </a:t>
            </a:r>
            <a:r>
              <a:rPr lang="en-GB" sz="2200" b="1" dirty="0" smtClean="0">
                <a:solidFill>
                  <a:srgbClr val="003399"/>
                </a:solidFill>
              </a:rPr>
              <a:t>central role of SMEs</a:t>
            </a:r>
            <a:r>
              <a:rPr lang="en-GB" sz="2200" dirty="0" smtClean="0">
                <a:solidFill>
                  <a:srgbClr val="003399"/>
                </a:solidFill>
              </a:rPr>
              <a:t>.</a:t>
            </a:r>
          </a:p>
          <a:p>
            <a:pPr marL="381000" indent="-381000">
              <a:spcBef>
                <a:spcPct val="50000"/>
              </a:spcBef>
              <a:buClr>
                <a:schemeClr val="tx1"/>
              </a:buClr>
              <a:defRPr/>
            </a:pPr>
            <a:r>
              <a:rPr lang="en-GB" altLang="en-US" sz="2200" dirty="0" smtClean="0">
                <a:solidFill>
                  <a:srgbClr val="003399"/>
                </a:solidFill>
              </a:rPr>
              <a:t>Adopted in June 2008 by the EU</a:t>
            </a:r>
          </a:p>
          <a:p>
            <a:pPr marL="381000" indent="-381000">
              <a:spcBef>
                <a:spcPct val="50000"/>
              </a:spcBef>
              <a:buClr>
                <a:schemeClr val="tx1"/>
              </a:buClr>
              <a:defRPr/>
            </a:pPr>
            <a:r>
              <a:rPr lang="en-GB" altLang="en-US" sz="2200" dirty="0" smtClean="0">
                <a:solidFill>
                  <a:srgbClr val="003399"/>
                </a:solidFill>
              </a:rPr>
              <a:t>In 2011, MED Ministers decide to gradually align the Euro-MED Charter Enterprise (previously used as SMEs policy framework) with the SBA</a:t>
            </a:r>
          </a:p>
          <a:p>
            <a:pPr marL="381000" indent="-381000">
              <a:spcBef>
                <a:spcPct val="50000"/>
              </a:spcBef>
              <a:buClr>
                <a:schemeClr val="tx1"/>
              </a:buClr>
              <a:defRPr/>
            </a:pPr>
            <a:r>
              <a:rPr lang="en-GB" altLang="en-US" sz="2200" dirty="0" smtClean="0">
                <a:solidFill>
                  <a:srgbClr val="003399"/>
                </a:solidFill>
              </a:rPr>
              <a:t>Main objective: create a common framework for SME initiatives and implement the “Think Small First” principle</a:t>
            </a:r>
          </a:p>
          <a:p>
            <a:pPr marL="381000" indent="-381000">
              <a:spcBef>
                <a:spcPct val="50000"/>
              </a:spcBef>
              <a:buClr>
                <a:schemeClr val="tx1"/>
              </a:buClr>
              <a:defRPr/>
            </a:pPr>
            <a:r>
              <a:rPr lang="en-GB" altLang="en-US" sz="2200" dirty="0" smtClean="0">
                <a:solidFill>
                  <a:srgbClr val="003399"/>
                </a:solidFill>
              </a:rPr>
              <a:t>10 principles and a set of policy actions to implement them </a:t>
            </a:r>
          </a:p>
          <a:p>
            <a:pPr marL="381000" indent="-381000">
              <a:spcBef>
                <a:spcPct val="50000"/>
              </a:spcBef>
              <a:buClr>
                <a:schemeClr val="tx1"/>
              </a:buClr>
              <a:defRPr/>
            </a:pPr>
            <a:r>
              <a:rPr lang="en-GB" altLang="en-US" sz="2200" dirty="0" smtClean="0">
                <a:solidFill>
                  <a:srgbClr val="003399"/>
                </a:solidFill>
              </a:rPr>
              <a:t>Enhanced governance to give SMEs a greater role: through the network of SMEs envoys (EU) / SBA coordinators (MED) SMEs will have a say in policy making</a:t>
            </a:r>
          </a:p>
          <a:p>
            <a:pPr marL="381000" indent="-381000">
              <a:spcBef>
                <a:spcPct val="50000"/>
              </a:spcBef>
              <a:buClr>
                <a:schemeClr val="tx1"/>
              </a:buClr>
              <a:defRPr/>
            </a:pPr>
            <a:r>
              <a:rPr lang="en-GB" altLang="en-US" sz="2200" dirty="0" smtClean="0">
                <a:solidFill>
                  <a:srgbClr val="003399"/>
                </a:solidFill>
              </a:rPr>
              <a:t>Process: SBA Review (assessment) and Public Consultation </a:t>
            </a:r>
          </a:p>
          <a:p>
            <a:pPr marL="2941638" lvl="6" indent="0">
              <a:buNone/>
              <a:defRPr/>
            </a:pPr>
            <a:endParaRPr lang="en-GB" altLang="fr-FR" sz="3000" b="1" i="1" dirty="0">
              <a:solidFill>
                <a:srgbClr val="22228B"/>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smtClean="0">
                <a:solidFill>
                  <a:srgbClr val="FFFF00"/>
                </a:solidFill>
                <a:latin typeface="Verdana" pitchFamily="34" charset="0"/>
                <a:ea typeface="Verdana" pitchFamily="34" charset="0"/>
                <a:cs typeface="Verdana" pitchFamily="34" charset="0"/>
              </a:rPr>
              <a:t>EBESM </a:t>
            </a:r>
            <a:r>
              <a:rPr lang="en-GB" b="1" smtClean="0">
                <a:solidFill>
                  <a:srgbClr val="FFFF00"/>
                </a:solidFill>
                <a:latin typeface="Verdana" pitchFamily="34" charset="0"/>
                <a:ea typeface="Verdana" pitchFamily="34" charset="0"/>
                <a:cs typeface="Verdana" pitchFamily="34" charset="0"/>
              </a:rPr>
              <a:t>Project</a:t>
            </a:r>
            <a:r>
              <a:rPr lang="en-GB" b="1">
                <a:solidFill>
                  <a:srgbClr val="FFFF00"/>
                </a:solidFill>
                <a:latin typeface="Verdana" pitchFamily="34" charset="0"/>
                <a:ea typeface="Verdana" pitchFamily="34" charset="0"/>
                <a:cs typeface="Verdana" pitchFamily="34" charset="0"/>
              </a:rPr>
              <a:t>	</a:t>
            </a:r>
            <a:r>
              <a:rPr lang="en-GB" b="1">
                <a:solidFill>
                  <a:srgbClr val="FFFFFF"/>
                </a:solidFill>
                <a:latin typeface="Verdana" pitchFamily="34" charset="0"/>
                <a:ea typeface="Verdana" pitchFamily="34" charset="0"/>
                <a:cs typeface="Verdana" pitchFamily="34" charset="0"/>
              </a:rPr>
              <a:t>							</a:t>
            </a:r>
            <a:r>
              <a:rPr lang="en-GB" b="1" smtClean="0">
                <a:solidFill>
                  <a:srgbClr val="FFFFFF"/>
                </a:solidFill>
                <a:latin typeface="Verdana" pitchFamily="34" charset="0"/>
                <a:ea typeface="Verdana" pitchFamily="34" charset="0"/>
                <a:cs typeface="Verdana" pitchFamily="34" charset="0"/>
              </a:rPr>
              <a:t>	</a:t>
            </a:r>
            <a:r>
              <a:rPr lang="en-GB" b="1" smtClean="0">
                <a:solidFill>
                  <a:srgbClr val="FFFF00"/>
                </a:solidFill>
                <a:latin typeface="Verdana" pitchFamily="34" charset="0"/>
                <a:ea typeface="Verdana" pitchFamily="34" charset="0"/>
                <a:cs typeface="Verdana" pitchFamily="34" charset="0"/>
              </a:rPr>
              <a:t>3</a:t>
            </a:r>
            <a:endParaRPr lang="es-ES" b="1">
              <a:solidFill>
                <a:srgbClr val="FFFF00"/>
              </a:solidFill>
              <a:latin typeface="Verdana" pitchFamily="34" charset="0"/>
              <a:ea typeface="Verdana" pitchFamily="34" charset="0"/>
              <a:cs typeface="Verdana" pitchFamily="34" charset="0"/>
            </a:endParaRPr>
          </a:p>
        </p:txBody>
      </p:sp>
      <p:pic>
        <p:nvPicPr>
          <p:cNvPr id="2" name="Picture 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4183063" y="-8549481"/>
            <a:ext cx="18516600" cy="2160000"/>
          </a:xfrm>
          <a:prstGeom prst="rect">
            <a:avLst/>
          </a:prstGeom>
        </p:spPr>
      </p:pic>
    </p:spTree>
    <p:extLst>
      <p:ext uri="{BB962C8B-B14F-4D97-AF65-F5344CB8AC3E}">
        <p14:creationId xmlns:p14="http://schemas.microsoft.com/office/powerpoint/2010/main" val="407709797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
          <p:cNvSpPr>
            <a:spLocks noGrp="1" noChangeArrowheads="1"/>
          </p:cNvSpPr>
          <p:nvPr>
            <p:ph idx="1"/>
          </p:nvPr>
        </p:nvSpPr>
        <p:spPr>
          <a:xfrm>
            <a:off x="176670" y="1634679"/>
            <a:ext cx="9865096" cy="5328592"/>
          </a:xfrm>
        </p:spPr>
        <p:txBody>
          <a:bodyPr/>
          <a:lstStyle/>
          <a:p>
            <a:pPr marL="0" indent="0" algn="ctr" eaLnBrk="1" hangingPunct="1">
              <a:buNone/>
              <a:defRPr/>
            </a:pPr>
            <a:r>
              <a:rPr lang="en-GB" altLang="fr-FR" sz="3000" b="1" dirty="0" smtClean="0">
                <a:solidFill>
                  <a:srgbClr val="22228B"/>
                </a:solidFill>
              </a:rPr>
              <a:t>	</a:t>
            </a:r>
            <a:r>
              <a:rPr lang="en-GB" altLang="en-US" sz="2400" b="1" dirty="0" smtClean="0">
                <a:solidFill>
                  <a:srgbClr val="003399"/>
                </a:solidFill>
              </a:rPr>
              <a:t>10 Principles of the Small Business Act </a:t>
            </a:r>
          </a:p>
          <a:p>
            <a:pPr marL="0" indent="0" eaLnBrk="1" hangingPunct="1">
              <a:buNone/>
              <a:defRPr/>
            </a:pPr>
            <a:endParaRPr lang="en-GB" altLang="en-US" sz="2400" dirty="0" smtClean="0"/>
          </a:p>
          <a:p>
            <a:pPr marL="2941638" lvl="6" indent="0">
              <a:buNone/>
              <a:defRPr/>
            </a:pPr>
            <a:endParaRPr lang="en-GB" altLang="fr-FR" sz="3000" b="1" i="1" dirty="0">
              <a:solidFill>
                <a:srgbClr val="22228B"/>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4</a:t>
            </a:r>
            <a:endParaRPr lang="es-ES" b="1" dirty="0">
              <a:solidFill>
                <a:srgbClr val="FFFF00"/>
              </a:solidFill>
              <a:latin typeface="Verdana" pitchFamily="34" charset="0"/>
              <a:ea typeface="Verdana" pitchFamily="34" charset="0"/>
              <a:cs typeface="Verdana" pitchFamily="34" charset="0"/>
            </a:endParaRPr>
          </a:p>
        </p:txBody>
      </p:sp>
      <p:pic>
        <p:nvPicPr>
          <p:cNvPr id="2" name="Picture 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4183063" y="-8549481"/>
            <a:ext cx="18516600" cy="2160000"/>
          </a:xfrm>
          <a:prstGeom prst="rect">
            <a:avLst/>
          </a:prstGeom>
        </p:spPr>
      </p:pic>
      <p:sp>
        <p:nvSpPr>
          <p:cNvPr id="7" name="Rectangle 3"/>
          <p:cNvSpPr txBox="1">
            <a:spLocks noChangeArrowheads="1"/>
          </p:cNvSpPr>
          <p:nvPr/>
        </p:nvSpPr>
        <p:spPr bwMode="auto">
          <a:xfrm>
            <a:off x="457200" y="2387599"/>
            <a:ext cx="8229600" cy="421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370" tIns="50685" rIns="101370" bIns="50685" numCol="1" anchor="t" anchorCtr="0" compatLnSpc="1">
            <a:prstTxWarp prst="textNoShape">
              <a:avLst/>
            </a:prstTxWarp>
          </a:bodyPr>
          <a:lstStyle>
            <a:lvl1pPr marL="379413" indent="-379413" algn="l" defTabSz="1014413" rtl="0" eaLnBrk="0" fontAlgn="base" hangingPunct="0">
              <a:spcBef>
                <a:spcPct val="20000"/>
              </a:spcBef>
              <a:spcAft>
                <a:spcPct val="0"/>
              </a:spcAft>
              <a:buChar char="•"/>
              <a:defRPr sz="3200">
                <a:solidFill>
                  <a:schemeClr val="tx1"/>
                </a:solidFill>
                <a:latin typeface="+mn-lt"/>
                <a:ea typeface="+mn-ea"/>
                <a:cs typeface="+mn-cs"/>
              </a:defRPr>
            </a:lvl1pPr>
            <a:lvl2pPr marL="823913" indent="-317500" algn="l" defTabSz="1014413" rtl="0" eaLnBrk="0" fontAlgn="base" hangingPunct="0">
              <a:spcBef>
                <a:spcPct val="20000"/>
              </a:spcBef>
              <a:spcAft>
                <a:spcPct val="0"/>
              </a:spcAft>
              <a:buChar char="–"/>
              <a:defRPr sz="2800">
                <a:solidFill>
                  <a:schemeClr val="tx1"/>
                </a:solidFill>
                <a:latin typeface="+mn-lt"/>
                <a:cs typeface="+mn-cs"/>
              </a:defRPr>
            </a:lvl2pPr>
            <a:lvl3pPr marL="1266825" indent="-252413" algn="l" defTabSz="1014413" rtl="0" eaLnBrk="0" fontAlgn="base" hangingPunct="0">
              <a:spcBef>
                <a:spcPct val="20000"/>
              </a:spcBef>
              <a:spcAft>
                <a:spcPct val="0"/>
              </a:spcAft>
              <a:buChar char="•"/>
              <a:defRPr sz="2400">
                <a:solidFill>
                  <a:schemeClr val="tx1"/>
                </a:solidFill>
                <a:latin typeface="+mn-lt"/>
                <a:cs typeface="+mn-cs"/>
              </a:defRPr>
            </a:lvl3pPr>
            <a:lvl4pPr marL="1773238" indent="-252413" algn="l" defTabSz="1014413" rtl="0" eaLnBrk="0" fontAlgn="base" hangingPunct="0">
              <a:spcBef>
                <a:spcPct val="20000"/>
              </a:spcBef>
              <a:spcAft>
                <a:spcPct val="0"/>
              </a:spcAft>
              <a:buChar char="–"/>
              <a:defRPr sz="2000">
                <a:solidFill>
                  <a:schemeClr val="tx1"/>
                </a:solidFill>
                <a:latin typeface="+mn-lt"/>
                <a:cs typeface="+mn-cs"/>
              </a:defRPr>
            </a:lvl4pPr>
            <a:lvl5pPr marL="2281238" indent="-254000" algn="l" defTabSz="1014413" rtl="0" eaLnBrk="0" fontAlgn="base" hangingPunct="0">
              <a:spcBef>
                <a:spcPct val="20000"/>
              </a:spcBef>
              <a:spcAft>
                <a:spcPct val="0"/>
              </a:spcAft>
              <a:buChar char="»"/>
              <a:defRPr sz="2000">
                <a:solidFill>
                  <a:schemeClr val="tx1"/>
                </a:solidFill>
                <a:latin typeface="+mn-lt"/>
                <a:cs typeface="+mn-cs"/>
              </a:defRPr>
            </a:lvl5pPr>
            <a:lvl6pPr marL="2738438" indent="-254000" algn="l" defTabSz="1014413" rtl="0" fontAlgn="base">
              <a:spcBef>
                <a:spcPct val="20000"/>
              </a:spcBef>
              <a:spcAft>
                <a:spcPct val="0"/>
              </a:spcAft>
              <a:buChar char="»"/>
              <a:defRPr sz="2000">
                <a:solidFill>
                  <a:schemeClr val="tx1"/>
                </a:solidFill>
                <a:latin typeface="+mn-lt"/>
                <a:cs typeface="+mn-cs"/>
              </a:defRPr>
            </a:lvl6pPr>
            <a:lvl7pPr marL="3195638" indent="-254000" algn="l" defTabSz="1014413" rtl="0" fontAlgn="base">
              <a:spcBef>
                <a:spcPct val="20000"/>
              </a:spcBef>
              <a:spcAft>
                <a:spcPct val="0"/>
              </a:spcAft>
              <a:buChar char="»"/>
              <a:defRPr sz="2000">
                <a:solidFill>
                  <a:schemeClr val="tx1"/>
                </a:solidFill>
                <a:latin typeface="+mn-lt"/>
                <a:cs typeface="+mn-cs"/>
              </a:defRPr>
            </a:lvl7pPr>
            <a:lvl8pPr marL="3652838" indent="-254000" algn="l" defTabSz="1014413" rtl="0" fontAlgn="base">
              <a:spcBef>
                <a:spcPct val="20000"/>
              </a:spcBef>
              <a:spcAft>
                <a:spcPct val="0"/>
              </a:spcAft>
              <a:buChar char="»"/>
              <a:defRPr sz="2000">
                <a:solidFill>
                  <a:schemeClr val="tx1"/>
                </a:solidFill>
                <a:latin typeface="+mn-lt"/>
                <a:cs typeface="+mn-cs"/>
              </a:defRPr>
            </a:lvl8pPr>
            <a:lvl9pPr marL="4110038" indent="-254000" algn="l" defTabSz="1014413" rtl="0" fontAlgn="base">
              <a:spcBef>
                <a:spcPct val="20000"/>
              </a:spcBef>
              <a:spcAft>
                <a:spcPct val="0"/>
              </a:spcAft>
              <a:buChar char="»"/>
              <a:defRPr sz="2000">
                <a:solidFill>
                  <a:schemeClr val="tx1"/>
                </a:solidFill>
                <a:latin typeface="+mn-lt"/>
                <a:cs typeface="+mn-cs"/>
              </a:defRPr>
            </a:lvl9pPr>
          </a:lstStyle>
          <a:p>
            <a:pPr marL="457200" indent="-457200">
              <a:buClr>
                <a:srgbClr val="0F5494"/>
              </a:buClr>
              <a:buFontTx/>
              <a:buAutoNum type="arabicPeriod"/>
            </a:pPr>
            <a:r>
              <a:rPr lang="en-GB" altLang="en-US" sz="2000" kern="0" dirty="0" smtClean="0">
                <a:solidFill>
                  <a:srgbClr val="003399"/>
                </a:solidFill>
              </a:rPr>
              <a:t>Entrepreneurial learning and </a:t>
            </a:r>
            <a:r>
              <a:rPr lang="en-GB" altLang="en-US" sz="2000" b="1" kern="0" dirty="0" smtClean="0">
                <a:solidFill>
                  <a:srgbClr val="003399"/>
                </a:solidFill>
              </a:rPr>
              <a:t>women entrepreneurship</a:t>
            </a:r>
          </a:p>
          <a:p>
            <a:pPr marL="457200" indent="-457200">
              <a:buClr>
                <a:srgbClr val="0F5494"/>
              </a:buClr>
              <a:buFontTx/>
              <a:buAutoNum type="arabicPeriod"/>
            </a:pPr>
            <a:r>
              <a:rPr lang="en-GB" altLang="en-US" sz="2000" kern="0" dirty="0" smtClean="0">
                <a:solidFill>
                  <a:srgbClr val="003399"/>
                </a:solidFill>
              </a:rPr>
              <a:t>Bankruptcy and second chance</a:t>
            </a:r>
          </a:p>
          <a:p>
            <a:pPr marL="457200" indent="-457200">
              <a:buClr>
                <a:srgbClr val="0F5494"/>
              </a:buClr>
              <a:buFontTx/>
              <a:buAutoNum type="arabicPeriod"/>
            </a:pPr>
            <a:r>
              <a:rPr lang="en-GB" altLang="en-US" sz="2000" b="1" kern="0" dirty="0" smtClean="0">
                <a:solidFill>
                  <a:srgbClr val="003399"/>
                </a:solidFill>
              </a:rPr>
              <a:t>Regulatory Framework for SME policy making </a:t>
            </a:r>
            <a:r>
              <a:rPr lang="en-GB" altLang="en-US" sz="2000" b="1" kern="0" dirty="0">
                <a:solidFill>
                  <a:srgbClr val="003399"/>
                </a:solidFill>
              </a:rPr>
              <a:t>- </a:t>
            </a:r>
            <a:r>
              <a:rPr lang="en-GB" sz="2000" b="1" kern="0" dirty="0">
                <a:solidFill>
                  <a:srgbClr val="003399"/>
                </a:solidFill>
              </a:rPr>
              <a:t>“Think Small First” principle </a:t>
            </a:r>
            <a:endParaRPr lang="en-GB" altLang="en-US" sz="2000" b="1" kern="0" dirty="0">
              <a:solidFill>
                <a:srgbClr val="003399"/>
              </a:solidFill>
            </a:endParaRPr>
          </a:p>
          <a:p>
            <a:pPr marL="457200" indent="-457200">
              <a:buClr>
                <a:srgbClr val="0F5494"/>
              </a:buClr>
              <a:buFontTx/>
              <a:buAutoNum type="arabicPeriod"/>
            </a:pPr>
            <a:r>
              <a:rPr lang="en-GB" altLang="en-US" sz="2000" b="1" kern="0" dirty="0" smtClean="0">
                <a:solidFill>
                  <a:srgbClr val="003399"/>
                </a:solidFill>
              </a:rPr>
              <a:t>Operational Environment- </a:t>
            </a:r>
            <a:r>
              <a:rPr lang="en-GB" altLang="en-US" sz="2000" b="1" kern="0" dirty="0">
                <a:solidFill>
                  <a:srgbClr val="003399"/>
                </a:solidFill>
              </a:rPr>
              <a:t>Make </a:t>
            </a:r>
            <a:r>
              <a:rPr lang="en-GB" sz="2000" b="1" kern="0" dirty="0">
                <a:solidFill>
                  <a:srgbClr val="003399"/>
                </a:solidFill>
              </a:rPr>
              <a:t>public administrations responsive to SMEs’ needs</a:t>
            </a:r>
            <a:endParaRPr lang="en-GB" altLang="en-US" sz="2000" b="1" kern="0" dirty="0">
              <a:solidFill>
                <a:srgbClr val="003399"/>
              </a:solidFill>
            </a:endParaRPr>
          </a:p>
          <a:p>
            <a:pPr marL="457200" indent="-457200">
              <a:buClr>
                <a:srgbClr val="0F5494"/>
              </a:buClr>
              <a:buFontTx/>
              <a:buAutoNum type="arabicPeriod"/>
            </a:pPr>
            <a:r>
              <a:rPr lang="en-GB" altLang="en-US" sz="2000" kern="0" dirty="0" smtClean="0">
                <a:solidFill>
                  <a:srgbClr val="003399"/>
                </a:solidFill>
              </a:rPr>
              <a:t>SME Support Services and Public Procurement</a:t>
            </a:r>
          </a:p>
          <a:p>
            <a:pPr marL="457200" indent="-457200">
              <a:buClr>
                <a:srgbClr val="0F5494"/>
              </a:buClr>
              <a:buFontTx/>
              <a:buAutoNum type="arabicPeriod"/>
            </a:pPr>
            <a:r>
              <a:rPr lang="en-GB" altLang="en-US" sz="2000" b="1" kern="0" dirty="0" smtClean="0">
                <a:solidFill>
                  <a:srgbClr val="003399"/>
                </a:solidFill>
              </a:rPr>
              <a:t>Access to Finance for SMEs</a:t>
            </a:r>
          </a:p>
          <a:p>
            <a:pPr marL="457200" indent="-457200">
              <a:buClr>
                <a:srgbClr val="0F5494"/>
              </a:buClr>
              <a:buFontTx/>
              <a:buAutoNum type="arabicPeriod"/>
            </a:pPr>
            <a:r>
              <a:rPr lang="en-GB" altLang="en-US" sz="2000" kern="0" dirty="0" smtClean="0">
                <a:solidFill>
                  <a:srgbClr val="003399"/>
                </a:solidFill>
              </a:rPr>
              <a:t>Standards and technical regulations</a:t>
            </a:r>
          </a:p>
          <a:p>
            <a:pPr marL="457200" indent="-457200">
              <a:buClr>
                <a:srgbClr val="0F5494"/>
              </a:buClr>
              <a:buFontTx/>
              <a:buAutoNum type="arabicPeriod"/>
            </a:pPr>
            <a:r>
              <a:rPr lang="en-GB" altLang="en-US" sz="2000" kern="0" dirty="0" smtClean="0">
                <a:solidFill>
                  <a:srgbClr val="003399"/>
                </a:solidFill>
              </a:rPr>
              <a:t>Enterprise skills and Innovation</a:t>
            </a:r>
          </a:p>
          <a:p>
            <a:pPr marL="457200" indent="-457200">
              <a:buClr>
                <a:srgbClr val="0F5494"/>
              </a:buClr>
              <a:buFontTx/>
              <a:buAutoNum type="arabicPeriod"/>
            </a:pPr>
            <a:r>
              <a:rPr lang="en-GB" altLang="en-US" sz="2000" kern="0" dirty="0" smtClean="0">
                <a:solidFill>
                  <a:srgbClr val="003399"/>
                </a:solidFill>
              </a:rPr>
              <a:t>SMEs in a Green Economy</a:t>
            </a:r>
          </a:p>
          <a:p>
            <a:pPr marL="457200" indent="-457200">
              <a:buClr>
                <a:srgbClr val="0F5494"/>
              </a:buClr>
              <a:buFontTx/>
              <a:buAutoNum type="arabicPeriod"/>
            </a:pPr>
            <a:r>
              <a:rPr lang="en-GB" altLang="en-US" sz="2000" kern="0" dirty="0" smtClean="0">
                <a:solidFill>
                  <a:srgbClr val="003399"/>
                </a:solidFill>
              </a:rPr>
              <a:t>Internationalisation of SMEs</a:t>
            </a:r>
          </a:p>
          <a:p>
            <a:pPr marL="457200" indent="-457200">
              <a:buClr>
                <a:srgbClr val="2D5EC1"/>
              </a:buClr>
              <a:buFontTx/>
              <a:buNone/>
            </a:pPr>
            <a:endParaRPr lang="en-GB" altLang="en-US" sz="1600" kern="0" dirty="0" smtClean="0"/>
          </a:p>
        </p:txBody>
      </p:sp>
      <p:sp>
        <p:nvSpPr>
          <p:cNvPr id="3" name="Title 2"/>
          <p:cNvSpPr>
            <a:spLocks noGrp="1"/>
          </p:cNvSpPr>
          <p:nvPr>
            <p:ph type="title"/>
          </p:nvPr>
        </p:nvSpPr>
        <p:spPr/>
        <p:txBody>
          <a:bodyPr/>
          <a:lstStyle/>
          <a:p>
            <a:r>
              <a:rPr lang="en-US" dirty="0" smtClean="0">
                <a:solidFill>
                  <a:srgbClr val="000099"/>
                </a:solidFill>
              </a:rPr>
              <a:t>2. EBESM </a:t>
            </a:r>
            <a:r>
              <a:rPr lang="en-US" dirty="0">
                <a:solidFill>
                  <a:srgbClr val="000099"/>
                </a:solidFill>
              </a:rPr>
              <a:t>Background &amp; </a:t>
            </a:r>
            <a:br>
              <a:rPr lang="en-US" dirty="0">
                <a:solidFill>
                  <a:srgbClr val="000099"/>
                </a:solidFill>
              </a:rPr>
            </a:br>
            <a:r>
              <a:rPr lang="en-US" dirty="0">
                <a:solidFill>
                  <a:srgbClr val="000099"/>
                </a:solidFill>
              </a:rPr>
              <a:t>Policy Framework </a:t>
            </a:r>
            <a:r>
              <a:rPr lang="en-US" dirty="0" smtClean="0">
                <a:solidFill>
                  <a:srgbClr val="000099"/>
                </a:solidFill>
              </a:rPr>
              <a:t>(2)</a:t>
            </a:r>
            <a:endParaRPr lang="en-US" dirty="0"/>
          </a:p>
        </p:txBody>
      </p:sp>
    </p:spTree>
    <p:extLst>
      <p:ext uri="{BB962C8B-B14F-4D97-AF65-F5344CB8AC3E}">
        <p14:creationId xmlns:p14="http://schemas.microsoft.com/office/powerpoint/2010/main" val="32536398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en-US" dirty="0" smtClean="0">
                <a:solidFill>
                  <a:srgbClr val="000099"/>
                </a:solidFill>
              </a:rPr>
              <a:t>2. EBESM </a:t>
            </a:r>
            <a:r>
              <a:rPr lang="en-US" dirty="0">
                <a:solidFill>
                  <a:srgbClr val="000099"/>
                </a:solidFill>
              </a:rPr>
              <a:t>Background &amp; </a:t>
            </a:r>
            <a:br>
              <a:rPr lang="en-US" dirty="0">
                <a:solidFill>
                  <a:srgbClr val="000099"/>
                </a:solidFill>
              </a:rPr>
            </a:br>
            <a:r>
              <a:rPr lang="en-US" dirty="0">
                <a:solidFill>
                  <a:srgbClr val="000099"/>
                </a:solidFill>
              </a:rPr>
              <a:t>Policy Framework </a:t>
            </a:r>
            <a:r>
              <a:rPr lang="en-US" dirty="0" smtClean="0">
                <a:solidFill>
                  <a:srgbClr val="000099"/>
                </a:solidFill>
              </a:rPr>
              <a:t>(3)</a:t>
            </a:r>
            <a:endParaRPr lang="en-US" dirty="0" smtClean="0">
              <a:solidFill>
                <a:srgbClr val="000099"/>
              </a:solidFill>
              <a:latin typeface="+mn-lt"/>
              <a:ea typeface="+mn-ea"/>
            </a:endParaRPr>
          </a:p>
        </p:txBody>
      </p:sp>
      <p:sp>
        <p:nvSpPr>
          <p:cNvPr id="5123" name="Rectangle 7"/>
          <p:cNvSpPr>
            <a:spLocks noGrp="1" noChangeArrowheads="1"/>
          </p:cNvSpPr>
          <p:nvPr>
            <p:ph idx="1"/>
          </p:nvPr>
        </p:nvSpPr>
        <p:spPr>
          <a:xfrm>
            <a:off x="176670" y="1634679"/>
            <a:ext cx="9865096" cy="5328592"/>
          </a:xfrm>
        </p:spPr>
        <p:txBody>
          <a:bodyPr/>
          <a:lstStyle/>
          <a:p>
            <a:pPr marL="0" indent="0" eaLnBrk="1" hangingPunct="1">
              <a:buNone/>
              <a:defRPr/>
            </a:pPr>
            <a:r>
              <a:rPr lang="en-GB" altLang="fr-FR" sz="3000" b="1" dirty="0" smtClean="0">
                <a:solidFill>
                  <a:srgbClr val="22228B"/>
                </a:solidFill>
              </a:rPr>
              <a:t>	</a:t>
            </a:r>
            <a:r>
              <a:rPr lang="en-GB" altLang="en-US" sz="2800" dirty="0"/>
              <a:t> </a:t>
            </a:r>
            <a:r>
              <a:rPr lang="en-GB" altLang="en-US" sz="2800" b="1" dirty="0">
                <a:solidFill>
                  <a:srgbClr val="003399"/>
                </a:solidFill>
              </a:rPr>
              <a:t>SBA Assessment </a:t>
            </a:r>
            <a:r>
              <a:rPr lang="en-GB" altLang="en-US" sz="2800" b="1" dirty="0" smtClean="0">
                <a:solidFill>
                  <a:srgbClr val="003399"/>
                </a:solidFill>
              </a:rPr>
              <a:t>Process in the MED countries</a:t>
            </a:r>
            <a:endParaRPr lang="en-GB" altLang="fr-FR" sz="3000" b="1" i="1" dirty="0">
              <a:solidFill>
                <a:srgbClr val="003399"/>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5</a:t>
            </a:r>
            <a:endParaRPr lang="es-ES" b="1" dirty="0">
              <a:solidFill>
                <a:srgbClr val="FFFF00"/>
              </a:solidFill>
              <a:latin typeface="Verdana" pitchFamily="34" charset="0"/>
              <a:ea typeface="Verdana" pitchFamily="34" charset="0"/>
              <a:cs typeface="Verdana" pitchFamily="34" charset="0"/>
            </a:endParaRPr>
          </a:p>
        </p:txBody>
      </p:sp>
      <p:pic>
        <p:nvPicPr>
          <p:cNvPr id="2" name="Picture 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4183063" y="-8549481"/>
            <a:ext cx="18516600" cy="2160000"/>
          </a:xfrm>
          <a:prstGeom prst="rect">
            <a:avLst/>
          </a:prstGeom>
        </p:spPr>
      </p:pic>
      <p:sp>
        <p:nvSpPr>
          <p:cNvPr id="7" name="Rectangle 3"/>
          <p:cNvSpPr txBox="1">
            <a:spLocks noChangeArrowheads="1"/>
          </p:cNvSpPr>
          <p:nvPr/>
        </p:nvSpPr>
        <p:spPr bwMode="auto">
          <a:xfrm>
            <a:off x="457199" y="2387599"/>
            <a:ext cx="9154541" cy="4575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370" tIns="50685" rIns="101370" bIns="50685" numCol="1" anchor="t" anchorCtr="0" compatLnSpc="1">
            <a:prstTxWarp prst="textNoShape">
              <a:avLst/>
            </a:prstTxWarp>
          </a:bodyPr>
          <a:lstStyle>
            <a:lvl1pPr marL="379413" indent="-379413" algn="l" defTabSz="1014413" rtl="0" eaLnBrk="0" fontAlgn="base" hangingPunct="0">
              <a:spcBef>
                <a:spcPct val="20000"/>
              </a:spcBef>
              <a:spcAft>
                <a:spcPct val="0"/>
              </a:spcAft>
              <a:buChar char="•"/>
              <a:defRPr sz="3200">
                <a:solidFill>
                  <a:schemeClr val="tx1"/>
                </a:solidFill>
                <a:latin typeface="+mn-lt"/>
                <a:ea typeface="+mn-ea"/>
                <a:cs typeface="+mn-cs"/>
              </a:defRPr>
            </a:lvl1pPr>
            <a:lvl2pPr marL="823913" indent="-317500" algn="l" defTabSz="1014413" rtl="0" eaLnBrk="0" fontAlgn="base" hangingPunct="0">
              <a:spcBef>
                <a:spcPct val="20000"/>
              </a:spcBef>
              <a:spcAft>
                <a:spcPct val="0"/>
              </a:spcAft>
              <a:buChar char="–"/>
              <a:defRPr sz="2800">
                <a:solidFill>
                  <a:schemeClr val="tx1"/>
                </a:solidFill>
                <a:latin typeface="+mn-lt"/>
                <a:cs typeface="+mn-cs"/>
              </a:defRPr>
            </a:lvl2pPr>
            <a:lvl3pPr marL="1266825" indent="-252413" algn="l" defTabSz="1014413" rtl="0" eaLnBrk="0" fontAlgn="base" hangingPunct="0">
              <a:spcBef>
                <a:spcPct val="20000"/>
              </a:spcBef>
              <a:spcAft>
                <a:spcPct val="0"/>
              </a:spcAft>
              <a:buChar char="•"/>
              <a:defRPr sz="2400">
                <a:solidFill>
                  <a:schemeClr val="tx1"/>
                </a:solidFill>
                <a:latin typeface="+mn-lt"/>
                <a:cs typeface="+mn-cs"/>
              </a:defRPr>
            </a:lvl3pPr>
            <a:lvl4pPr marL="1773238" indent="-252413" algn="l" defTabSz="1014413" rtl="0" eaLnBrk="0" fontAlgn="base" hangingPunct="0">
              <a:spcBef>
                <a:spcPct val="20000"/>
              </a:spcBef>
              <a:spcAft>
                <a:spcPct val="0"/>
              </a:spcAft>
              <a:buChar char="–"/>
              <a:defRPr sz="2000">
                <a:solidFill>
                  <a:schemeClr val="tx1"/>
                </a:solidFill>
                <a:latin typeface="+mn-lt"/>
                <a:cs typeface="+mn-cs"/>
              </a:defRPr>
            </a:lvl4pPr>
            <a:lvl5pPr marL="2281238" indent="-254000" algn="l" defTabSz="1014413" rtl="0" eaLnBrk="0" fontAlgn="base" hangingPunct="0">
              <a:spcBef>
                <a:spcPct val="20000"/>
              </a:spcBef>
              <a:spcAft>
                <a:spcPct val="0"/>
              </a:spcAft>
              <a:buChar char="»"/>
              <a:defRPr sz="2000">
                <a:solidFill>
                  <a:schemeClr val="tx1"/>
                </a:solidFill>
                <a:latin typeface="+mn-lt"/>
                <a:cs typeface="+mn-cs"/>
              </a:defRPr>
            </a:lvl5pPr>
            <a:lvl6pPr marL="2738438" indent="-254000" algn="l" defTabSz="1014413" rtl="0" fontAlgn="base">
              <a:spcBef>
                <a:spcPct val="20000"/>
              </a:spcBef>
              <a:spcAft>
                <a:spcPct val="0"/>
              </a:spcAft>
              <a:buChar char="»"/>
              <a:defRPr sz="2000">
                <a:solidFill>
                  <a:schemeClr val="tx1"/>
                </a:solidFill>
                <a:latin typeface="+mn-lt"/>
                <a:cs typeface="+mn-cs"/>
              </a:defRPr>
            </a:lvl6pPr>
            <a:lvl7pPr marL="3195638" indent="-254000" algn="l" defTabSz="1014413" rtl="0" fontAlgn="base">
              <a:spcBef>
                <a:spcPct val="20000"/>
              </a:spcBef>
              <a:spcAft>
                <a:spcPct val="0"/>
              </a:spcAft>
              <a:buChar char="»"/>
              <a:defRPr sz="2000">
                <a:solidFill>
                  <a:schemeClr val="tx1"/>
                </a:solidFill>
                <a:latin typeface="+mn-lt"/>
                <a:cs typeface="+mn-cs"/>
              </a:defRPr>
            </a:lvl7pPr>
            <a:lvl8pPr marL="3652838" indent="-254000" algn="l" defTabSz="1014413" rtl="0" fontAlgn="base">
              <a:spcBef>
                <a:spcPct val="20000"/>
              </a:spcBef>
              <a:spcAft>
                <a:spcPct val="0"/>
              </a:spcAft>
              <a:buChar char="»"/>
              <a:defRPr sz="2000">
                <a:solidFill>
                  <a:schemeClr val="tx1"/>
                </a:solidFill>
                <a:latin typeface="+mn-lt"/>
                <a:cs typeface="+mn-cs"/>
              </a:defRPr>
            </a:lvl8pPr>
            <a:lvl9pPr marL="4110038" indent="-254000" algn="l" defTabSz="1014413" rtl="0" fontAlgn="base">
              <a:spcBef>
                <a:spcPct val="20000"/>
              </a:spcBef>
              <a:spcAft>
                <a:spcPct val="0"/>
              </a:spcAft>
              <a:buChar char="»"/>
              <a:defRPr sz="2000">
                <a:solidFill>
                  <a:schemeClr val="tx1"/>
                </a:solidFill>
                <a:latin typeface="+mn-lt"/>
                <a:cs typeface="+mn-cs"/>
              </a:defRPr>
            </a:lvl9pPr>
          </a:lstStyle>
          <a:p>
            <a:pPr algn="just"/>
            <a:r>
              <a:rPr lang="en-GB" altLang="en-US" sz="2100" b="1" dirty="0">
                <a:solidFill>
                  <a:srgbClr val="003399"/>
                </a:solidFill>
              </a:rPr>
              <a:t>The SBA Assessment is a joint process implemented by the European Commission, OECD, </a:t>
            </a:r>
            <a:r>
              <a:rPr lang="en-GB" altLang="en-US" sz="2100" b="1" dirty="0" smtClean="0">
                <a:solidFill>
                  <a:srgbClr val="003399"/>
                </a:solidFill>
              </a:rPr>
              <a:t>EIB </a:t>
            </a:r>
            <a:r>
              <a:rPr lang="en-GB" altLang="en-US" sz="2100" b="1" dirty="0">
                <a:solidFill>
                  <a:srgbClr val="003399"/>
                </a:solidFill>
              </a:rPr>
              <a:t>and the European Training Foundation (ETF</a:t>
            </a:r>
            <a:r>
              <a:rPr lang="en-GB" altLang="en-US" sz="2100" b="1" dirty="0" smtClean="0">
                <a:solidFill>
                  <a:srgbClr val="003399"/>
                </a:solidFill>
              </a:rPr>
              <a:t>).</a:t>
            </a:r>
            <a:endParaRPr lang="en-GB" altLang="en-US" sz="2100" b="1" dirty="0">
              <a:solidFill>
                <a:srgbClr val="003399"/>
              </a:solidFill>
            </a:endParaRPr>
          </a:p>
          <a:p>
            <a:pPr algn="just"/>
            <a:r>
              <a:rPr lang="en-GB" altLang="en-US" sz="2100" b="1" dirty="0">
                <a:solidFill>
                  <a:srgbClr val="003399"/>
                </a:solidFill>
              </a:rPr>
              <a:t>Based on the SME policy Index</a:t>
            </a:r>
          </a:p>
          <a:p>
            <a:pPr algn="just"/>
            <a:r>
              <a:rPr lang="en-GB" altLang="en-US" sz="2100" b="1" dirty="0">
                <a:solidFill>
                  <a:srgbClr val="003399"/>
                </a:solidFill>
              </a:rPr>
              <a:t>Each </a:t>
            </a:r>
            <a:r>
              <a:rPr lang="en-GB" altLang="en-US" sz="2100" b="1" dirty="0" smtClean="0">
                <a:solidFill>
                  <a:srgbClr val="003399"/>
                </a:solidFill>
              </a:rPr>
              <a:t>MED </a:t>
            </a:r>
            <a:r>
              <a:rPr lang="en-GB" altLang="en-US" sz="2100" b="1" dirty="0">
                <a:solidFill>
                  <a:srgbClr val="003399"/>
                </a:solidFill>
              </a:rPr>
              <a:t>country has nominated a SBA national coordinator who has a crucial </a:t>
            </a:r>
            <a:r>
              <a:rPr lang="en-GB" altLang="en-US" sz="2100" b="1" dirty="0" smtClean="0">
                <a:solidFill>
                  <a:srgbClr val="003399"/>
                </a:solidFill>
              </a:rPr>
              <a:t>role.</a:t>
            </a:r>
          </a:p>
          <a:p>
            <a:r>
              <a:rPr lang="en-GB" altLang="en-US" sz="2100" dirty="0">
                <a:solidFill>
                  <a:srgbClr val="003399"/>
                </a:solidFill>
              </a:rPr>
              <a:t>First process based on the former Charter for small enterprises in 2008</a:t>
            </a:r>
          </a:p>
          <a:p>
            <a:r>
              <a:rPr lang="en-GB" altLang="en-US" sz="2100" dirty="0">
                <a:solidFill>
                  <a:srgbClr val="003399"/>
                </a:solidFill>
              </a:rPr>
              <a:t>Second assessment conducted in 2013 and published in 2014</a:t>
            </a:r>
          </a:p>
          <a:p>
            <a:r>
              <a:rPr lang="en-GB" altLang="en-US" sz="2100" dirty="0">
                <a:solidFill>
                  <a:srgbClr val="003399"/>
                </a:solidFill>
              </a:rPr>
              <a:t>Structured around the Small Business Act</a:t>
            </a:r>
          </a:p>
          <a:p>
            <a:r>
              <a:rPr lang="en-GB" altLang="en-US" sz="2100" dirty="0">
                <a:solidFill>
                  <a:srgbClr val="003399"/>
                </a:solidFill>
              </a:rPr>
              <a:t>Follow-up :  </a:t>
            </a:r>
            <a:r>
              <a:rPr lang="en-GB" altLang="en-US" sz="2100" dirty="0" smtClean="0">
                <a:solidFill>
                  <a:srgbClr val="003399"/>
                </a:solidFill>
              </a:rPr>
              <a:t>Support to implement policies on key topics </a:t>
            </a:r>
            <a:r>
              <a:rPr lang="en-GB" altLang="en-US" sz="2100" dirty="0">
                <a:solidFill>
                  <a:srgbClr val="003399"/>
                </a:solidFill>
              </a:rPr>
              <a:t>identified in the recommendations</a:t>
            </a:r>
          </a:p>
          <a:p>
            <a:pPr algn="just"/>
            <a:endParaRPr lang="en-GB" altLang="en-US" sz="1800" b="1" dirty="0" smtClean="0"/>
          </a:p>
          <a:p>
            <a:pPr marL="457200" indent="-457200">
              <a:buClr>
                <a:srgbClr val="2D5EC1"/>
              </a:buClr>
              <a:buFontTx/>
              <a:buNone/>
            </a:pPr>
            <a:endParaRPr lang="en-GB" altLang="en-US" sz="1600" kern="0" dirty="0" smtClean="0"/>
          </a:p>
        </p:txBody>
      </p:sp>
    </p:spTree>
    <p:extLst>
      <p:ext uri="{BB962C8B-B14F-4D97-AF65-F5344CB8AC3E}">
        <p14:creationId xmlns:p14="http://schemas.microsoft.com/office/powerpoint/2010/main" val="14162659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0" indent="0">
              <a:buNone/>
            </a:pPr>
            <a:r>
              <a:rPr lang="en-US" dirty="0">
                <a:solidFill>
                  <a:srgbClr val="000099"/>
                </a:solidFill>
              </a:rPr>
              <a:t>2. EBESM Background &amp; </a:t>
            </a:r>
            <a:br>
              <a:rPr lang="en-US" dirty="0">
                <a:solidFill>
                  <a:srgbClr val="000099"/>
                </a:solidFill>
              </a:rPr>
            </a:br>
            <a:r>
              <a:rPr lang="en-US" dirty="0" smtClean="0">
                <a:solidFill>
                  <a:srgbClr val="000099"/>
                </a:solidFill>
              </a:rPr>
              <a:t>    Policy </a:t>
            </a:r>
            <a:r>
              <a:rPr lang="en-US" dirty="0">
                <a:solidFill>
                  <a:srgbClr val="000099"/>
                </a:solidFill>
              </a:rPr>
              <a:t>Framework </a:t>
            </a:r>
            <a:r>
              <a:rPr lang="en-US" dirty="0" smtClean="0">
                <a:solidFill>
                  <a:srgbClr val="000099"/>
                </a:solidFill>
              </a:rPr>
              <a:t>(4)</a:t>
            </a:r>
            <a:endParaRPr lang="en-GB" altLang="en-US" dirty="0">
              <a:solidFill>
                <a:srgbClr val="003399"/>
              </a:solidFill>
            </a:endParaRPr>
          </a:p>
        </p:txBody>
      </p:sp>
      <p:sp>
        <p:nvSpPr>
          <p:cNvPr id="5123" name="Rectangle 7"/>
          <p:cNvSpPr>
            <a:spLocks noGrp="1" noChangeArrowheads="1"/>
          </p:cNvSpPr>
          <p:nvPr>
            <p:ph idx="1"/>
          </p:nvPr>
        </p:nvSpPr>
        <p:spPr>
          <a:xfrm>
            <a:off x="176670" y="1634679"/>
            <a:ext cx="9865096" cy="5328592"/>
          </a:xfrm>
        </p:spPr>
        <p:txBody>
          <a:bodyPr/>
          <a:lstStyle/>
          <a:p>
            <a:pPr marL="0" indent="0" eaLnBrk="1" hangingPunct="1">
              <a:buNone/>
              <a:defRPr/>
            </a:pPr>
            <a:r>
              <a:rPr lang="en-GB" altLang="fr-FR" sz="3000" b="1" smtClean="0">
                <a:solidFill>
                  <a:srgbClr val="22228B"/>
                </a:solidFill>
              </a:rPr>
              <a:t>	</a:t>
            </a:r>
            <a:endParaRPr lang="en-GB" altLang="fr-FR" sz="3000" b="1" i="1">
              <a:solidFill>
                <a:srgbClr val="22228B"/>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6</a:t>
            </a:r>
            <a:endParaRPr lang="es-ES" b="1" dirty="0">
              <a:solidFill>
                <a:srgbClr val="FFFF00"/>
              </a:solidFill>
              <a:latin typeface="Verdana" pitchFamily="34" charset="0"/>
              <a:ea typeface="Verdana" pitchFamily="34" charset="0"/>
              <a:cs typeface="Verdana" pitchFamily="34" charset="0"/>
            </a:endParaRPr>
          </a:p>
        </p:txBody>
      </p:sp>
      <p:pic>
        <p:nvPicPr>
          <p:cNvPr id="2" name="Picture 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4183063" y="-8549481"/>
            <a:ext cx="18516600" cy="2160000"/>
          </a:xfrm>
          <a:prstGeom prst="rect">
            <a:avLst/>
          </a:prstGeom>
        </p:spPr>
      </p:pic>
      <p:sp>
        <p:nvSpPr>
          <p:cNvPr id="11" name="Content Placeholder 2"/>
          <p:cNvSpPr txBox="1">
            <a:spLocks/>
          </p:cNvSpPr>
          <p:nvPr/>
        </p:nvSpPr>
        <p:spPr bwMode="auto">
          <a:xfrm>
            <a:off x="457199" y="1176611"/>
            <a:ext cx="9226549" cy="5498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370" tIns="50685" rIns="101370" bIns="50685" numCol="1" anchor="t" anchorCtr="0" compatLnSpc="1">
            <a:prstTxWarp prst="textNoShape">
              <a:avLst/>
            </a:prstTxWarp>
          </a:bodyPr>
          <a:lstStyle>
            <a:lvl1pPr marL="379413" indent="-379413" algn="l" defTabSz="1014413" rtl="0" eaLnBrk="0" fontAlgn="base" hangingPunct="0">
              <a:spcBef>
                <a:spcPct val="20000"/>
              </a:spcBef>
              <a:spcAft>
                <a:spcPct val="0"/>
              </a:spcAft>
              <a:buChar char="•"/>
              <a:defRPr sz="3200">
                <a:solidFill>
                  <a:schemeClr val="tx1"/>
                </a:solidFill>
                <a:latin typeface="+mn-lt"/>
                <a:ea typeface="+mn-ea"/>
                <a:cs typeface="+mn-cs"/>
              </a:defRPr>
            </a:lvl1pPr>
            <a:lvl2pPr marL="823913" indent="-317500" algn="l" defTabSz="1014413" rtl="0" eaLnBrk="0" fontAlgn="base" hangingPunct="0">
              <a:spcBef>
                <a:spcPct val="20000"/>
              </a:spcBef>
              <a:spcAft>
                <a:spcPct val="0"/>
              </a:spcAft>
              <a:buChar char="–"/>
              <a:defRPr sz="2800">
                <a:solidFill>
                  <a:schemeClr val="tx1"/>
                </a:solidFill>
                <a:latin typeface="+mn-lt"/>
                <a:cs typeface="+mn-cs"/>
              </a:defRPr>
            </a:lvl2pPr>
            <a:lvl3pPr marL="1266825" indent="-252413" algn="l" defTabSz="1014413" rtl="0" eaLnBrk="0" fontAlgn="base" hangingPunct="0">
              <a:spcBef>
                <a:spcPct val="20000"/>
              </a:spcBef>
              <a:spcAft>
                <a:spcPct val="0"/>
              </a:spcAft>
              <a:buChar char="•"/>
              <a:defRPr sz="2400">
                <a:solidFill>
                  <a:schemeClr val="tx1"/>
                </a:solidFill>
                <a:latin typeface="+mn-lt"/>
                <a:cs typeface="+mn-cs"/>
              </a:defRPr>
            </a:lvl3pPr>
            <a:lvl4pPr marL="1773238" indent="-252413" algn="l" defTabSz="1014413" rtl="0" eaLnBrk="0" fontAlgn="base" hangingPunct="0">
              <a:spcBef>
                <a:spcPct val="20000"/>
              </a:spcBef>
              <a:spcAft>
                <a:spcPct val="0"/>
              </a:spcAft>
              <a:buChar char="–"/>
              <a:defRPr sz="2000">
                <a:solidFill>
                  <a:schemeClr val="tx1"/>
                </a:solidFill>
                <a:latin typeface="+mn-lt"/>
                <a:cs typeface="+mn-cs"/>
              </a:defRPr>
            </a:lvl4pPr>
            <a:lvl5pPr marL="2281238" indent="-254000" algn="l" defTabSz="1014413" rtl="0" eaLnBrk="0" fontAlgn="base" hangingPunct="0">
              <a:spcBef>
                <a:spcPct val="20000"/>
              </a:spcBef>
              <a:spcAft>
                <a:spcPct val="0"/>
              </a:spcAft>
              <a:buChar char="»"/>
              <a:defRPr sz="2000">
                <a:solidFill>
                  <a:schemeClr val="tx1"/>
                </a:solidFill>
                <a:latin typeface="+mn-lt"/>
                <a:cs typeface="+mn-cs"/>
              </a:defRPr>
            </a:lvl5pPr>
            <a:lvl6pPr marL="2738438" indent="-254000" algn="l" defTabSz="1014413" rtl="0" fontAlgn="base">
              <a:spcBef>
                <a:spcPct val="20000"/>
              </a:spcBef>
              <a:spcAft>
                <a:spcPct val="0"/>
              </a:spcAft>
              <a:buChar char="»"/>
              <a:defRPr sz="2000">
                <a:solidFill>
                  <a:schemeClr val="tx1"/>
                </a:solidFill>
                <a:latin typeface="+mn-lt"/>
                <a:cs typeface="+mn-cs"/>
              </a:defRPr>
            </a:lvl6pPr>
            <a:lvl7pPr marL="3195638" indent="-254000" algn="l" defTabSz="1014413" rtl="0" fontAlgn="base">
              <a:spcBef>
                <a:spcPct val="20000"/>
              </a:spcBef>
              <a:spcAft>
                <a:spcPct val="0"/>
              </a:spcAft>
              <a:buChar char="»"/>
              <a:defRPr sz="2000">
                <a:solidFill>
                  <a:schemeClr val="tx1"/>
                </a:solidFill>
                <a:latin typeface="+mn-lt"/>
                <a:cs typeface="+mn-cs"/>
              </a:defRPr>
            </a:lvl7pPr>
            <a:lvl8pPr marL="3652838" indent="-254000" algn="l" defTabSz="1014413" rtl="0" fontAlgn="base">
              <a:spcBef>
                <a:spcPct val="20000"/>
              </a:spcBef>
              <a:spcAft>
                <a:spcPct val="0"/>
              </a:spcAft>
              <a:buChar char="»"/>
              <a:defRPr sz="2000">
                <a:solidFill>
                  <a:schemeClr val="tx1"/>
                </a:solidFill>
                <a:latin typeface="+mn-lt"/>
                <a:cs typeface="+mn-cs"/>
              </a:defRPr>
            </a:lvl8pPr>
            <a:lvl9pPr marL="4110038" indent="-254000" algn="l" defTabSz="1014413" rtl="0" fontAlgn="base">
              <a:spcBef>
                <a:spcPct val="20000"/>
              </a:spcBef>
              <a:spcAft>
                <a:spcPct val="0"/>
              </a:spcAft>
              <a:buChar char="»"/>
              <a:defRPr sz="2000">
                <a:solidFill>
                  <a:schemeClr val="tx1"/>
                </a:solidFill>
                <a:latin typeface="+mn-lt"/>
                <a:cs typeface="+mn-cs"/>
              </a:defRPr>
            </a:lvl9pPr>
          </a:lstStyle>
          <a:p>
            <a:pPr marL="0" indent="0" algn="ctr">
              <a:buNone/>
            </a:pPr>
            <a:endParaRPr lang="en-GB" altLang="en-US" sz="2400" b="1" dirty="0" smtClean="0">
              <a:solidFill>
                <a:srgbClr val="003399"/>
              </a:solidFill>
            </a:endParaRPr>
          </a:p>
          <a:p>
            <a:pPr marL="0" indent="0" algn="ctr">
              <a:buNone/>
            </a:pPr>
            <a:r>
              <a:rPr lang="en-GB" altLang="en-US" sz="2400" b="1" dirty="0" smtClean="0">
                <a:solidFill>
                  <a:srgbClr val="003399"/>
                </a:solidFill>
              </a:rPr>
              <a:t>SMEs </a:t>
            </a:r>
            <a:r>
              <a:rPr lang="en-GB" altLang="en-US" sz="2400" b="1" dirty="0">
                <a:solidFill>
                  <a:srgbClr val="003399"/>
                </a:solidFill>
              </a:rPr>
              <a:t>and the MED </a:t>
            </a:r>
            <a:r>
              <a:rPr lang="en-GB" altLang="en-US" sz="2400" b="1" dirty="0" smtClean="0">
                <a:solidFill>
                  <a:srgbClr val="003399"/>
                </a:solidFill>
              </a:rPr>
              <a:t>Region</a:t>
            </a:r>
          </a:p>
          <a:p>
            <a:pPr marL="0" indent="0" algn="ctr">
              <a:buNone/>
            </a:pPr>
            <a:endParaRPr lang="en-GB" altLang="en-US" sz="2200" b="1" kern="0" dirty="0">
              <a:solidFill>
                <a:srgbClr val="003399"/>
              </a:solidFill>
            </a:endParaRPr>
          </a:p>
          <a:p>
            <a:pPr algn="just"/>
            <a:r>
              <a:rPr lang="en-GB" altLang="en-US" sz="2200" kern="0" dirty="0" smtClean="0">
                <a:solidFill>
                  <a:srgbClr val="003399"/>
                </a:solidFill>
              </a:rPr>
              <a:t>90% of businesses in the MED region are MSMEs; they are the backbone of the economy</a:t>
            </a:r>
          </a:p>
          <a:p>
            <a:pPr algn="just"/>
            <a:r>
              <a:rPr lang="en-GB" altLang="en-US" sz="2200" kern="0" dirty="0" smtClean="0">
                <a:solidFill>
                  <a:srgbClr val="003399"/>
                </a:solidFill>
              </a:rPr>
              <a:t>Average number of SMEs per 1000 people in MED area is 23 but SMEs have an important development potential in the Region</a:t>
            </a:r>
          </a:p>
          <a:p>
            <a:pPr algn="just"/>
            <a:r>
              <a:rPr lang="en-GB" altLang="en-US" sz="2200" kern="0" dirty="0" smtClean="0">
                <a:solidFill>
                  <a:srgbClr val="003399"/>
                </a:solidFill>
              </a:rPr>
              <a:t>82% are micro firms (1-9 employees)</a:t>
            </a:r>
          </a:p>
          <a:p>
            <a:pPr algn="just"/>
            <a:r>
              <a:rPr lang="en-GB" altLang="en-US" sz="2200" kern="0" dirty="0" smtClean="0">
                <a:solidFill>
                  <a:srgbClr val="003399"/>
                </a:solidFill>
              </a:rPr>
              <a:t>33% of total employment</a:t>
            </a:r>
          </a:p>
          <a:p>
            <a:pPr algn="just"/>
            <a:r>
              <a:rPr lang="en-GB" altLang="en-US" sz="2200" kern="0" dirty="0" smtClean="0">
                <a:solidFill>
                  <a:srgbClr val="003399"/>
                </a:solidFill>
              </a:rPr>
              <a:t>Mostly active in trade, services and manufacturing</a:t>
            </a:r>
          </a:p>
          <a:p>
            <a:r>
              <a:rPr lang="en-GB" altLang="en-US" sz="2200" kern="0" dirty="0" smtClean="0">
                <a:solidFill>
                  <a:srgbClr val="003399"/>
                </a:solidFill>
              </a:rPr>
              <a:t>Adoption of Euro-Mediterranean Charter for Enterprise (2004) and alignment with the Small Business Act (SBA) for Europe (since 2014) will help SME development in MED countries</a:t>
            </a:r>
          </a:p>
          <a:p>
            <a:endParaRPr lang="en-GB" altLang="en-US" kern="0" dirty="0" smtClean="0"/>
          </a:p>
        </p:txBody>
      </p:sp>
    </p:spTree>
    <p:extLst>
      <p:ext uri="{BB962C8B-B14F-4D97-AF65-F5344CB8AC3E}">
        <p14:creationId xmlns:p14="http://schemas.microsoft.com/office/powerpoint/2010/main" val="180352810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defRPr/>
            </a:pPr>
            <a:r>
              <a:rPr lang="fr-FR" dirty="0" smtClean="0">
                <a:solidFill>
                  <a:srgbClr val="000099"/>
                </a:solidFill>
                <a:latin typeface="+mn-lt"/>
                <a:ea typeface="+mn-ea"/>
              </a:rPr>
              <a:t>2. EBESM Objectives</a:t>
            </a:r>
            <a:endParaRPr lang="en-US" dirty="0" smtClean="0">
              <a:solidFill>
                <a:srgbClr val="000099"/>
              </a:solidFill>
              <a:latin typeface="+mn-lt"/>
              <a:ea typeface="+mn-ea"/>
            </a:endParaRPr>
          </a:p>
        </p:txBody>
      </p:sp>
      <p:sp>
        <p:nvSpPr>
          <p:cNvPr id="5123" name="Rectangle 7"/>
          <p:cNvSpPr>
            <a:spLocks noGrp="1" noChangeArrowheads="1"/>
          </p:cNvSpPr>
          <p:nvPr>
            <p:ph idx="1"/>
          </p:nvPr>
        </p:nvSpPr>
        <p:spPr>
          <a:xfrm>
            <a:off x="176670" y="1634679"/>
            <a:ext cx="9865096" cy="5328592"/>
          </a:xfrm>
        </p:spPr>
        <p:txBody>
          <a:bodyPr/>
          <a:lstStyle/>
          <a:p>
            <a:pPr marL="0" indent="0" eaLnBrk="1" hangingPunct="1">
              <a:buNone/>
              <a:defRPr/>
            </a:pPr>
            <a:r>
              <a:rPr lang="en-GB" altLang="fr-FR" sz="2200" b="1" dirty="0" smtClean="0">
                <a:solidFill>
                  <a:srgbClr val="22228B"/>
                </a:solidFill>
              </a:rPr>
              <a:t>Global Objectives</a:t>
            </a:r>
            <a:r>
              <a:rPr lang="en-GB" altLang="fr-FR" sz="2200" dirty="0" smtClean="0">
                <a:solidFill>
                  <a:srgbClr val="22228B"/>
                </a:solidFill>
              </a:rPr>
              <a:t>:</a:t>
            </a:r>
          </a:p>
          <a:p>
            <a:pPr eaLnBrk="1" hangingPunct="1">
              <a:buFont typeface="Arial" panose="020B0604020202020204" pitchFamily="34" charset="0"/>
              <a:buChar char="•"/>
              <a:defRPr/>
            </a:pPr>
            <a:r>
              <a:rPr lang="en-GB" altLang="fr-FR" sz="2200" dirty="0" smtClean="0">
                <a:solidFill>
                  <a:srgbClr val="22228B"/>
                </a:solidFill>
              </a:rPr>
              <a:t>Enhance </a:t>
            </a:r>
            <a:r>
              <a:rPr lang="en-GB" altLang="fr-FR" sz="2200" dirty="0">
                <a:solidFill>
                  <a:srgbClr val="22228B"/>
                </a:solidFill>
              </a:rPr>
              <a:t>the business environment and promote </a:t>
            </a:r>
            <a:r>
              <a:rPr lang="en-GB" altLang="fr-FR" sz="2200" dirty="0" smtClean="0">
                <a:solidFill>
                  <a:srgbClr val="22228B"/>
                </a:solidFill>
              </a:rPr>
              <a:t>SME and entrepreneurship development </a:t>
            </a:r>
            <a:r>
              <a:rPr lang="en-GB" altLang="fr-FR" sz="2200" dirty="0">
                <a:solidFill>
                  <a:srgbClr val="22228B"/>
                </a:solidFill>
              </a:rPr>
              <a:t>in the </a:t>
            </a:r>
            <a:r>
              <a:rPr lang="en-GB" altLang="fr-FR" sz="2200" dirty="0" smtClean="0">
                <a:solidFill>
                  <a:srgbClr val="22228B"/>
                </a:solidFill>
              </a:rPr>
              <a:t>MED region</a:t>
            </a:r>
            <a:r>
              <a:rPr lang="en-GB" altLang="fr-FR" sz="2200" dirty="0">
                <a:solidFill>
                  <a:srgbClr val="22228B"/>
                </a:solidFill>
              </a:rPr>
              <a:t>, in line with EU best practices, namely the </a:t>
            </a:r>
            <a:r>
              <a:rPr lang="en-GB" altLang="fr-FR" sz="2200" b="1" dirty="0" smtClean="0">
                <a:solidFill>
                  <a:srgbClr val="22228B"/>
                </a:solidFill>
              </a:rPr>
              <a:t>Small Business Act for Europe </a:t>
            </a:r>
            <a:r>
              <a:rPr lang="en-GB" altLang="fr-FR" sz="2200" dirty="0" smtClean="0">
                <a:solidFill>
                  <a:srgbClr val="22228B"/>
                </a:solidFill>
              </a:rPr>
              <a:t>(SBA)</a:t>
            </a:r>
            <a:endParaRPr lang="en-GB" altLang="fr-FR" sz="2200" dirty="0">
              <a:solidFill>
                <a:srgbClr val="22228B"/>
              </a:solidFill>
            </a:endParaRPr>
          </a:p>
          <a:p>
            <a:pPr eaLnBrk="1" hangingPunct="1">
              <a:buFont typeface="Arial" panose="020B0604020202020204" pitchFamily="34" charset="0"/>
              <a:buChar char="•"/>
              <a:defRPr/>
            </a:pPr>
            <a:r>
              <a:rPr lang="en-GB" sz="2200" dirty="0" smtClean="0">
                <a:solidFill>
                  <a:srgbClr val="22228B"/>
                </a:solidFill>
              </a:rPr>
              <a:t>Expand </a:t>
            </a:r>
            <a:r>
              <a:rPr lang="en-GB" sz="2200" dirty="0">
                <a:solidFill>
                  <a:srgbClr val="22228B"/>
                </a:solidFill>
              </a:rPr>
              <a:t>the private sector through the development of more robust, inclusive and sustainable </a:t>
            </a:r>
            <a:r>
              <a:rPr lang="en-GB" sz="2200" dirty="0" smtClean="0">
                <a:solidFill>
                  <a:srgbClr val="22228B"/>
                </a:solidFill>
              </a:rPr>
              <a:t>growth.</a:t>
            </a:r>
            <a:endParaRPr lang="en-GB" sz="2200" dirty="0">
              <a:solidFill>
                <a:srgbClr val="22228B"/>
              </a:solidFill>
            </a:endParaRPr>
          </a:p>
          <a:p>
            <a:pPr marL="0" indent="0" eaLnBrk="1" hangingPunct="1">
              <a:buNone/>
              <a:defRPr/>
            </a:pPr>
            <a:r>
              <a:rPr lang="en-GB" sz="2200" b="1" dirty="0">
                <a:solidFill>
                  <a:srgbClr val="22228B"/>
                </a:solidFill>
              </a:rPr>
              <a:t>Activities aim </a:t>
            </a:r>
            <a:r>
              <a:rPr lang="en-GB" sz="2200" b="1" dirty="0" smtClean="0">
                <a:solidFill>
                  <a:srgbClr val="22228B"/>
                </a:solidFill>
              </a:rPr>
              <a:t>at:</a:t>
            </a:r>
            <a:endParaRPr lang="en-GB" sz="2200" b="1" dirty="0">
              <a:solidFill>
                <a:srgbClr val="22228B"/>
              </a:solidFill>
            </a:endParaRPr>
          </a:p>
          <a:p>
            <a:pPr marL="457200" indent="-457200" eaLnBrk="1" hangingPunct="1">
              <a:buAutoNum type="arabicParenBoth"/>
              <a:defRPr/>
            </a:pPr>
            <a:r>
              <a:rPr lang="en-GB" sz="2000" dirty="0" smtClean="0">
                <a:solidFill>
                  <a:srgbClr val="003399"/>
                </a:solidFill>
              </a:rPr>
              <a:t>Supporting </a:t>
            </a:r>
            <a:r>
              <a:rPr lang="en-GB" sz="2000" dirty="0">
                <a:solidFill>
                  <a:srgbClr val="003399"/>
                </a:solidFill>
              </a:rPr>
              <a:t>the work on Euro-MED Industrial </a:t>
            </a:r>
            <a:r>
              <a:rPr lang="en-GB" sz="2000" dirty="0" smtClean="0">
                <a:solidFill>
                  <a:srgbClr val="003399"/>
                </a:solidFill>
              </a:rPr>
              <a:t>Cooperation to implement reforms; </a:t>
            </a:r>
          </a:p>
          <a:p>
            <a:pPr marL="457200" indent="-457200" eaLnBrk="1" hangingPunct="1">
              <a:buFontTx/>
              <a:buAutoNum type="arabicParenBoth"/>
              <a:defRPr/>
            </a:pPr>
            <a:r>
              <a:rPr lang="en-GB" sz="2000" dirty="0" smtClean="0">
                <a:solidFill>
                  <a:srgbClr val="003399"/>
                </a:solidFill>
              </a:rPr>
              <a:t>Building </a:t>
            </a:r>
            <a:r>
              <a:rPr lang="en-GB" sz="2000" dirty="0">
                <a:solidFill>
                  <a:srgbClr val="003399"/>
                </a:solidFill>
              </a:rPr>
              <a:t>capacities of the SBA Coordinators in MED countries to advocate for MSMEs </a:t>
            </a:r>
            <a:r>
              <a:rPr lang="en-GB" sz="2000" dirty="0" smtClean="0">
                <a:solidFill>
                  <a:srgbClr val="003399"/>
                </a:solidFill>
              </a:rPr>
              <a:t>Development - </a:t>
            </a:r>
            <a:r>
              <a:rPr lang="en-GB" sz="2000" dirty="0">
                <a:solidFill>
                  <a:srgbClr val="003399"/>
                </a:solidFill>
              </a:rPr>
              <a:t>reinforcing their role of catalyst for SMEs policies across all institutions/agencies; and </a:t>
            </a:r>
          </a:p>
          <a:p>
            <a:pPr marL="457200" indent="-457200" eaLnBrk="1" hangingPunct="1">
              <a:buAutoNum type="arabicParenBoth"/>
              <a:defRPr/>
            </a:pPr>
            <a:r>
              <a:rPr lang="en-GB" sz="2000" dirty="0" smtClean="0">
                <a:solidFill>
                  <a:srgbClr val="003399"/>
                </a:solidFill>
              </a:rPr>
              <a:t>Raising </a:t>
            </a:r>
            <a:r>
              <a:rPr lang="en-GB" sz="2000" dirty="0">
                <a:solidFill>
                  <a:srgbClr val="003399"/>
                </a:solidFill>
              </a:rPr>
              <a:t>awareness and facilitating MSME access to finance.</a:t>
            </a:r>
            <a:endParaRPr lang="en-GB" altLang="fr-FR" sz="3000" b="1" i="1" dirty="0">
              <a:solidFill>
                <a:srgbClr val="003399"/>
              </a:solidFill>
            </a:endParaRPr>
          </a:p>
        </p:txBody>
      </p:sp>
      <p:pic>
        <p:nvPicPr>
          <p:cNvPr id="5124" name="Picture 6"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smtClean="0">
                <a:solidFill>
                  <a:srgbClr val="FFFF00"/>
                </a:solidFill>
                <a:latin typeface="Verdana" pitchFamily="34" charset="0"/>
                <a:ea typeface="Verdana" pitchFamily="34" charset="0"/>
                <a:cs typeface="Verdana" pitchFamily="34" charset="0"/>
              </a:rPr>
              <a:t>EBESM </a:t>
            </a:r>
            <a:r>
              <a:rPr lang="en-GB" b="1" dirty="0" smtClean="0">
                <a:solidFill>
                  <a:srgbClr val="FFFF00"/>
                </a:solidFill>
                <a:latin typeface="Verdana" pitchFamily="34" charset="0"/>
                <a:ea typeface="Verdana" pitchFamily="34" charset="0"/>
                <a:cs typeface="Verdana" pitchFamily="34" charset="0"/>
              </a:rPr>
              <a:t>Project</a:t>
            </a:r>
            <a:r>
              <a:rPr lang="en-GB" b="1" dirty="0">
                <a:solidFill>
                  <a:srgbClr val="FFFF00"/>
                </a:solidFill>
                <a:latin typeface="Verdana" pitchFamily="34" charset="0"/>
                <a:ea typeface="Verdana" pitchFamily="34" charset="0"/>
                <a:cs typeface="Verdana" pitchFamily="34" charset="0"/>
              </a:rPr>
              <a: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7</a:t>
            </a:r>
            <a:endParaRPr lang="es-ES" b="1" dirty="0">
              <a:solidFill>
                <a:srgbClr val="FFFF00"/>
              </a:solidFill>
              <a:latin typeface="Verdana" pitchFamily="34" charset="0"/>
              <a:ea typeface="Verdana" pitchFamily="34" charset="0"/>
              <a:cs typeface="Verdana" pitchFamily="34" charset="0"/>
            </a:endParaRPr>
          </a:p>
        </p:txBody>
      </p:sp>
      <p:pic>
        <p:nvPicPr>
          <p:cNvPr id="2" name="Picture 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4183063" y="-8549481"/>
            <a:ext cx="18516600" cy="2160000"/>
          </a:xfrm>
          <a:prstGeom prst="rect">
            <a:avLst/>
          </a:prstGeom>
        </p:spPr>
      </p:pic>
    </p:spTree>
    <p:extLst>
      <p:ext uri="{BB962C8B-B14F-4D97-AF65-F5344CB8AC3E}">
        <p14:creationId xmlns:p14="http://schemas.microsoft.com/office/powerpoint/2010/main" val="34740360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03363" y="76200"/>
            <a:ext cx="8478837" cy="914400"/>
          </a:xfrm>
        </p:spPr>
        <p:txBody>
          <a:bodyPr/>
          <a:lstStyle/>
          <a:p>
            <a:pPr marL="514350" indent="-514350" eaLnBrk="1" hangingPunct="1">
              <a:spcBef>
                <a:spcPct val="20000"/>
              </a:spcBef>
            </a:pPr>
            <a:r>
              <a:rPr lang="en-GB" altLang="fr-FR" dirty="0" smtClean="0">
                <a:solidFill>
                  <a:srgbClr val="000099"/>
                </a:solidFill>
              </a:rPr>
              <a:t>4. EBESM Work Programme</a:t>
            </a:r>
          </a:p>
        </p:txBody>
      </p:sp>
      <p:sp>
        <p:nvSpPr>
          <p:cNvPr id="6147" name="Rectangle 7"/>
          <p:cNvSpPr>
            <a:spLocks noGrp="1" noChangeArrowheads="1"/>
          </p:cNvSpPr>
          <p:nvPr>
            <p:ph idx="1"/>
          </p:nvPr>
        </p:nvSpPr>
        <p:spPr>
          <a:xfrm>
            <a:off x="106685" y="1418655"/>
            <a:ext cx="9875515" cy="5616624"/>
          </a:xfrm>
        </p:spPr>
        <p:txBody>
          <a:bodyPr/>
          <a:lstStyle/>
          <a:p>
            <a:pPr marL="0" indent="0">
              <a:buClr>
                <a:srgbClr val="808000"/>
              </a:buClr>
              <a:buFontTx/>
              <a:buNone/>
              <a:defRPr/>
            </a:pPr>
            <a:r>
              <a:rPr lang="en-GB" altLang="fr-FR" sz="2800" dirty="0" smtClean="0">
                <a:solidFill>
                  <a:srgbClr val="003399"/>
                </a:solidFill>
              </a:rPr>
              <a:t>Built around </a:t>
            </a:r>
            <a:r>
              <a:rPr lang="en-GB" altLang="fr-FR" sz="2800" b="1" dirty="0" smtClean="0">
                <a:solidFill>
                  <a:srgbClr val="003399"/>
                </a:solidFill>
              </a:rPr>
              <a:t>three</a:t>
            </a:r>
            <a:r>
              <a:rPr lang="en-GB" altLang="fr-FR" sz="2800" dirty="0" smtClean="0">
                <a:solidFill>
                  <a:srgbClr val="003399"/>
                </a:solidFill>
              </a:rPr>
              <a:t> </a:t>
            </a:r>
            <a:r>
              <a:rPr lang="en-GB" altLang="fr-FR" sz="2800" b="1" dirty="0" smtClean="0">
                <a:solidFill>
                  <a:srgbClr val="003399"/>
                </a:solidFill>
              </a:rPr>
              <a:t>(3) major themes </a:t>
            </a:r>
            <a:r>
              <a:rPr lang="en-GB" altLang="fr-FR" sz="2800" dirty="0" smtClean="0">
                <a:solidFill>
                  <a:srgbClr val="003399"/>
                </a:solidFill>
              </a:rPr>
              <a:t>:</a:t>
            </a:r>
          </a:p>
          <a:p>
            <a:pPr marL="0" indent="0">
              <a:buClr>
                <a:srgbClr val="808000"/>
              </a:buClr>
              <a:buFontTx/>
              <a:buNone/>
              <a:defRPr/>
            </a:pPr>
            <a:endParaRPr lang="en-GB" altLang="fr-FR" sz="1000" dirty="0" smtClean="0">
              <a:solidFill>
                <a:srgbClr val="003399"/>
              </a:solidFill>
            </a:endParaRPr>
          </a:p>
          <a:p>
            <a:pPr marL="514350" lvl="0" indent="-514350">
              <a:buFont typeface="+mj-lt"/>
              <a:buAutoNum type="arabicPeriod"/>
            </a:pPr>
            <a:r>
              <a:rPr lang="en-GB" altLang="fr-FR" sz="2800" b="1" dirty="0" smtClean="0">
                <a:solidFill>
                  <a:srgbClr val="003399"/>
                </a:solidFill>
              </a:rPr>
              <a:t>Governance of the SBA </a:t>
            </a:r>
            <a:r>
              <a:rPr lang="en-GB" altLang="fr-FR" sz="2000" dirty="0" smtClean="0">
                <a:solidFill>
                  <a:srgbClr val="003399"/>
                </a:solidFill>
              </a:rPr>
              <a:t>in particular principles 3 and 4: </a:t>
            </a:r>
            <a:r>
              <a:rPr lang="en-GB" sz="2000" dirty="0">
                <a:solidFill>
                  <a:srgbClr val="003399"/>
                </a:solidFill>
              </a:rPr>
              <a:t>“</a:t>
            </a:r>
            <a:r>
              <a:rPr lang="en-GB" sz="2000" b="1" i="1" dirty="0">
                <a:solidFill>
                  <a:srgbClr val="003399"/>
                </a:solidFill>
              </a:rPr>
              <a:t>Think Small First</a:t>
            </a:r>
            <a:r>
              <a:rPr lang="en-GB" sz="2000" dirty="0" smtClean="0">
                <a:solidFill>
                  <a:srgbClr val="003399"/>
                </a:solidFill>
              </a:rPr>
              <a:t>” and “</a:t>
            </a:r>
            <a:r>
              <a:rPr lang="en-GB" sz="2000" b="1" i="1" dirty="0">
                <a:solidFill>
                  <a:srgbClr val="003399"/>
                </a:solidFill>
              </a:rPr>
              <a:t>Public </a:t>
            </a:r>
            <a:r>
              <a:rPr lang="en-GB" sz="2000" b="1" i="1" dirty="0" smtClean="0">
                <a:solidFill>
                  <a:srgbClr val="003399"/>
                </a:solidFill>
              </a:rPr>
              <a:t>administration </a:t>
            </a:r>
            <a:r>
              <a:rPr lang="en-GB" sz="2000" b="1" i="1" dirty="0">
                <a:solidFill>
                  <a:srgbClr val="003399"/>
                </a:solidFill>
              </a:rPr>
              <a:t>responsive to SME needs</a:t>
            </a:r>
            <a:r>
              <a:rPr lang="en-GB" sz="2000" dirty="0" smtClean="0">
                <a:solidFill>
                  <a:srgbClr val="003399"/>
                </a:solidFill>
              </a:rPr>
              <a:t>”.</a:t>
            </a:r>
            <a:endParaRPr lang="fr-BE" sz="1000" dirty="0">
              <a:solidFill>
                <a:srgbClr val="003399"/>
              </a:solidFill>
            </a:endParaRPr>
          </a:p>
          <a:p>
            <a:pPr marL="0" lvl="0" indent="0">
              <a:buClr>
                <a:srgbClr val="000099"/>
              </a:buClr>
              <a:buNone/>
              <a:defRPr/>
            </a:pPr>
            <a:r>
              <a:rPr lang="en-GB" altLang="fr-FR" sz="2800" b="1" dirty="0" smtClean="0">
                <a:solidFill>
                  <a:srgbClr val="003399"/>
                </a:solidFill>
              </a:rPr>
              <a:t>2.   Access to finance for MSMEs</a:t>
            </a:r>
            <a:endParaRPr lang="en-GB" altLang="fr-FR" sz="1000" b="1" dirty="0" smtClean="0">
              <a:solidFill>
                <a:srgbClr val="003399"/>
              </a:solidFill>
            </a:endParaRPr>
          </a:p>
          <a:p>
            <a:pPr marL="514350" indent="-514350">
              <a:buClr>
                <a:srgbClr val="000099"/>
              </a:buClr>
              <a:buAutoNum type="arabicPeriod" startAt="3"/>
              <a:defRPr/>
            </a:pPr>
            <a:r>
              <a:rPr lang="en-GB" sz="2800" b="1" dirty="0" smtClean="0">
                <a:solidFill>
                  <a:srgbClr val="003399"/>
                </a:solidFill>
              </a:rPr>
              <a:t>Women Entrepreneurship</a:t>
            </a:r>
          </a:p>
          <a:p>
            <a:pPr marL="514350" indent="-514350">
              <a:buClr>
                <a:srgbClr val="000099"/>
              </a:buClr>
              <a:buFontTx/>
              <a:buAutoNum type="arabicPeriod" startAt="3"/>
              <a:defRPr/>
            </a:pPr>
            <a:r>
              <a:rPr lang="en-GB" altLang="fr-FR" sz="2800" dirty="0">
                <a:solidFill>
                  <a:srgbClr val="003399"/>
                </a:solidFill>
              </a:rPr>
              <a:t>But also on </a:t>
            </a:r>
            <a:r>
              <a:rPr lang="en-GB" altLang="fr-FR" sz="2800" b="1" dirty="0">
                <a:solidFill>
                  <a:srgbClr val="003399"/>
                </a:solidFill>
              </a:rPr>
              <a:t>specific needs </a:t>
            </a:r>
            <a:r>
              <a:rPr lang="en-GB" altLang="fr-FR" sz="2800" dirty="0">
                <a:solidFill>
                  <a:srgbClr val="003399"/>
                </a:solidFill>
              </a:rPr>
              <a:t>as expressed by national </a:t>
            </a:r>
            <a:r>
              <a:rPr lang="en-GB" altLang="fr-FR" sz="2800" dirty="0" smtClean="0">
                <a:solidFill>
                  <a:srgbClr val="003399"/>
                </a:solidFill>
              </a:rPr>
              <a:t>stakeholders (i.e. selected SBA Principles)</a:t>
            </a:r>
            <a:endParaRPr lang="en-GB" altLang="fr-FR" sz="1000" dirty="0" smtClean="0">
              <a:solidFill>
                <a:srgbClr val="003399"/>
              </a:solidFill>
            </a:endParaRPr>
          </a:p>
          <a:p>
            <a:pPr marL="0" indent="0">
              <a:buClr>
                <a:srgbClr val="000099"/>
              </a:buClr>
              <a:buNone/>
              <a:defRPr/>
            </a:pPr>
            <a:r>
              <a:rPr lang="en-GB" sz="2800" b="1" dirty="0" smtClean="0">
                <a:solidFill>
                  <a:srgbClr val="003399"/>
                </a:solidFill>
              </a:rPr>
              <a:t>Approach</a:t>
            </a:r>
            <a:r>
              <a:rPr lang="en-GB" sz="2800" dirty="0" smtClean="0">
                <a:solidFill>
                  <a:srgbClr val="003399"/>
                </a:solidFill>
              </a:rPr>
              <a:t>: 3 </a:t>
            </a:r>
            <a:r>
              <a:rPr lang="en-GB" sz="2800" dirty="0">
                <a:solidFill>
                  <a:srgbClr val="003399"/>
                </a:solidFill>
              </a:rPr>
              <a:t>gradual steps or levels of </a:t>
            </a:r>
            <a:r>
              <a:rPr lang="en-GB" sz="2800" dirty="0" smtClean="0">
                <a:solidFill>
                  <a:srgbClr val="003399"/>
                </a:solidFill>
              </a:rPr>
              <a:t>intervention:</a:t>
            </a:r>
          </a:p>
          <a:p>
            <a:pPr marL="0" indent="0">
              <a:buClr>
                <a:srgbClr val="000099"/>
              </a:buClr>
              <a:buNone/>
              <a:defRPr/>
            </a:pPr>
            <a:r>
              <a:rPr lang="en-GB" sz="2800" dirty="0" smtClean="0">
                <a:solidFill>
                  <a:srgbClr val="003399"/>
                </a:solidFill>
              </a:rPr>
              <a:t>Level </a:t>
            </a:r>
            <a:r>
              <a:rPr lang="en-GB" sz="2800" dirty="0">
                <a:solidFill>
                  <a:srgbClr val="003399"/>
                </a:solidFill>
              </a:rPr>
              <a:t>1: </a:t>
            </a:r>
            <a:r>
              <a:rPr lang="en-GB" sz="2800" dirty="0" smtClean="0">
                <a:solidFill>
                  <a:srgbClr val="003399"/>
                </a:solidFill>
              </a:rPr>
              <a:t>learning - Level </a:t>
            </a:r>
            <a:r>
              <a:rPr lang="en-GB" sz="2800" dirty="0">
                <a:solidFill>
                  <a:srgbClr val="003399"/>
                </a:solidFill>
              </a:rPr>
              <a:t>2: </a:t>
            </a:r>
            <a:r>
              <a:rPr lang="en-GB" sz="2800" dirty="0" smtClean="0">
                <a:solidFill>
                  <a:srgbClr val="003399"/>
                </a:solidFill>
              </a:rPr>
              <a:t>learning-by-doing - Level </a:t>
            </a:r>
            <a:r>
              <a:rPr lang="en-GB" sz="2800" dirty="0">
                <a:solidFill>
                  <a:srgbClr val="003399"/>
                </a:solidFill>
              </a:rPr>
              <a:t>3: </a:t>
            </a:r>
            <a:r>
              <a:rPr lang="en-GB" sz="2800" dirty="0" smtClean="0">
                <a:solidFill>
                  <a:srgbClr val="003399"/>
                </a:solidFill>
              </a:rPr>
              <a:t>doing </a:t>
            </a:r>
            <a:r>
              <a:rPr lang="en-GB" sz="2800" dirty="0">
                <a:solidFill>
                  <a:srgbClr val="003399"/>
                </a:solidFill>
              </a:rPr>
              <a:t>(with </a:t>
            </a:r>
            <a:r>
              <a:rPr lang="en-GB" sz="2800" dirty="0" smtClean="0">
                <a:solidFill>
                  <a:srgbClr val="003399"/>
                </a:solidFill>
              </a:rPr>
              <a:t>TA  and support) - Achieved through policy dialogue, sharing experience and good practices</a:t>
            </a:r>
            <a:endParaRPr lang="en-US" sz="2800" dirty="0">
              <a:solidFill>
                <a:srgbClr val="003399"/>
              </a:solidFill>
            </a:endParaRPr>
          </a:p>
          <a:p>
            <a:pPr marL="0" indent="0">
              <a:buClr>
                <a:srgbClr val="000099"/>
              </a:buClr>
              <a:buNone/>
              <a:defRPr/>
            </a:pPr>
            <a:endParaRPr lang="en-GB" altLang="fr-FR" sz="2800" dirty="0" smtClean="0">
              <a:solidFill>
                <a:srgbClr val="000099"/>
              </a:solidFill>
            </a:endParaRPr>
          </a:p>
        </p:txBody>
      </p:sp>
      <p:sp>
        <p:nvSpPr>
          <p:cNvPr id="9" name="Espaço Reservado para Rodapé 3"/>
          <p:cNvSpPr txBox="1">
            <a:spLocks noGrp="1"/>
          </p:cNvSpPr>
          <p:nvPr/>
        </p:nvSpPr>
        <p:spPr bwMode="auto">
          <a:xfrm>
            <a:off x="0" y="7153275"/>
            <a:ext cx="10150475" cy="500063"/>
          </a:xfrm>
          <a:prstGeom prst="rect">
            <a:avLst/>
          </a:prstGeom>
          <a:solidFill>
            <a:schemeClr val="accent2">
              <a:lumMod val="75000"/>
            </a:schemeClr>
          </a:solidFill>
          <a:ln w="9525">
            <a:noFill/>
            <a:miter lim="800000"/>
            <a:headEnd/>
            <a:tailEnd/>
          </a:ln>
        </p:spPr>
        <p:txBody>
          <a:bodyPr/>
          <a:lstStyle/>
          <a:p>
            <a:pPr>
              <a:defRPr/>
            </a:pPr>
            <a:r>
              <a:rPr lang="fr-FR" b="1" dirty="0">
                <a:solidFill>
                  <a:srgbClr val="FFFF00"/>
                </a:solidFill>
                <a:latin typeface="Verdana" pitchFamily="34" charset="0"/>
                <a:ea typeface="Verdana" pitchFamily="34" charset="0"/>
                <a:cs typeface="Verdana" pitchFamily="34" charset="0"/>
              </a:rPr>
              <a:t>EBESM </a:t>
            </a:r>
            <a:r>
              <a:rPr lang="en-GB" b="1" dirty="0">
                <a:solidFill>
                  <a:srgbClr val="FFFF00"/>
                </a:solidFill>
                <a:latin typeface="Verdana" pitchFamily="34" charset="0"/>
                <a:ea typeface="Verdana" pitchFamily="34" charset="0"/>
                <a:cs typeface="Verdana" pitchFamily="34" charset="0"/>
              </a:rPr>
              <a:t>	Project </a:t>
            </a:r>
            <a:r>
              <a:rPr lang="en-GB" b="1" dirty="0">
                <a:solidFill>
                  <a:srgbClr val="FFFFFF"/>
                </a:solidFill>
                <a:latin typeface="Verdana" pitchFamily="34" charset="0"/>
                <a:ea typeface="Verdana" pitchFamily="34" charset="0"/>
                <a:cs typeface="Verdana" pitchFamily="34" charset="0"/>
              </a:rPr>
              <a:t>								</a:t>
            </a:r>
            <a:r>
              <a:rPr lang="en-GB" b="1" dirty="0" smtClean="0">
                <a:solidFill>
                  <a:srgbClr val="FFFFFF"/>
                </a:solidFill>
                <a:latin typeface="Verdana" pitchFamily="34" charset="0"/>
                <a:ea typeface="Verdana" pitchFamily="34" charset="0"/>
                <a:cs typeface="Verdana" pitchFamily="34" charset="0"/>
              </a:rPr>
              <a:t>	</a:t>
            </a:r>
            <a:r>
              <a:rPr lang="en-GB" b="1" dirty="0" smtClean="0">
                <a:solidFill>
                  <a:srgbClr val="FFFF00"/>
                </a:solidFill>
                <a:latin typeface="Verdana" pitchFamily="34" charset="0"/>
                <a:ea typeface="Verdana" pitchFamily="34" charset="0"/>
                <a:cs typeface="Verdana" pitchFamily="34" charset="0"/>
              </a:rPr>
              <a:t>8</a:t>
            </a:r>
            <a:endParaRPr lang="es-ES" b="1" dirty="0">
              <a:solidFill>
                <a:srgbClr val="FFFF00"/>
              </a:solidFill>
              <a:latin typeface="Verdana" pitchFamily="34" charset="0"/>
              <a:ea typeface="Verdana" pitchFamily="34" charset="0"/>
              <a:cs typeface="Verdana" pitchFamily="34" charset="0"/>
            </a:endParaRPr>
          </a:p>
        </p:txBody>
      </p:sp>
      <p:pic>
        <p:nvPicPr>
          <p:cNvPr id="8" name="Picture 7" descr="MPj036267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85335" y="107609"/>
            <a:ext cx="1358454" cy="8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28576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92454" y="21086"/>
            <a:ext cx="6480720" cy="943701"/>
          </a:xfrm>
          <a:prstGeom prst="rect">
            <a:avLst/>
          </a:prstGeom>
        </p:spPr>
        <p:txBody>
          <a:bodyPr vert="horz" lIns="101198" tIns="50599" rIns="101198" bIns="50599" rtlCol="0" anchor="ctr">
            <a:normAutofit fontScale="97500"/>
          </a:bodyPr>
          <a:lstStyle/>
          <a:p>
            <a:pPr marL="514350" indent="-514350" defTabSz="1014413">
              <a:spcBef>
                <a:spcPct val="20000"/>
              </a:spcBef>
              <a:defRPr/>
            </a:pPr>
            <a:r>
              <a:rPr lang="en-GB" sz="3300" b="1" dirty="0" smtClean="0">
                <a:solidFill>
                  <a:srgbClr val="000099"/>
                </a:solidFill>
                <a:latin typeface="+mn-lt"/>
                <a:cs typeface="+mj-cs"/>
              </a:rPr>
              <a:t>5.</a:t>
            </a:r>
            <a:r>
              <a:rPr lang="en-GB" sz="3200" b="1" dirty="0" smtClean="0">
                <a:solidFill>
                  <a:srgbClr val="000099"/>
                </a:solidFill>
                <a:latin typeface="+mn-lt"/>
                <a:cs typeface="+mj-cs"/>
              </a:rPr>
              <a:t> </a:t>
            </a:r>
            <a:r>
              <a:rPr lang="en-GB" sz="3300" b="1" dirty="0" smtClean="0">
                <a:solidFill>
                  <a:srgbClr val="000099"/>
                </a:solidFill>
                <a:latin typeface="+mj-lt"/>
                <a:ea typeface="+mj-ea"/>
                <a:cs typeface="+mj-cs"/>
              </a:rPr>
              <a:t>EBESM </a:t>
            </a:r>
            <a:r>
              <a:rPr lang="en-GB" sz="3300" b="1" dirty="0">
                <a:solidFill>
                  <a:srgbClr val="000099"/>
                </a:solidFill>
                <a:latin typeface="+mj-lt"/>
                <a:ea typeface="+mj-ea"/>
                <a:cs typeface="+mj-cs"/>
              </a:rPr>
              <a:t>Beneficiaries</a:t>
            </a:r>
          </a:p>
        </p:txBody>
      </p:sp>
      <p:sp>
        <p:nvSpPr>
          <p:cNvPr id="5" name="Content Placeholder 2"/>
          <p:cNvSpPr txBox="1">
            <a:spLocks/>
          </p:cNvSpPr>
          <p:nvPr/>
        </p:nvSpPr>
        <p:spPr>
          <a:xfrm>
            <a:off x="521335" y="2120908"/>
            <a:ext cx="9107805" cy="4658997"/>
          </a:xfrm>
          <a:prstGeom prst="rect">
            <a:avLst/>
          </a:prstGeom>
        </p:spPr>
        <p:txBody>
          <a:bodyPr vert="horz" lIns="101198" tIns="50599" rIns="101198" bIns="50599" rtlCol="0">
            <a:normAutofit/>
          </a:bodyPr>
          <a:lstStyle/>
          <a:p>
            <a:endParaRPr lang="en-GB" sz="3541" dirty="0"/>
          </a:p>
        </p:txBody>
      </p:sp>
      <p:sp>
        <p:nvSpPr>
          <p:cNvPr id="7" name="TextBox 6"/>
          <p:cNvSpPr txBox="1"/>
          <p:nvPr/>
        </p:nvSpPr>
        <p:spPr>
          <a:xfrm>
            <a:off x="1592454" y="6899853"/>
            <a:ext cx="8214110" cy="296684"/>
          </a:xfrm>
          <a:prstGeom prst="rect">
            <a:avLst/>
          </a:prstGeom>
          <a:noFill/>
        </p:spPr>
        <p:txBody>
          <a:bodyPr wrap="square" rtlCol="0">
            <a:spAutoFit/>
          </a:bodyPr>
          <a:lstStyle/>
          <a:p>
            <a:pPr algn="ctr" eaLnBrk="1" hangingPunct="1">
              <a:defRPr/>
            </a:pPr>
            <a:r>
              <a:rPr lang="de-AT" sz="1328" kern="0" dirty="0"/>
              <a:t>* The EU cooperation with government and public institutions from Syria is temporarily suspended.</a:t>
            </a:r>
            <a:endParaRPr lang="en-GB" sz="1328" kern="0" dirty="0"/>
          </a:p>
        </p:txBody>
      </p:sp>
      <p:pic>
        <p:nvPicPr>
          <p:cNvPr id="8" name="Picture 2" descr="http://europa.eu/about-eu/basic-information/symbols/images/flag_yellow_low.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877852" y="0"/>
            <a:ext cx="1257277" cy="854267"/>
          </a:xfrm>
          <a:prstGeom prst="rect">
            <a:avLst/>
          </a:prstGeom>
          <a:noFill/>
        </p:spPr>
      </p:pic>
      <p:pic>
        <p:nvPicPr>
          <p:cNvPr id="1027" name="Picture 3"/>
          <p:cNvPicPr>
            <a:picLocks noChangeAspect="1" noChangeArrowheads="1"/>
          </p:cNvPicPr>
          <p:nvPr/>
        </p:nvPicPr>
        <p:blipFill>
          <a:blip r:embed="rId4" cstate="print"/>
          <a:srcRect/>
          <a:stretch>
            <a:fillRect/>
          </a:stretch>
        </p:blipFill>
        <p:spPr bwMode="auto">
          <a:xfrm>
            <a:off x="646191" y="2397972"/>
            <a:ext cx="8795143" cy="3503044"/>
          </a:xfrm>
          <a:prstGeom prst="rect">
            <a:avLst/>
          </a:prstGeom>
          <a:noFill/>
          <a:ln w="9525">
            <a:noFill/>
            <a:miter lim="800000"/>
            <a:headEnd/>
            <a:tailEnd/>
          </a:ln>
        </p:spPr>
      </p:pic>
      <p:sp>
        <p:nvSpPr>
          <p:cNvPr id="9" name="TextBox 8"/>
          <p:cNvSpPr txBox="1"/>
          <p:nvPr/>
        </p:nvSpPr>
        <p:spPr>
          <a:xfrm>
            <a:off x="698759" y="1562671"/>
            <a:ext cx="7044421" cy="364843"/>
          </a:xfrm>
          <a:prstGeom prst="rect">
            <a:avLst/>
          </a:prstGeom>
          <a:noFill/>
        </p:spPr>
        <p:txBody>
          <a:bodyPr wrap="square" rtlCol="0">
            <a:spAutoFit/>
          </a:bodyPr>
          <a:lstStyle/>
          <a:p>
            <a:r>
              <a:rPr lang="de-AT" sz="1771" b="1" dirty="0">
                <a:solidFill>
                  <a:srgbClr val="003399"/>
                </a:solidFill>
              </a:rPr>
              <a:t>All ENP South Countries*</a:t>
            </a:r>
            <a:endParaRPr lang="en-GB" sz="1771" b="1" dirty="0">
              <a:solidFill>
                <a:srgbClr val="003399"/>
              </a:solidFill>
            </a:endParaRPr>
          </a:p>
        </p:txBody>
      </p:sp>
      <p:sp>
        <p:nvSpPr>
          <p:cNvPr id="10" name="TextBox 9"/>
          <p:cNvSpPr txBox="1"/>
          <p:nvPr/>
        </p:nvSpPr>
        <p:spPr>
          <a:xfrm>
            <a:off x="764473" y="6150726"/>
            <a:ext cx="7556980" cy="501035"/>
          </a:xfrm>
          <a:prstGeom prst="rect">
            <a:avLst/>
          </a:prstGeom>
          <a:noFill/>
        </p:spPr>
        <p:txBody>
          <a:bodyPr wrap="square" rtlCol="0">
            <a:spAutoFit/>
          </a:bodyPr>
          <a:lstStyle/>
          <a:p>
            <a:r>
              <a:rPr lang="en-US" sz="1328" dirty="0"/>
              <a:t>GIZ sharing country office with other German development cooperation organisations</a:t>
            </a:r>
          </a:p>
          <a:p>
            <a:r>
              <a:rPr lang="en-US" sz="1328" dirty="0"/>
              <a:t>GIZ office</a:t>
            </a:r>
          </a:p>
        </p:txBody>
      </p:sp>
      <p:sp>
        <p:nvSpPr>
          <p:cNvPr id="11" name="Ellipse 9"/>
          <p:cNvSpPr/>
          <p:nvPr/>
        </p:nvSpPr>
        <p:spPr bwMode="auto">
          <a:xfrm>
            <a:off x="699771" y="6250812"/>
            <a:ext cx="88460" cy="88460"/>
          </a:xfrm>
          <a:prstGeom prst="ellipse">
            <a:avLst/>
          </a:prstGeom>
          <a:solidFill>
            <a:srgbClr val="C00000"/>
          </a:solidFill>
          <a:ln w="9525" cap="flat" cmpd="sng" algn="ctr">
            <a:noFill/>
            <a:prstDash val="solid"/>
            <a:round/>
            <a:headEnd type="none" w="med" len="med"/>
            <a:tailEnd type="none" w="med" len="med"/>
          </a:ln>
          <a:effectLst/>
        </p:spPr>
        <p:txBody>
          <a:bodyPr vert="horz" wrap="square" lIns="101198" tIns="50599" rIns="101198" bIns="50599" numCol="1" rtlCol="0" anchor="t" anchorCtr="0" compatLnSpc="1">
            <a:prstTxWarp prst="textNoShape">
              <a:avLst/>
            </a:prstTxWarp>
          </a:bodyPr>
          <a:lstStyle/>
          <a:p>
            <a:pPr defTabSz="1011966" eaLnBrk="0" hangingPunct="0"/>
            <a:endParaRPr lang="en-US" sz="2435" b="1">
              <a:solidFill>
                <a:srgbClr val="999999"/>
              </a:solidFill>
            </a:endParaRPr>
          </a:p>
        </p:txBody>
      </p:sp>
      <p:sp>
        <p:nvSpPr>
          <p:cNvPr id="12" name="Ellipse 10"/>
          <p:cNvSpPr/>
          <p:nvPr/>
        </p:nvSpPr>
        <p:spPr bwMode="auto">
          <a:xfrm>
            <a:off x="699771" y="6411619"/>
            <a:ext cx="88460" cy="88460"/>
          </a:xfrm>
          <a:prstGeom prst="ellipse">
            <a:avLst/>
          </a:prstGeom>
          <a:solidFill>
            <a:schemeClr val="tx1"/>
          </a:solidFill>
          <a:ln w="9525" cap="flat" cmpd="sng" algn="ctr">
            <a:noFill/>
            <a:prstDash val="solid"/>
            <a:round/>
            <a:headEnd type="none" w="med" len="med"/>
            <a:tailEnd type="none" w="med" len="med"/>
          </a:ln>
          <a:effectLst/>
        </p:spPr>
        <p:txBody>
          <a:bodyPr vert="horz" wrap="square" lIns="101198" tIns="50599" rIns="101198" bIns="50599" numCol="1" rtlCol="0" anchor="t" anchorCtr="0" compatLnSpc="1">
            <a:prstTxWarp prst="textNoShape">
              <a:avLst/>
            </a:prstTxWarp>
          </a:bodyPr>
          <a:lstStyle/>
          <a:p>
            <a:pPr defTabSz="1011966" eaLnBrk="0" hangingPunct="0"/>
            <a:endParaRPr lang="en-US" sz="2435" b="1">
              <a:solidFill>
                <a:srgbClr val="999999"/>
              </a:solidFill>
            </a:endParaRPr>
          </a:p>
        </p:txBody>
      </p:sp>
    </p:spTree>
    <p:extLst>
      <p:ext uri="{BB962C8B-B14F-4D97-AF65-F5344CB8AC3E}">
        <p14:creationId xmlns:p14="http://schemas.microsoft.com/office/powerpoint/2010/main" val="135275537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Worldwide design template">
  <a:themeElements>
    <a:clrScheme name="Worldwide design 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Worldwide design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orldwide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orldwide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orldwide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orldwide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orldwide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orldwide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orldwide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orldwide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orldwide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orldwide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orldwide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orldwide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Worldwide design 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6015</TotalTime>
  <Words>2073</Words>
  <Application>Microsoft Macintosh PowerPoint</Application>
  <PresentationFormat>Personnalisé</PresentationFormat>
  <Paragraphs>273</Paragraphs>
  <Slides>20</Slides>
  <Notes>15</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Worldwide design template</vt:lpstr>
      <vt:lpstr> Enhancement of the Business Environment in the Southern Mediterranean   “Best practices for boosting the private sector and SMEs in the South Med  countries” AUB, Beirut, 5 December 2016 </vt:lpstr>
      <vt:lpstr>1. Project Synopsis and Context</vt:lpstr>
      <vt:lpstr>2. EBESM Background &amp;  Policy Framework (1)</vt:lpstr>
      <vt:lpstr>2. EBESM Background &amp;  Policy Framework (2)</vt:lpstr>
      <vt:lpstr>2. EBESM Background &amp;  Policy Framework (3)</vt:lpstr>
      <vt:lpstr>2. EBESM Background &amp;      Policy Framework (4)</vt:lpstr>
      <vt:lpstr>2. EBESM Objectives</vt:lpstr>
      <vt:lpstr>4. EBESM Work Programme</vt:lpstr>
      <vt:lpstr>Présentation PowerPoint</vt:lpstr>
      <vt:lpstr>6. Activity: Selected SBA Principles</vt:lpstr>
      <vt:lpstr>6. Activity: Selected SBA Principles</vt:lpstr>
      <vt:lpstr>7. Activity: SBA Governance</vt:lpstr>
      <vt:lpstr>7. SBA Intervention Logic</vt:lpstr>
      <vt:lpstr>7. SBA Governance Results</vt:lpstr>
      <vt:lpstr>7. SBA Governance Results</vt:lpstr>
      <vt:lpstr>8. Activity: Access to Finance</vt:lpstr>
      <vt:lpstr> 8. A2F Results so far</vt:lpstr>
      <vt:lpstr>9. Women Entrepreneurship</vt:lpstr>
      <vt:lpstr>10. Good Practices in MED countries</vt:lpstr>
      <vt:lpstr> Thank you for your attention  Your questions so far?  Contact: Marie-Jose Char Email : M.J.CHAR.GIZ@outlook.com Website: www.ebesm.eu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PC1</dc:creator>
  <cp:lastModifiedBy>Constantin Tsakas</cp:lastModifiedBy>
  <cp:revision>567</cp:revision>
  <cp:lastPrinted>1601-01-01T00:00:00Z</cp:lastPrinted>
  <dcterms:created xsi:type="dcterms:W3CDTF">2005-03-23T11:05:05Z</dcterms:created>
  <dcterms:modified xsi:type="dcterms:W3CDTF">2017-01-13T09:05:44Z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TC010875711033</vt:lpwstr>
  </property>
</Properties>
</file>