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8" r:id="rId2"/>
    <p:sldId id="282" r:id="rId3"/>
    <p:sldId id="287" r:id="rId4"/>
    <p:sldId id="309" r:id="rId5"/>
    <p:sldId id="301" r:id="rId6"/>
    <p:sldId id="302" r:id="rId7"/>
    <p:sldId id="310" r:id="rId8"/>
    <p:sldId id="311" r:id="rId9"/>
    <p:sldId id="306" r:id="rId10"/>
    <p:sldId id="305" r:id="rId11"/>
    <p:sldId id="283" r:id="rId12"/>
    <p:sldId id="268" r:id="rId13"/>
    <p:sldId id="269" r:id="rId14"/>
    <p:sldId id="270" r:id="rId15"/>
    <p:sldId id="273" r:id="rId16"/>
    <p:sldId id="274" r:id="rId17"/>
    <p:sldId id="308" r:id="rId18"/>
    <p:sldId id="320" r:id="rId19"/>
    <p:sldId id="294" r:id="rId20"/>
    <p:sldId id="289" r:id="rId21"/>
    <p:sldId id="319" r:id="rId22"/>
    <p:sldId id="315" r:id="rId23"/>
    <p:sldId id="314" r:id="rId24"/>
    <p:sldId id="316" r:id="rId25"/>
    <p:sldId id="317" r:id="rId26"/>
    <p:sldId id="318" r:id="rId27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92" autoAdjust="0"/>
  </p:normalViewPr>
  <p:slideViewPr>
    <p:cSldViewPr>
      <p:cViewPr>
        <p:scale>
          <a:sx n="60" d="100"/>
          <a:sy n="60" d="100"/>
        </p:scale>
        <p:origin x="-83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DB1EC-7604-4E1D-8692-B83E50C56DA3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6CDEE-4F77-4187-9AB6-21C57C212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3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68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12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662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3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14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2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1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78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220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32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95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6CA98-F7DE-4DBE-84EE-202A262F5200}" type="datetimeFigureOut">
              <a:rPr lang="en-GB" smtClean="0"/>
              <a:t>13/02/2016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D9131-29C9-4565-9D65-F1B51295CD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v.monastiriotis@lse.ac.u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v.monastiriotis@lse.ac.uk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674340"/>
              </p:ext>
            </p:extLst>
          </p:nvPr>
        </p:nvGraphicFramePr>
        <p:xfrm>
          <a:off x="0" y="0"/>
          <a:ext cx="9144000" cy="57912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FEMISE Annual Conference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“Two Decades after Barcelona: rethinking the EU-Med Partnership”</a:t>
                      </a:r>
                      <a:endParaRPr kumimoji="0" lang="en-GB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900252"/>
              </p:ext>
            </p:extLst>
          </p:nvPr>
        </p:nvGraphicFramePr>
        <p:xfrm>
          <a:off x="0" y="6537325"/>
          <a:ext cx="9144000" cy="3352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13-14 February 2016,  Athens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1268760"/>
            <a:ext cx="72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“new EU paradigm”</a:t>
            </a:r>
            <a:b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the EU re-</a:t>
            </a:r>
            <a:r>
              <a:rPr lang="en-GB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laoaded</a:t>
            </a: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4482986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Vassilis </a:t>
            </a:r>
            <a:r>
              <a:rPr lang="en-GB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Monastiriotis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Institute and </a:t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LSE Research on Southeast Europe</a:t>
            </a: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London School of Economics</a:t>
            </a: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v.monastiriotis@lse.ac.uk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5589240"/>
            <a:ext cx="22066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589240"/>
            <a:ext cx="1414463" cy="792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40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188640"/>
            <a:ext cx="7992888" cy="66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400"/>
              </a:lnSpc>
            </a:pP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 as learning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1340768"/>
            <a:ext cx="2880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u="sng" dirty="0" smtClean="0"/>
              <a:t>MS</a:t>
            </a:r>
          </a:p>
          <a:p>
            <a:pPr algn="ctr"/>
            <a:r>
              <a:rPr lang="en-GB" sz="2000" dirty="0" smtClean="0"/>
              <a:t>Directives, </a:t>
            </a:r>
            <a:br>
              <a:rPr lang="en-GB" sz="2000" dirty="0" smtClean="0"/>
            </a:br>
            <a:r>
              <a:rPr lang="en-GB" sz="2000" dirty="0" smtClean="0"/>
              <a:t>transposition</a:t>
            </a:r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endParaRPr lang="en-GB" sz="2000" dirty="0" smtClean="0"/>
          </a:p>
          <a:p>
            <a:pPr algn="ctr"/>
            <a:endParaRPr lang="en-GB" sz="2000" dirty="0" smtClean="0"/>
          </a:p>
          <a:p>
            <a:pPr algn="ctr"/>
            <a:r>
              <a:rPr lang="en-GB" sz="2000" dirty="0" smtClean="0"/>
              <a:t>Copenhagen criteria (CEE) OMC surveillance</a:t>
            </a:r>
          </a:p>
          <a:p>
            <a:pPr algn="ctr"/>
            <a:endParaRPr lang="en-GB" sz="2000" b="1" dirty="0" smtClean="0"/>
          </a:p>
          <a:p>
            <a:pPr algn="ctr"/>
            <a:endParaRPr lang="en-GB" sz="2000" b="1" dirty="0" smtClean="0"/>
          </a:p>
          <a:p>
            <a:pPr algn="ctr"/>
            <a:endParaRPr lang="en-GB" sz="2000" b="1" dirty="0" smtClean="0"/>
          </a:p>
          <a:p>
            <a:pPr algn="ctr"/>
            <a:endParaRPr lang="en-GB" sz="2000" b="1" dirty="0" smtClean="0"/>
          </a:p>
          <a:p>
            <a:pPr algn="ctr"/>
            <a:r>
              <a:rPr lang="en-GB" sz="2000" dirty="0" smtClean="0"/>
              <a:t>European Semester, </a:t>
            </a:r>
            <a:br>
              <a:rPr lang="en-GB" sz="2000" dirty="0" smtClean="0"/>
            </a:br>
            <a:r>
              <a:rPr lang="en-GB" sz="2000" dirty="0" smtClean="0"/>
              <a:t>CVM, Task Force (GR), </a:t>
            </a:r>
            <a:r>
              <a:rPr lang="en-GB" sz="2000" dirty="0"/>
              <a:t>infringement </a:t>
            </a:r>
            <a:r>
              <a:rPr lang="en-GB" sz="2000" dirty="0" smtClean="0"/>
              <a:t>procedures</a:t>
            </a:r>
            <a:endParaRPr lang="en-GB" sz="2000" dirty="0"/>
          </a:p>
        </p:txBody>
      </p:sp>
      <p:sp>
        <p:nvSpPr>
          <p:cNvPr id="6" name="Down Arrow 5"/>
          <p:cNvSpPr/>
          <p:nvPr/>
        </p:nvSpPr>
        <p:spPr>
          <a:xfrm>
            <a:off x="4207855" y="2348880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Down Arrow 6"/>
          <p:cNvSpPr/>
          <p:nvPr/>
        </p:nvSpPr>
        <p:spPr>
          <a:xfrm>
            <a:off x="4201327" y="4199822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258995" y="1340769"/>
            <a:ext cx="2880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u="sng" dirty="0" smtClean="0"/>
              <a:t>Candidates</a:t>
            </a:r>
          </a:p>
          <a:p>
            <a:pPr algn="ctr"/>
            <a:r>
              <a:rPr lang="en-GB" sz="2000" dirty="0"/>
              <a:t>Copenhagen </a:t>
            </a:r>
            <a:r>
              <a:rPr lang="en-GB" sz="2000" dirty="0" smtClean="0"/>
              <a:t>+</a:t>
            </a:r>
            <a:br>
              <a:rPr lang="en-GB" sz="2000" dirty="0" smtClean="0"/>
            </a:br>
            <a:r>
              <a:rPr lang="en-GB" sz="2000" dirty="0" smtClean="0"/>
              <a:t>regional cooperation</a:t>
            </a:r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r>
              <a:rPr lang="en-GB" sz="2000" dirty="0" smtClean="0"/>
              <a:t>Stability Pact, extended conditionality, </a:t>
            </a:r>
            <a:r>
              <a:rPr lang="en-GB" sz="2000" dirty="0" err="1" smtClean="0"/>
              <a:t>SAp</a:t>
            </a:r>
            <a:endParaRPr lang="en-GB" sz="2000" dirty="0" smtClean="0"/>
          </a:p>
          <a:p>
            <a:pPr algn="ctr"/>
            <a:endParaRPr lang="en-GB" sz="2000" b="1" dirty="0" smtClean="0"/>
          </a:p>
          <a:p>
            <a:pPr algn="ctr"/>
            <a:endParaRPr lang="en-GB" sz="2000" b="1" dirty="0"/>
          </a:p>
          <a:p>
            <a:pPr algn="ctr"/>
            <a:endParaRPr lang="en-GB" sz="2000" b="1" dirty="0" smtClean="0"/>
          </a:p>
          <a:p>
            <a:pPr algn="ctr"/>
            <a:endParaRPr lang="en-GB" sz="2000" b="1" dirty="0" smtClean="0"/>
          </a:p>
          <a:p>
            <a:pPr algn="ctr"/>
            <a:r>
              <a:rPr lang="en-GB" sz="2000" dirty="0" smtClean="0"/>
              <a:t>New Approach (Justice </a:t>
            </a:r>
            <a:br>
              <a:rPr lang="en-GB" sz="2000" dirty="0" smtClean="0"/>
            </a:br>
            <a:r>
              <a:rPr lang="en-GB" sz="2000" dirty="0" smtClean="0"/>
              <a:t>&amp; Security first); more ‘milestones</a:t>
            </a:r>
            <a:r>
              <a:rPr lang="en-GB" sz="2000" dirty="0" smtClean="0"/>
              <a:t>’, monitoring</a:t>
            </a: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12160" y="1319503"/>
            <a:ext cx="2880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u="sng" dirty="0" smtClean="0"/>
              <a:t>ENP</a:t>
            </a:r>
          </a:p>
          <a:p>
            <a:pPr algn="ctr"/>
            <a:r>
              <a:rPr lang="en-GB" sz="2000" dirty="0" smtClean="0"/>
              <a:t>Copenhagen ‘near abroad’, EU-Med, PCAs</a:t>
            </a:r>
          </a:p>
          <a:p>
            <a:pPr algn="ctr"/>
            <a:endParaRPr lang="en-GB" sz="2000" b="1" dirty="0" smtClean="0"/>
          </a:p>
          <a:p>
            <a:pPr algn="ctr"/>
            <a:endParaRPr lang="en-GB" sz="2000" b="1" dirty="0" smtClean="0"/>
          </a:p>
          <a:p>
            <a:pPr algn="ctr"/>
            <a:endParaRPr lang="en-GB" sz="2000" b="1" dirty="0"/>
          </a:p>
          <a:p>
            <a:pPr algn="ctr"/>
            <a:endParaRPr lang="en-GB" sz="2000" b="1" dirty="0" smtClean="0"/>
          </a:p>
          <a:p>
            <a:pPr algn="ctr"/>
            <a:r>
              <a:rPr lang="en-GB" sz="2000" dirty="0" smtClean="0"/>
              <a:t>ENPI/ENI, DCFTAs</a:t>
            </a:r>
          </a:p>
          <a:p>
            <a:pPr algn="ctr"/>
            <a:r>
              <a:rPr lang="en-GB" sz="2000" dirty="0" smtClean="0"/>
              <a:t>More for more</a:t>
            </a:r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endParaRPr lang="en-GB" sz="2000" dirty="0"/>
          </a:p>
          <a:p>
            <a:pPr algn="ctr"/>
            <a:endParaRPr lang="en-GB" sz="2000" dirty="0" smtClean="0"/>
          </a:p>
          <a:p>
            <a:pPr algn="ctr"/>
            <a:r>
              <a:rPr lang="en-GB" sz="2000" dirty="0" smtClean="0"/>
              <a:t>“New paradigm”, differentiation and mutual ownership</a:t>
            </a:r>
            <a:endParaRPr lang="en-GB" dirty="0" smtClean="0"/>
          </a:p>
        </p:txBody>
      </p:sp>
      <p:sp>
        <p:nvSpPr>
          <p:cNvPr id="10" name="Down Arrow 9"/>
          <p:cNvSpPr/>
          <p:nvPr/>
        </p:nvSpPr>
        <p:spPr>
          <a:xfrm>
            <a:off x="7020272" y="4167923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own Arrow 10"/>
          <p:cNvSpPr/>
          <p:nvPr/>
        </p:nvSpPr>
        <p:spPr>
          <a:xfrm>
            <a:off x="1259632" y="4189189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1259632" y="2348880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own Arrow 12"/>
          <p:cNvSpPr/>
          <p:nvPr/>
        </p:nvSpPr>
        <p:spPr>
          <a:xfrm>
            <a:off x="7020272" y="2327614"/>
            <a:ext cx="864096" cy="1224136"/>
          </a:xfrm>
          <a:prstGeom prst="down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3"/>
      <p:bldP spid="6" grpId="0" animBg="1"/>
      <p:bldP spid="7" grpId="0" animBg="1"/>
      <p:bldP spid="8" grpId="0" uiExpand="1" build="p" bldLvl="3"/>
      <p:bldP spid="9" grpId="0" uiExpand="1" build="p" bldLvl="3"/>
      <p:bldP spid="10" grpId="0" animBg="1"/>
      <p:bldP spid="11" grpId="0" uiExpand="1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2060848"/>
            <a:ext cx="71287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well?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closer look at how all this works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863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Reforms in the presence of external side-payments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330135"/>
            <a:ext cx="1234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231933" flipH="1">
            <a:off x="529566" y="2676555"/>
            <a:ext cx="3835290" cy="333850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Arc 10"/>
          <p:cNvSpPr>
            <a:spLocks/>
          </p:cNvSpPr>
          <p:nvPr/>
        </p:nvSpPr>
        <p:spPr bwMode="auto">
          <a:xfrm rot="15106543" flipH="1">
            <a:off x="1605801" y="1117477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Arc 10"/>
          <p:cNvSpPr>
            <a:spLocks/>
          </p:cNvSpPr>
          <p:nvPr/>
        </p:nvSpPr>
        <p:spPr bwMode="auto">
          <a:xfrm rot="16787450" flipH="1">
            <a:off x="3429153" y="3053080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3115355" y="3550691"/>
            <a:ext cx="2860" cy="2624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10757" y="2823460"/>
            <a:ext cx="145569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145051" y="2823460"/>
            <a:ext cx="21402" cy="33515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00124" y="4356918"/>
            <a:ext cx="30368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1950350" y="6121871"/>
            <a:ext cx="3894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en-US" altLang="en-US" baseline="-25000" dirty="0" smtClean="0">
                <a:solidFill>
                  <a:srgbClr val="FF0000"/>
                </a:solidFill>
                <a:latin typeface="Calibri" pitchFamily="34" charset="0"/>
              </a:rPr>
              <a:t>C</a:t>
            </a:r>
            <a:endParaRPr lang="en-US" altLang="en-US" baseline="-25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3550108" y="6136962"/>
            <a:ext cx="3738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  <a:t>R</a:t>
            </a:r>
            <a:r>
              <a:rPr lang="en-US" altLang="en-US" baseline="-25000" dirty="0" smtClean="0">
                <a:solidFill>
                  <a:srgbClr val="0070C0"/>
                </a:solidFill>
                <a:latin typeface="Calibri" pitchFamily="34" charset="0"/>
              </a:rPr>
              <a:t>L</a:t>
            </a:r>
            <a:endParaRPr lang="en-US" altLang="en-US" baseline="-25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59762" y="2687654"/>
            <a:ext cx="3722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  <a:t>S</a:t>
            </a:r>
            <a:r>
              <a:rPr lang="en-US" altLang="en-US" baseline="-25000" dirty="0" smtClean="0">
                <a:solidFill>
                  <a:srgbClr val="FF0000"/>
                </a:solidFill>
                <a:latin typeface="Calibri" pitchFamily="34" charset="0"/>
              </a:rPr>
              <a:t>C</a:t>
            </a:r>
            <a:endParaRPr lang="en-US" altLang="en-US" baseline="-25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62706" y="4221088"/>
            <a:ext cx="354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  <a:t>S</a:t>
            </a:r>
            <a:r>
              <a:rPr lang="en-US" altLang="en-US" baseline="-25000" dirty="0" smtClean="0">
                <a:solidFill>
                  <a:srgbClr val="0070C0"/>
                </a:solidFill>
                <a:latin typeface="Calibri" pitchFamily="34" charset="0"/>
              </a:rPr>
              <a:t>L</a:t>
            </a:r>
            <a:endParaRPr lang="en-US" altLang="en-US" baseline="-250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568604" y="1191635"/>
            <a:ext cx="28670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When reforms become an issue of EU negotiations…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3203848" y="2340169"/>
            <a:ext cx="27101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  <a:t>Domestic preferences</a:t>
            </a:r>
            <a:b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(side-payments with little reforms)</a:t>
            </a: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5652120" y="5338082"/>
            <a:ext cx="33432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  <a:t>EU preferences</a:t>
            </a:r>
            <a:b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</a:br>
            <a:r>
              <a:rPr lang="en-US" altLang="en-US" sz="1400" dirty="0" smtClean="0">
                <a:solidFill>
                  <a:srgbClr val="0070C0"/>
                </a:solidFill>
                <a:latin typeface="Calibri" pitchFamily="34" charset="0"/>
              </a:rPr>
              <a:t>(much reform with little financial incentive)</a:t>
            </a:r>
            <a:endParaRPr lang="en-US" altLang="en-US" sz="14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5" name="Arc 10"/>
          <p:cNvSpPr>
            <a:spLocks/>
          </p:cNvSpPr>
          <p:nvPr/>
        </p:nvSpPr>
        <p:spPr bwMode="auto">
          <a:xfrm rot="15472867" flipH="1">
            <a:off x="1208900" y="1513676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Arc 10"/>
          <p:cNvSpPr>
            <a:spLocks/>
          </p:cNvSpPr>
          <p:nvPr/>
        </p:nvSpPr>
        <p:spPr bwMode="auto">
          <a:xfrm rot="16787450" flipH="1">
            <a:off x="3050270" y="3530447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700124" y="3551750"/>
            <a:ext cx="24180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2886454" y="6134746"/>
            <a:ext cx="425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85641" y="3366025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456699" y="3228584"/>
            <a:ext cx="28670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Equilibrium will be on the reform-possibility frontier…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460082" y="3934797"/>
            <a:ext cx="286706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At a lower level of utility for both the EU and the reforming country…</a:t>
            </a:r>
          </a:p>
        </p:txBody>
      </p:sp>
    </p:spTree>
    <p:extLst>
      <p:ext uri="{BB962C8B-B14F-4D97-AF65-F5344CB8AC3E}">
        <p14:creationId xmlns:p14="http://schemas.microsoft.com/office/powerpoint/2010/main" val="84790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31" grpId="0"/>
      <p:bldP spid="32" grpId="0"/>
      <p:bldP spid="33" grpId="0"/>
      <p:bldP spid="34" grpId="0"/>
      <p:bldP spid="26" grpId="0"/>
      <p:bldP spid="28" grpId="0"/>
      <p:bldP spid="25" grpId="0" animBg="1"/>
      <p:bldP spid="29" grpId="0" animBg="1"/>
      <p:bldP spid="36" grpId="0"/>
      <p:bldP spid="37" grpId="0"/>
      <p:bldP spid="38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Reforms in the presence of external side-payments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330135"/>
            <a:ext cx="12602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231933" flipH="1">
            <a:off x="529566" y="2676555"/>
            <a:ext cx="3835290" cy="333850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3374820" y="3901157"/>
            <a:ext cx="2860" cy="2271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568604" y="1191635"/>
            <a:ext cx="28670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When reforms become an issue of EU negotiations…</a:t>
            </a:r>
          </a:p>
        </p:txBody>
      </p:sp>
      <p:sp>
        <p:nvSpPr>
          <p:cNvPr id="25" name="Arc 10"/>
          <p:cNvSpPr>
            <a:spLocks/>
          </p:cNvSpPr>
          <p:nvPr/>
        </p:nvSpPr>
        <p:spPr bwMode="auto">
          <a:xfrm rot="15106543" flipH="1">
            <a:off x="1226918" y="1945832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Arc 10"/>
          <p:cNvSpPr>
            <a:spLocks/>
          </p:cNvSpPr>
          <p:nvPr/>
        </p:nvSpPr>
        <p:spPr bwMode="auto">
          <a:xfrm rot="16787450" flipH="1">
            <a:off x="3295770" y="3172598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686237" y="3874915"/>
            <a:ext cx="2656684" cy="111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3130363" y="6134746"/>
            <a:ext cx="425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98405" y="3695803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456699" y="3228584"/>
            <a:ext cx="335566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Depending on the two actors’ relative bargaining power (coercion)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115355" y="3550691"/>
            <a:ext cx="2860" cy="2624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10"/>
          <p:cNvSpPr>
            <a:spLocks/>
          </p:cNvSpPr>
          <p:nvPr/>
        </p:nvSpPr>
        <p:spPr bwMode="auto">
          <a:xfrm rot="15417828" flipH="1">
            <a:off x="1226918" y="1528018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Arc 10"/>
          <p:cNvSpPr>
            <a:spLocks/>
          </p:cNvSpPr>
          <p:nvPr/>
        </p:nvSpPr>
        <p:spPr bwMode="auto">
          <a:xfrm rot="16787450" flipH="1">
            <a:off x="3050270" y="3530447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700124" y="3551750"/>
            <a:ext cx="24180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12"/>
          <p:cNvSpPr txBox="1">
            <a:spLocks noChangeArrowheads="1"/>
          </p:cNvSpPr>
          <p:nvPr/>
        </p:nvSpPr>
        <p:spPr bwMode="auto">
          <a:xfrm>
            <a:off x="2886454" y="6134746"/>
            <a:ext cx="425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285641" y="3366025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23" name="Arc 10"/>
          <p:cNvSpPr>
            <a:spLocks/>
          </p:cNvSpPr>
          <p:nvPr/>
        </p:nvSpPr>
        <p:spPr bwMode="auto">
          <a:xfrm rot="16365534" flipH="1">
            <a:off x="1245801" y="1543315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499992" y="4150821"/>
            <a:ext cx="33556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Or the EU’s ability to ‘shift’ the preferences of the domestic government (side-payments)</a:t>
            </a:r>
            <a:br>
              <a:rPr lang="en-US" altLang="en-US" dirty="0" smtClean="0">
                <a:latin typeface="Calibri" pitchFamily="34" charset="0"/>
              </a:rPr>
            </a:br>
            <a:r>
              <a:rPr lang="en-US" altLang="en-US" dirty="0" smtClean="0">
                <a:latin typeface="Calibri" pitchFamily="34" charset="0"/>
              </a:rPr>
              <a:t>(incentives)</a:t>
            </a:r>
          </a:p>
        </p:txBody>
      </p:sp>
    </p:spTree>
    <p:extLst>
      <p:ext uri="{BB962C8B-B14F-4D97-AF65-F5344CB8AC3E}">
        <p14:creationId xmlns:p14="http://schemas.microsoft.com/office/powerpoint/2010/main" val="429128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6" grpId="0"/>
      <p:bldP spid="37" grpId="0"/>
      <p:bldP spid="38" grpId="0"/>
      <p:bldP spid="41" grpId="0" animBg="1"/>
      <p:bldP spid="42" grpId="0" animBg="1"/>
      <p:bldP spid="44" grpId="0"/>
      <p:bldP spid="45" grpId="0"/>
      <p:bldP spid="23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Reforms in the presence of external side-payments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330135"/>
            <a:ext cx="1234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231933" flipH="1">
            <a:off x="529566" y="2676555"/>
            <a:ext cx="3835290" cy="333850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3374820" y="3901157"/>
            <a:ext cx="2860" cy="2271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568604" y="1191635"/>
            <a:ext cx="28670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When reforms become an issue of EU negotiations…</a:t>
            </a:r>
          </a:p>
        </p:txBody>
      </p:sp>
      <p:sp>
        <p:nvSpPr>
          <p:cNvPr id="25" name="Arc 10"/>
          <p:cNvSpPr>
            <a:spLocks/>
          </p:cNvSpPr>
          <p:nvPr/>
        </p:nvSpPr>
        <p:spPr bwMode="auto">
          <a:xfrm rot="15106543" flipH="1">
            <a:off x="1226918" y="1945832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Arc 10"/>
          <p:cNvSpPr>
            <a:spLocks/>
          </p:cNvSpPr>
          <p:nvPr/>
        </p:nvSpPr>
        <p:spPr bwMode="auto">
          <a:xfrm rot="16787450" flipH="1">
            <a:off x="3295770" y="3172598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686237" y="3874915"/>
            <a:ext cx="2656684" cy="111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3130363" y="6134746"/>
            <a:ext cx="425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98405" y="3695803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600715" y="2492896"/>
            <a:ext cx="335566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The two actors could attain a higher-utility (mutually beneficial) equilibrium…</a:t>
            </a:r>
          </a:p>
        </p:txBody>
      </p:sp>
      <p:sp>
        <p:nvSpPr>
          <p:cNvPr id="41" name="Arc 10"/>
          <p:cNvSpPr>
            <a:spLocks/>
          </p:cNvSpPr>
          <p:nvPr/>
        </p:nvSpPr>
        <p:spPr bwMode="auto">
          <a:xfrm rot="15252167" flipH="1">
            <a:off x="1556943" y="1116604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Arc 10"/>
          <p:cNvSpPr>
            <a:spLocks/>
          </p:cNvSpPr>
          <p:nvPr/>
        </p:nvSpPr>
        <p:spPr bwMode="auto">
          <a:xfrm rot="16787450" flipH="1">
            <a:off x="3442779" y="3103822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" name="Arc 10"/>
          <p:cNvSpPr>
            <a:spLocks/>
          </p:cNvSpPr>
          <p:nvPr/>
        </p:nvSpPr>
        <p:spPr bwMode="auto">
          <a:xfrm rot="5231933" flipH="1">
            <a:off x="625620" y="2140834"/>
            <a:ext cx="4250846" cy="39319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644008" y="3513782"/>
            <a:ext cx="432048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If they could find a way to raise</a:t>
            </a:r>
            <a:br>
              <a:rPr lang="en-US" altLang="en-US" dirty="0" smtClean="0">
                <a:latin typeface="Calibri" pitchFamily="34" charset="0"/>
              </a:rPr>
            </a:br>
            <a:r>
              <a:rPr lang="en-US" altLang="en-US" dirty="0" smtClean="0">
                <a:latin typeface="Calibri" pitchFamily="34" charset="0"/>
              </a:rPr>
              <a:t>the </a:t>
            </a:r>
            <a:r>
              <a:rPr lang="en-US" altLang="en-US" b="1" u="sng" dirty="0" smtClean="0">
                <a:latin typeface="Calibri" pitchFamily="34" charset="0"/>
              </a:rPr>
              <a:t>reform-capacity frontier </a:t>
            </a:r>
            <a:br>
              <a:rPr lang="en-US" altLang="en-US" b="1" u="sng" dirty="0" smtClean="0">
                <a:latin typeface="Calibri" pitchFamily="34" charset="0"/>
              </a:rPr>
            </a:br>
            <a:r>
              <a:rPr lang="en-US" altLang="en-US" b="1" u="sng" dirty="0" smtClean="0">
                <a:latin typeface="Calibri" pitchFamily="34" charset="0"/>
              </a:rPr>
              <a:t>and legitimacy of reforms</a:t>
            </a:r>
          </a:p>
          <a:p>
            <a:pPr algn="ctr" eaLnBrk="1" hangingPunct="1"/>
            <a:r>
              <a:rPr lang="en-US" altLang="en-US" i="1" dirty="0" smtClean="0">
                <a:latin typeface="Calibri" pitchFamily="34" charset="0"/>
              </a:rPr>
              <a:t>(binding contracts, credible commitment,</a:t>
            </a:r>
            <a:br>
              <a:rPr lang="en-US" altLang="en-US" i="1" dirty="0" smtClean="0">
                <a:latin typeface="Calibri" pitchFamily="34" charset="0"/>
              </a:rPr>
            </a:br>
            <a:r>
              <a:rPr lang="en-US" altLang="en-US" i="1" dirty="0" smtClean="0">
                <a:latin typeface="Calibri" pitchFamily="34" charset="0"/>
              </a:rPr>
              <a:t>coordination, insurance, synergies, signaling, voice, learning, …)</a:t>
            </a:r>
          </a:p>
        </p:txBody>
      </p:sp>
    </p:spTree>
    <p:extLst>
      <p:ext uri="{BB962C8B-B14F-4D97-AF65-F5344CB8AC3E}">
        <p14:creationId xmlns:p14="http://schemas.microsoft.com/office/powerpoint/2010/main" val="66396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 animBg="1"/>
      <p:bldP spid="42" grpId="0" animBg="1"/>
      <p:bldP spid="23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Reforms in the presence of external side-payments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330135"/>
            <a:ext cx="1234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231933" flipH="1">
            <a:off x="529566" y="2676555"/>
            <a:ext cx="3835290" cy="333850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3374820" y="3901157"/>
            <a:ext cx="2860" cy="2271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568604" y="1191635"/>
            <a:ext cx="28670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When reforms become an issue of EU negotiations…</a:t>
            </a:r>
          </a:p>
        </p:txBody>
      </p:sp>
      <p:sp>
        <p:nvSpPr>
          <p:cNvPr id="25" name="Arc 10"/>
          <p:cNvSpPr>
            <a:spLocks/>
          </p:cNvSpPr>
          <p:nvPr/>
        </p:nvSpPr>
        <p:spPr bwMode="auto">
          <a:xfrm rot="15106543" flipH="1">
            <a:off x="1226918" y="1945832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Arc 10"/>
          <p:cNvSpPr>
            <a:spLocks/>
          </p:cNvSpPr>
          <p:nvPr/>
        </p:nvSpPr>
        <p:spPr bwMode="auto">
          <a:xfrm rot="16787450" flipH="1">
            <a:off x="3295770" y="3172598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686237" y="3874915"/>
            <a:ext cx="2656684" cy="111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3130363" y="6134746"/>
            <a:ext cx="4251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98405" y="3695803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600715" y="2492896"/>
            <a:ext cx="383495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But they would never reach their maximum levels of utility (own preferences) for any given frontier</a:t>
            </a:r>
          </a:p>
        </p:txBody>
      </p:sp>
      <p:sp>
        <p:nvSpPr>
          <p:cNvPr id="41" name="Arc 10"/>
          <p:cNvSpPr>
            <a:spLocks/>
          </p:cNvSpPr>
          <p:nvPr/>
        </p:nvSpPr>
        <p:spPr bwMode="auto">
          <a:xfrm rot="15252167" flipH="1">
            <a:off x="1564562" y="1127928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Arc 10"/>
          <p:cNvSpPr>
            <a:spLocks/>
          </p:cNvSpPr>
          <p:nvPr/>
        </p:nvSpPr>
        <p:spPr bwMode="auto">
          <a:xfrm rot="16787450" flipH="1">
            <a:off x="3423936" y="3071923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" name="Arc 10"/>
          <p:cNvSpPr>
            <a:spLocks/>
          </p:cNvSpPr>
          <p:nvPr/>
        </p:nvSpPr>
        <p:spPr bwMode="auto">
          <a:xfrm rot="5231933" flipH="1">
            <a:off x="625620" y="2140834"/>
            <a:ext cx="4250846" cy="393191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Arc 10"/>
          <p:cNvSpPr>
            <a:spLocks/>
          </p:cNvSpPr>
          <p:nvPr/>
        </p:nvSpPr>
        <p:spPr bwMode="auto">
          <a:xfrm rot="15252167" flipH="1">
            <a:off x="1742726" y="684556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Arc 10"/>
          <p:cNvSpPr>
            <a:spLocks/>
          </p:cNvSpPr>
          <p:nvPr/>
        </p:nvSpPr>
        <p:spPr bwMode="auto">
          <a:xfrm rot="16787450" flipH="1">
            <a:off x="3789193" y="2573141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5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Reforms in the presence of external side-payments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8681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330135"/>
            <a:ext cx="12346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231933" flipH="1">
            <a:off x="529566" y="2676555"/>
            <a:ext cx="3835290" cy="333850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4600715" y="1124744"/>
            <a:ext cx="41477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In the absence of this enhancement…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242872" y="2276872"/>
            <a:ext cx="46011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An agreement could be reached at R*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r>
              <a:rPr lang="en-US" altLang="en-US" dirty="0" smtClean="0">
                <a:latin typeface="Calibri" pitchFamily="34" charset="0"/>
              </a:rPr>
              <a:t>,  S*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r>
              <a:rPr lang="en-US" altLang="en-US" dirty="0" smtClean="0">
                <a:latin typeface="Calibri" pitchFamily="34" charset="0"/>
              </a:rPr>
              <a:t> 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621570" y="4149080"/>
            <a:ext cx="0" cy="20494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387950" y="6177278"/>
            <a:ext cx="6799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R*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89101" y="3995772"/>
            <a:ext cx="6864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S*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43" name="Arc 10"/>
          <p:cNvSpPr>
            <a:spLocks/>
          </p:cNvSpPr>
          <p:nvPr/>
        </p:nvSpPr>
        <p:spPr bwMode="auto">
          <a:xfrm rot="5231933" flipH="1">
            <a:off x="574369" y="2194654"/>
            <a:ext cx="4250846" cy="38292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670316" y="3139213"/>
            <a:ext cx="16062" cy="3032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12"/>
          <p:cNvSpPr txBox="1">
            <a:spLocks noChangeArrowheads="1"/>
          </p:cNvSpPr>
          <p:nvPr/>
        </p:nvSpPr>
        <p:spPr bwMode="auto">
          <a:xfrm>
            <a:off x="2408055" y="6187911"/>
            <a:ext cx="5645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4499992" y="3429000"/>
            <a:ext cx="4320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The EU observes an </a:t>
            </a:r>
            <a:r>
              <a:rPr lang="en-US" altLang="en-US" b="1" u="sng" dirty="0" smtClean="0">
                <a:latin typeface="Calibri" pitchFamily="34" charset="0"/>
              </a:rPr>
              <a:t>implementation gap</a:t>
            </a:r>
            <a:r>
              <a:rPr lang="en-US" altLang="en-US" dirty="0" smtClean="0">
                <a:latin typeface="Calibri" pitchFamily="34" charset="0"/>
              </a:rPr>
              <a:t>…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683568" y="3133969"/>
            <a:ext cx="20162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12"/>
          <p:cNvSpPr txBox="1">
            <a:spLocks noChangeArrowheads="1"/>
          </p:cNvSpPr>
          <p:nvPr/>
        </p:nvSpPr>
        <p:spPr bwMode="auto">
          <a:xfrm>
            <a:off x="467544" y="2991488"/>
            <a:ext cx="5982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 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52" name="Text Box 9"/>
          <p:cNvSpPr txBox="1">
            <a:spLocks noChangeArrowheads="1"/>
          </p:cNvSpPr>
          <p:nvPr/>
        </p:nvSpPr>
        <p:spPr bwMode="auto">
          <a:xfrm>
            <a:off x="4600715" y="3861048"/>
            <a:ext cx="437215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With its utility lowered, it can only offer a lower side-payment… which is perceived domestically as </a:t>
            </a:r>
            <a:r>
              <a:rPr lang="en-US" altLang="en-US" b="1" u="sng" dirty="0" smtClean="0">
                <a:latin typeface="Calibri" pitchFamily="34" charset="0"/>
              </a:rPr>
              <a:t>non-commitment</a:t>
            </a:r>
            <a:r>
              <a:rPr lang="en-US" altLang="en-US" dirty="0" smtClean="0">
                <a:latin typeface="Calibri" pitchFamily="34" charset="0"/>
              </a:rPr>
              <a:t> by the EU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sp>
        <p:nvSpPr>
          <p:cNvPr id="25" name="Arc 10"/>
          <p:cNvSpPr>
            <a:spLocks/>
          </p:cNvSpPr>
          <p:nvPr/>
        </p:nvSpPr>
        <p:spPr bwMode="auto">
          <a:xfrm rot="15471451" flipH="1">
            <a:off x="1575195" y="1138561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Arc 10"/>
          <p:cNvSpPr>
            <a:spLocks/>
          </p:cNvSpPr>
          <p:nvPr/>
        </p:nvSpPr>
        <p:spPr bwMode="auto">
          <a:xfrm rot="16787450" flipH="1">
            <a:off x="3423936" y="3071923"/>
            <a:ext cx="2272068" cy="2544639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Arc 10"/>
          <p:cNvSpPr>
            <a:spLocks/>
          </p:cNvSpPr>
          <p:nvPr/>
        </p:nvSpPr>
        <p:spPr bwMode="auto">
          <a:xfrm rot="16200000" flipH="1">
            <a:off x="1528439" y="1903283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686237" y="4161142"/>
            <a:ext cx="28872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10"/>
          <p:cNvSpPr>
            <a:spLocks/>
          </p:cNvSpPr>
          <p:nvPr/>
        </p:nvSpPr>
        <p:spPr bwMode="auto">
          <a:xfrm rot="16200000" flipH="1">
            <a:off x="2605727" y="3098049"/>
            <a:ext cx="3159869" cy="297544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705221" y="5780766"/>
            <a:ext cx="920042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5364088" y="4869160"/>
            <a:ext cx="34563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And shifts domestic preferences away from reforms (thus further reducing reform-intensity)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5516488" y="5795972"/>
            <a:ext cx="34563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  <a:t>A vicious-circle begins…</a:t>
            </a:r>
            <a:endParaRPr lang="en-US" altLang="en-US" baseline="-25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523526" y="1556792"/>
            <a:ext cx="43204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The EU could offer financial incentives, shifting </a:t>
            </a:r>
            <a:r>
              <a:rPr lang="en-US" altLang="en-US" dirty="0" err="1" smtClean="0">
                <a:latin typeface="Calibri" pitchFamily="34" charset="0"/>
              </a:rPr>
              <a:t>govts</a:t>
            </a:r>
            <a:r>
              <a:rPr lang="en-US" altLang="en-US" dirty="0" smtClean="0">
                <a:latin typeface="Calibri" pitchFamily="34" charset="0"/>
              </a:rPr>
              <a:t>’ preferences towards reforms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sp>
        <p:nvSpPr>
          <p:cNvPr id="39" name="Arc 10"/>
          <p:cNvSpPr>
            <a:spLocks/>
          </p:cNvSpPr>
          <p:nvPr/>
        </p:nvSpPr>
        <p:spPr bwMode="auto">
          <a:xfrm rot="16200000" flipH="1">
            <a:off x="1989852" y="1373051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4572000" y="2708920"/>
            <a:ext cx="4104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But at that point the </a:t>
            </a:r>
            <a:r>
              <a:rPr lang="en-US" altLang="en-US" dirty="0" err="1" smtClean="0">
                <a:latin typeface="Calibri" pitchFamily="34" charset="0"/>
              </a:rPr>
              <a:t>govt</a:t>
            </a:r>
            <a:r>
              <a:rPr lang="en-US" altLang="en-US" dirty="0" smtClean="0">
                <a:latin typeface="Calibri" pitchFamily="34" charset="0"/>
              </a:rPr>
              <a:t> has an incentive to deliver fewer reforms (R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r>
              <a:rPr lang="en-US" altLang="en-US" dirty="0" smtClean="0">
                <a:latin typeface="Calibri" pitchFamily="34" charset="0"/>
              </a:rPr>
              <a:t>,  S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r>
              <a:rPr lang="en-US" altLang="en-US" dirty="0" smtClean="0">
                <a:latin typeface="Calibri" pitchFamily="34" charset="0"/>
              </a:rPr>
              <a:t>)</a:t>
            </a:r>
            <a:endParaRPr lang="en-US" altLang="en-US" baseline="-25000" dirty="0" smtClean="0">
              <a:latin typeface="Calibri" pitchFamily="34" charset="0"/>
            </a:endParaRPr>
          </a:p>
        </p:txBody>
      </p:sp>
      <p:sp>
        <p:nvSpPr>
          <p:cNvPr id="49" name="Arc 10"/>
          <p:cNvSpPr>
            <a:spLocks/>
          </p:cNvSpPr>
          <p:nvPr/>
        </p:nvSpPr>
        <p:spPr bwMode="auto">
          <a:xfrm rot="15351773" flipH="1">
            <a:off x="1693734" y="1196110"/>
            <a:ext cx="2121007" cy="23705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2209987" y="2858180"/>
            <a:ext cx="16062" cy="33071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686237" y="2852936"/>
            <a:ext cx="1553226" cy="5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014845" y="6198544"/>
            <a:ext cx="20092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  <a:latin typeface="Calibri" pitchFamily="34" charset="0"/>
              </a:rPr>
              <a:t>Add differentiation</a:t>
            </a:r>
            <a:endParaRPr lang="en-US" altLang="en-US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99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  <p:bldP spid="34" grpId="0"/>
      <p:bldP spid="43" grpId="0" animBg="1"/>
      <p:bldP spid="47" grpId="0"/>
      <p:bldP spid="48" grpId="0"/>
      <p:bldP spid="51" grpId="0"/>
      <p:bldP spid="52" grpId="0"/>
      <p:bldP spid="25" grpId="0" animBg="1"/>
      <p:bldP spid="27" grpId="0" animBg="1"/>
      <p:bldP spid="41" grpId="0" animBg="1"/>
      <p:bldP spid="53" grpId="0"/>
      <p:bldP spid="55" grpId="0"/>
      <p:bldP spid="37" grpId="0"/>
      <p:bldP spid="39" grpId="0" animBg="1"/>
      <p:bldP spid="45" grpId="0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16632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Stock-taking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1" y="1196752"/>
            <a:ext cx="2880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Mechanisms of change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Negotiating credibly a reform position</a:t>
            </a:r>
          </a:p>
          <a:p>
            <a:pPr algn="ctr"/>
            <a:r>
              <a:rPr lang="en-GB" sz="1400" dirty="0" smtClean="0"/>
              <a:t>(Movement is along the possibility frontier)</a:t>
            </a:r>
          </a:p>
          <a:p>
            <a:pPr algn="ctr"/>
            <a:endParaRPr lang="en-GB" sz="400" dirty="0" smtClean="0"/>
          </a:p>
          <a:p>
            <a:pPr marL="285750" indent="-285750">
              <a:buFontTx/>
              <a:buChar char="-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Shifting domestic preferences for reform</a:t>
            </a:r>
          </a:p>
          <a:p>
            <a:pPr algn="ctr"/>
            <a:r>
              <a:rPr lang="en-GB" sz="1400" dirty="0" smtClean="0"/>
              <a:t>(Facilitating policy preference convergence)</a:t>
            </a:r>
          </a:p>
          <a:p>
            <a:pPr algn="ctr"/>
            <a:endParaRPr lang="en-GB" sz="1400" dirty="0" smtClean="0"/>
          </a:p>
          <a:p>
            <a:pPr marL="285750" indent="-285750">
              <a:buFontTx/>
              <a:buChar char="-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Changing </a:t>
            </a:r>
            <a:r>
              <a:rPr lang="en-GB" dirty="0"/>
              <a:t>the relative cost of reforms </a:t>
            </a:r>
            <a:r>
              <a:rPr lang="en-GB" dirty="0" smtClean="0"/>
              <a:t>domestically</a:t>
            </a:r>
          </a:p>
          <a:p>
            <a:pPr algn="ctr"/>
            <a:r>
              <a:rPr lang="en-GB" sz="1400" dirty="0" smtClean="0"/>
              <a:t>(Shifting </a:t>
            </a:r>
            <a:r>
              <a:rPr lang="en-GB" sz="1400" dirty="0"/>
              <a:t>the possibility frontier to the </a:t>
            </a:r>
            <a:r>
              <a:rPr lang="en-GB" sz="1400" dirty="0" smtClean="0"/>
              <a:t>right)</a:t>
            </a:r>
            <a:endParaRPr lang="en-GB" sz="1400" dirty="0"/>
          </a:p>
          <a:p>
            <a:pPr marL="285750" indent="-285750">
              <a:buFontTx/>
              <a:buChar char="-"/>
            </a:pPr>
            <a:endParaRPr lang="en-GB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203848" y="1196752"/>
            <a:ext cx="2880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Implications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Coercion </a:t>
            </a:r>
            <a:r>
              <a:rPr lang="en-GB" dirty="0"/>
              <a:t>alone not productive; ‘fake compliance’ </a:t>
            </a:r>
            <a:r>
              <a:rPr lang="en-GB" dirty="0" smtClean="0"/>
              <a:t>as utility falls </a:t>
            </a:r>
          </a:p>
          <a:p>
            <a:pPr algn="ctr"/>
            <a:r>
              <a:rPr lang="en-GB" sz="1400" dirty="0" smtClean="0"/>
              <a:t>(Bargaining outcome least efficient)</a:t>
            </a:r>
          </a:p>
          <a:p>
            <a:pPr marL="285750" indent="-285750">
              <a:buFontTx/>
              <a:buChar char="-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Efficiency by </a:t>
            </a:r>
            <a:r>
              <a:rPr lang="en-GB" dirty="0" smtClean="0"/>
              <a:t>changing </a:t>
            </a:r>
            <a:r>
              <a:rPr lang="en-GB" dirty="0" err="1" smtClean="0"/>
              <a:t>govt</a:t>
            </a:r>
            <a:r>
              <a:rPr lang="en-GB" dirty="0" smtClean="0"/>
              <a:t> </a:t>
            </a:r>
            <a:r>
              <a:rPr lang="en-GB" dirty="0" err="1" smtClean="0"/>
              <a:t>prefs</a:t>
            </a:r>
            <a:r>
              <a:rPr lang="en-GB" dirty="0" smtClean="0"/>
              <a:t> </a:t>
            </a:r>
            <a:r>
              <a:rPr lang="en-GB" dirty="0"/>
              <a:t>(incentives</a:t>
            </a:r>
            <a:r>
              <a:rPr lang="en-GB" dirty="0" smtClean="0"/>
              <a:t>)</a:t>
            </a:r>
          </a:p>
          <a:p>
            <a:pPr algn="ctr"/>
            <a:r>
              <a:rPr lang="en-GB" sz="1400" dirty="0"/>
              <a:t>(but may bring-in more ‘protective’ governments in low-capacity </a:t>
            </a:r>
            <a:r>
              <a:rPr lang="en-GB" sz="1400" dirty="0" smtClean="0"/>
              <a:t>countries)</a:t>
            </a:r>
          </a:p>
          <a:p>
            <a:pPr marL="285750" indent="-285750">
              <a:buFontTx/>
              <a:buChar char="-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Efficiency by altering technologies (shifting domestic constraints</a:t>
            </a:r>
            <a:r>
              <a:rPr lang="en-GB" dirty="0" smtClean="0"/>
              <a:t>)</a:t>
            </a:r>
          </a:p>
          <a:p>
            <a:pPr marL="0" lvl="1" algn="ctr"/>
            <a:r>
              <a:rPr lang="en-GB" sz="1400" dirty="0" smtClean="0"/>
              <a:t>(</a:t>
            </a:r>
            <a:r>
              <a:rPr lang="en-GB" sz="1400" dirty="0"/>
              <a:t>but difficult, costly and takes </a:t>
            </a:r>
            <a:r>
              <a:rPr lang="en-GB" sz="1400" dirty="0" smtClean="0"/>
              <a:t>time)</a:t>
            </a:r>
          </a:p>
          <a:p>
            <a:pPr marL="0" lvl="1" algn="ctr"/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</a:rPr>
              <a:t>Hence</a:t>
            </a:r>
            <a:r>
              <a:rPr lang="en-GB" sz="1400" b="1" i="1" dirty="0">
                <a:solidFill>
                  <a:srgbClr val="C00000"/>
                </a:solidFill>
              </a:rPr>
              <a:t>, role of ‘civil society’ &amp; other actors</a:t>
            </a:r>
            <a:r>
              <a:rPr lang="en-GB" sz="1400" b="1" i="1" dirty="0" smtClean="0">
                <a:solidFill>
                  <a:srgbClr val="C00000"/>
                </a:solidFill>
              </a:rPr>
              <a:t>’?</a:t>
            </a:r>
            <a:endParaRPr lang="en-GB" sz="1400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6809" y="1196752"/>
            <a:ext cx="288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Policy prescriptions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Softer conditionality </a:t>
            </a:r>
            <a:r>
              <a:rPr lang="en-GB" dirty="0" smtClean="0"/>
              <a:t>(</a:t>
            </a:r>
            <a:r>
              <a:rPr lang="en-GB" dirty="0"/>
              <a:t>no need for ‘binding’ contracts</a:t>
            </a:r>
            <a:r>
              <a:rPr lang="en-GB" dirty="0" smtClean="0"/>
              <a:t>?)</a:t>
            </a:r>
          </a:p>
          <a:p>
            <a:pPr algn="ctr"/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</a:rPr>
              <a:t>Flexibility</a:t>
            </a:r>
            <a:r>
              <a:rPr lang="en-GB" sz="1400" b="1" i="1" dirty="0">
                <a:solidFill>
                  <a:srgbClr val="C00000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Incentives (also lesson-drawing) for preference </a:t>
            </a:r>
            <a:r>
              <a:rPr lang="en-GB" dirty="0" smtClean="0"/>
              <a:t>convergence</a:t>
            </a:r>
          </a:p>
          <a:p>
            <a:pPr algn="ctr"/>
            <a:r>
              <a:rPr lang="en-GB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Differentiation</a:t>
            </a:r>
            <a:r>
              <a:rPr lang="en-GB" sz="1400" b="1" i="1" dirty="0" smtClean="0">
                <a:solidFill>
                  <a:srgbClr val="C00000"/>
                </a:solidFill>
              </a:rPr>
              <a:t>?</a:t>
            </a:r>
            <a:endParaRPr lang="en-GB" sz="1400" b="1" i="1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endParaRPr lang="en-GB" sz="1000" dirty="0" smtClean="0"/>
          </a:p>
          <a:p>
            <a:pPr marL="285750" indent="-285750">
              <a:buFontTx/>
              <a:buChar char="-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Socialisation / learning mechanisms (</a:t>
            </a:r>
            <a:r>
              <a:rPr lang="en-GB" dirty="0" smtClean="0"/>
              <a:t>commit-</a:t>
            </a:r>
            <a:r>
              <a:rPr lang="en-GB" dirty="0" err="1" smtClean="0"/>
              <a:t>ment</a:t>
            </a:r>
            <a:r>
              <a:rPr lang="en-GB" dirty="0"/>
              <a:t>, </a:t>
            </a:r>
            <a:r>
              <a:rPr lang="en-GB" dirty="0" smtClean="0"/>
              <a:t>credibility, …)</a:t>
            </a:r>
          </a:p>
          <a:p>
            <a:pPr algn="ctr"/>
            <a:r>
              <a:rPr lang="en-GB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Ownership</a:t>
            </a:r>
            <a:r>
              <a:rPr lang="en-GB" sz="1400" b="1" i="1" dirty="0" smtClean="0">
                <a:solidFill>
                  <a:srgbClr val="C00000"/>
                </a:solidFill>
              </a:rPr>
              <a:t>?</a:t>
            </a:r>
            <a:endParaRPr lang="en-GB" sz="1400" b="1" i="1" dirty="0">
              <a:solidFill>
                <a:srgbClr val="C00000"/>
              </a:solidFill>
            </a:endParaRPr>
          </a:p>
          <a:p>
            <a:pPr algn="ctr"/>
            <a:endParaRPr lang="en-GB" sz="1400" dirty="0" smtClean="0"/>
          </a:p>
        </p:txBody>
      </p:sp>
      <p:sp>
        <p:nvSpPr>
          <p:cNvPr id="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014845" y="6198544"/>
            <a:ext cx="18085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  <a:latin typeface="Calibri" pitchFamily="34" charset="0"/>
              </a:rPr>
              <a:t>Add externalities</a:t>
            </a:r>
            <a:endParaRPr lang="en-US" altLang="en-US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13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3"/>
      <p:bldP spid="5" grpId="0" uiExpand="1" build="p" bldLvl="3"/>
      <p:bldP spid="6" grpId="0" uiExpand="1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16632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Stock-taking again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1" y="1196752"/>
            <a:ext cx="2880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Mechanisms of change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Negotiating credibly a reform position</a:t>
            </a:r>
          </a:p>
          <a:p>
            <a:pPr algn="ctr"/>
            <a:r>
              <a:rPr lang="en-GB" sz="1400" dirty="0" smtClean="0"/>
              <a:t>(Movement is along the possibility frontier)</a:t>
            </a:r>
          </a:p>
          <a:p>
            <a:pPr algn="ctr"/>
            <a:endParaRPr lang="en-GB" sz="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Shifting </a:t>
            </a:r>
            <a:r>
              <a:rPr lang="en-GB" dirty="0" smtClean="0"/>
              <a:t>domestic preferences for reform</a:t>
            </a:r>
          </a:p>
          <a:p>
            <a:pPr algn="ctr"/>
            <a:r>
              <a:rPr lang="en-GB" sz="1400" dirty="0" smtClean="0"/>
              <a:t>(Facilitating policy preference convergence)</a:t>
            </a:r>
          </a:p>
          <a:p>
            <a:pPr algn="ctr"/>
            <a:endParaRPr lang="en-GB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Changing </a:t>
            </a:r>
            <a:r>
              <a:rPr lang="en-GB" dirty="0"/>
              <a:t>the relative cost of reforms </a:t>
            </a:r>
            <a:r>
              <a:rPr lang="en-GB" dirty="0" smtClean="0"/>
              <a:t>domestically</a:t>
            </a:r>
          </a:p>
          <a:p>
            <a:pPr algn="ctr"/>
            <a:r>
              <a:rPr lang="en-GB" sz="1400" dirty="0" smtClean="0"/>
              <a:t>(Shifting </a:t>
            </a:r>
            <a:r>
              <a:rPr lang="en-GB" sz="1400" dirty="0"/>
              <a:t>the possibility frontier to the </a:t>
            </a:r>
            <a:r>
              <a:rPr lang="en-GB" sz="1400" dirty="0" smtClean="0"/>
              <a:t>right)</a:t>
            </a:r>
            <a:endParaRPr lang="en-GB" sz="1400" dirty="0"/>
          </a:p>
          <a:p>
            <a:pPr algn="ctr"/>
            <a:endParaRPr lang="en-GB" sz="800" dirty="0" smtClean="0"/>
          </a:p>
          <a:p>
            <a:pPr algn="ctr"/>
            <a:endParaRPr lang="en-GB" sz="8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Internalising the costs of reforms</a:t>
            </a:r>
            <a:endParaRPr lang="en-GB" dirty="0"/>
          </a:p>
          <a:p>
            <a:pPr algn="ctr"/>
            <a:r>
              <a:rPr lang="en-GB" sz="1400" dirty="0" smtClean="0"/>
              <a:t>(Resolving under-provision problem)</a:t>
            </a:r>
            <a:endParaRPr lang="en-GB" sz="1400" dirty="0"/>
          </a:p>
          <a:p>
            <a:pPr marL="285750" indent="-285750">
              <a:buFontTx/>
              <a:buChar char="-"/>
            </a:pPr>
            <a:endParaRPr lang="en-GB" sz="800" dirty="0"/>
          </a:p>
          <a:p>
            <a:pPr marL="285750" indent="-285750">
              <a:buFontTx/>
              <a:buChar char="-"/>
            </a:pPr>
            <a:endParaRPr lang="en-GB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203848" y="1196752"/>
            <a:ext cx="2880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Implications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Coercion </a:t>
            </a:r>
            <a:r>
              <a:rPr lang="en-GB" dirty="0"/>
              <a:t>alone not productive; ‘fake compliance’ </a:t>
            </a:r>
            <a:r>
              <a:rPr lang="en-GB" dirty="0" smtClean="0"/>
              <a:t>as utility falls </a:t>
            </a:r>
          </a:p>
          <a:p>
            <a:pPr algn="ctr"/>
            <a:r>
              <a:rPr lang="en-GB" sz="1400" dirty="0" smtClean="0"/>
              <a:t>(Bargaining outcome least efficient)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Efficiency </a:t>
            </a:r>
            <a:r>
              <a:rPr lang="en-GB" dirty="0"/>
              <a:t>by </a:t>
            </a:r>
            <a:r>
              <a:rPr lang="en-GB" dirty="0" smtClean="0"/>
              <a:t>changing </a:t>
            </a:r>
            <a:r>
              <a:rPr lang="en-GB" dirty="0" err="1" smtClean="0"/>
              <a:t>govt</a:t>
            </a:r>
            <a:r>
              <a:rPr lang="en-GB" dirty="0" smtClean="0"/>
              <a:t> </a:t>
            </a:r>
            <a:r>
              <a:rPr lang="en-GB" dirty="0" err="1" smtClean="0"/>
              <a:t>prefs</a:t>
            </a:r>
            <a:r>
              <a:rPr lang="en-GB" dirty="0" smtClean="0"/>
              <a:t> </a:t>
            </a:r>
            <a:r>
              <a:rPr lang="en-GB" dirty="0"/>
              <a:t>(incentives</a:t>
            </a:r>
            <a:r>
              <a:rPr lang="en-GB" dirty="0" smtClean="0"/>
              <a:t>)</a:t>
            </a:r>
          </a:p>
          <a:p>
            <a:pPr algn="ctr"/>
            <a:r>
              <a:rPr lang="en-GB" sz="1400" dirty="0"/>
              <a:t>(but may bring-in more ‘protective’ governments in low-capacity </a:t>
            </a:r>
            <a:r>
              <a:rPr lang="en-GB" sz="1400" dirty="0" smtClean="0"/>
              <a:t>countries)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Efficiency </a:t>
            </a:r>
            <a:r>
              <a:rPr lang="en-GB" dirty="0"/>
              <a:t>by altering technologies (shifting domestic constraints</a:t>
            </a:r>
            <a:r>
              <a:rPr lang="en-GB" dirty="0" smtClean="0"/>
              <a:t>)</a:t>
            </a:r>
          </a:p>
          <a:p>
            <a:pPr marL="0" lvl="1" algn="ctr"/>
            <a:r>
              <a:rPr lang="en-GB" sz="1400" dirty="0" smtClean="0"/>
              <a:t>(</a:t>
            </a:r>
            <a:r>
              <a:rPr lang="en-GB" sz="1400" dirty="0"/>
              <a:t>but difficult, costly and takes </a:t>
            </a:r>
            <a:r>
              <a:rPr lang="en-GB" sz="1400" dirty="0" smtClean="0"/>
              <a:t>time)</a:t>
            </a:r>
          </a:p>
          <a:p>
            <a:pPr marL="285750" lvl="1" indent="-285750" algn="ctr">
              <a:buFont typeface="Wingdings"/>
              <a:buChar char="à"/>
            </a:pPr>
            <a:r>
              <a:rPr lang="en-GB" sz="1400" b="1" i="1" dirty="0" smtClean="0">
                <a:solidFill>
                  <a:srgbClr val="C00000"/>
                </a:solidFill>
              </a:rPr>
              <a:t>Hence</a:t>
            </a:r>
            <a:r>
              <a:rPr lang="en-GB" sz="1400" b="1" i="1" dirty="0">
                <a:solidFill>
                  <a:srgbClr val="C00000"/>
                </a:solidFill>
              </a:rPr>
              <a:t>, role of ‘civil society’ &amp; other actors</a:t>
            </a:r>
            <a:r>
              <a:rPr lang="en-GB" sz="1400" b="1" i="1" dirty="0" smtClean="0">
                <a:solidFill>
                  <a:srgbClr val="C00000"/>
                </a:solidFill>
              </a:rPr>
              <a:t>’?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  <a:p>
            <a:pPr marL="182563" indent="-182563">
              <a:buFont typeface="Wingdings" panose="05000000000000000000" pitchFamily="2" charset="2"/>
              <a:buChar char="Ø"/>
            </a:pPr>
            <a:r>
              <a:rPr lang="en-GB" dirty="0" smtClean="0"/>
              <a:t>Moderate EU “demands”, pay more </a:t>
            </a:r>
            <a:r>
              <a:rPr lang="en-GB" spc="-70" dirty="0" smtClean="0"/>
              <a:t>less conditionally </a:t>
            </a:r>
            <a:endParaRPr lang="en-GB" spc="-70" dirty="0"/>
          </a:p>
          <a:p>
            <a:pPr algn="ctr"/>
            <a:r>
              <a:rPr lang="en-GB" sz="1400" dirty="0" smtClean="0"/>
              <a:t>(but moral hazard? socialisation &amp; ownership matter even more)</a:t>
            </a:r>
            <a:endParaRPr lang="en-GB" sz="1400" dirty="0"/>
          </a:p>
          <a:p>
            <a:pPr marL="285750" indent="-285750">
              <a:buFontTx/>
              <a:buChar char="-"/>
            </a:pPr>
            <a:endParaRPr lang="en-GB" sz="800" dirty="0"/>
          </a:p>
          <a:p>
            <a:pPr marL="285750" indent="-285750">
              <a:buFontTx/>
              <a:buChar char="-"/>
            </a:pPr>
            <a:endParaRPr lang="en-GB" sz="1000" dirty="0"/>
          </a:p>
          <a:p>
            <a:pPr marL="285750" lvl="1" indent="-285750" algn="ctr">
              <a:buFont typeface="Wingdings"/>
              <a:buChar char="à"/>
            </a:pPr>
            <a:endParaRPr lang="en-GB" sz="1400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66809" y="1196752"/>
            <a:ext cx="2880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Policy prescriptions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Softer conditionality </a:t>
            </a:r>
            <a:r>
              <a:rPr lang="en-GB" dirty="0" smtClean="0"/>
              <a:t>(</a:t>
            </a:r>
            <a:r>
              <a:rPr lang="en-GB" dirty="0"/>
              <a:t>no need for ‘binding’ contracts</a:t>
            </a:r>
            <a:r>
              <a:rPr lang="en-GB" dirty="0" smtClean="0"/>
              <a:t>?)</a:t>
            </a:r>
          </a:p>
          <a:p>
            <a:pPr algn="ctr"/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</a:rPr>
              <a:t>Flexibility</a:t>
            </a:r>
            <a:r>
              <a:rPr lang="en-GB" sz="1400" b="1" i="1" dirty="0">
                <a:solidFill>
                  <a:srgbClr val="C00000"/>
                </a:solidFill>
              </a:rPr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Incentives </a:t>
            </a:r>
            <a:r>
              <a:rPr lang="en-GB" dirty="0"/>
              <a:t>(also lesson-drawing) for preference </a:t>
            </a:r>
            <a:r>
              <a:rPr lang="en-GB" dirty="0" smtClean="0"/>
              <a:t>convergence</a:t>
            </a:r>
          </a:p>
          <a:p>
            <a:pPr algn="ctr"/>
            <a:r>
              <a:rPr lang="en-GB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Differentiation</a:t>
            </a:r>
            <a:r>
              <a:rPr lang="en-GB" sz="1400" b="1" i="1" dirty="0" smtClean="0">
                <a:solidFill>
                  <a:srgbClr val="C00000"/>
                </a:solidFill>
              </a:rPr>
              <a:t>?</a:t>
            </a:r>
            <a:endParaRPr lang="en-GB" sz="1400" b="1" i="1" dirty="0">
              <a:solidFill>
                <a:srgbClr val="C00000"/>
              </a:solidFill>
            </a:endParaRPr>
          </a:p>
          <a:p>
            <a:pPr marL="285750" indent="-285750">
              <a:buFontTx/>
              <a:buChar char="-"/>
            </a:pPr>
            <a:endParaRPr lang="en-GB" sz="10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Socialisation </a:t>
            </a:r>
            <a:r>
              <a:rPr lang="en-GB" dirty="0"/>
              <a:t>/ learning mechanisms (</a:t>
            </a:r>
            <a:r>
              <a:rPr lang="en-GB" dirty="0" smtClean="0"/>
              <a:t>commit-</a:t>
            </a:r>
            <a:r>
              <a:rPr lang="en-GB" dirty="0" err="1" smtClean="0"/>
              <a:t>ment</a:t>
            </a:r>
            <a:r>
              <a:rPr lang="en-GB" dirty="0"/>
              <a:t>, </a:t>
            </a:r>
            <a:r>
              <a:rPr lang="en-GB" dirty="0" smtClean="0"/>
              <a:t>credibility, …)</a:t>
            </a:r>
          </a:p>
          <a:p>
            <a:pPr algn="ctr"/>
            <a:r>
              <a:rPr lang="en-GB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Ownership</a:t>
            </a:r>
            <a:r>
              <a:rPr lang="en-GB" sz="1400" b="1" i="1" dirty="0" smtClean="0">
                <a:solidFill>
                  <a:srgbClr val="C00000"/>
                </a:solidFill>
              </a:rPr>
              <a:t>?</a:t>
            </a:r>
            <a:endParaRPr lang="en-GB" sz="1400" b="1" i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From lib/</a:t>
            </a:r>
            <a:r>
              <a:rPr lang="en-GB" dirty="0" err="1" smtClean="0"/>
              <a:t>tion</a:t>
            </a:r>
            <a:r>
              <a:rPr lang="en-GB" dirty="0" smtClean="0"/>
              <a:t> -&gt; </a:t>
            </a:r>
            <a:r>
              <a:rPr lang="en-GB" dirty="0" err="1" smtClean="0"/>
              <a:t>devt</a:t>
            </a:r>
            <a:r>
              <a:rPr lang="en-GB" dirty="0" smtClean="0"/>
              <a:t> to welfare/redistribution </a:t>
            </a:r>
          </a:p>
          <a:p>
            <a:pPr algn="ctr"/>
            <a:r>
              <a:rPr lang="en-GB" sz="14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14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Not what you have, but what they need (DCFTA?)</a:t>
            </a:r>
            <a:endParaRPr lang="en-GB" sz="1400" b="1" i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15816" y="836712"/>
            <a:ext cx="3187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A fourth mechanism for change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504" y="5445224"/>
            <a:ext cx="8939305" cy="13530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084169" y="4941168"/>
            <a:ext cx="3059832" cy="191683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660232" y="5068833"/>
            <a:ext cx="1856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New paradigm?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90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3"/>
      <p:bldP spid="5" grpId="0" uiExpand="1" build="p" bldLvl="3"/>
      <p:bldP spid="6" grpId="0" uiExpand="1" build="p" bldLvl="3"/>
      <p:bldP spid="4" grpId="0"/>
      <p:bldP spid="8" grpId="0" animBg="1"/>
      <p:bldP spid="9" grpId="0" animBg="1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2060848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551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0648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argument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2250" y="1484784"/>
            <a:ext cx="6756017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Policy innovation(s</a:t>
            </a:r>
            <a:r>
              <a:rPr lang="en-GB" sz="2200" b="1" dirty="0" smtClean="0"/>
              <a:t>) </a:t>
            </a:r>
            <a:r>
              <a:rPr lang="en-GB" sz="2200" b="1" dirty="0" smtClean="0">
                <a:sym typeface="Wingdings" panose="05000000000000000000" pitchFamily="2" charset="2"/>
              </a:rPr>
              <a:t> a new paradigm?</a:t>
            </a:r>
            <a:endParaRPr lang="en-GB" sz="2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Advances in the literature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Policy innovations appear consistent – learning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But is policy (still) distortionary? Can it deliver?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From incentives to costs – and positive-sum solutions</a:t>
            </a:r>
            <a:endParaRPr lang="en-GB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0455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16632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2250" y="1268760"/>
            <a:ext cx="7488460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(Old) policy framework developed at different times </a:t>
            </a:r>
            <a:br>
              <a:rPr lang="en-GB" sz="2200" b="1" dirty="0" smtClean="0"/>
            </a:br>
            <a:r>
              <a:rPr lang="en-GB" sz="2200" b="1" dirty="0" smtClean="0"/>
              <a:t>for a different context</a:t>
            </a: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Trial &amp; error, as well as analytical framing and critiques </a:t>
            </a:r>
            <a:br>
              <a:rPr lang="en-GB" sz="2200" b="1" dirty="0" smtClean="0"/>
            </a:br>
            <a:r>
              <a:rPr lang="en-GB" sz="2200" b="1" dirty="0" smtClean="0"/>
              <a:t>have contributed to policy innovation/change</a:t>
            </a: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More for more and DCFTAs have shown their limits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Compliance by the converted…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A push too far? Whose interests?</a:t>
            </a:r>
            <a:endParaRPr lang="en-GB" sz="1600" b="1" dirty="0"/>
          </a:p>
          <a:p>
            <a:endParaRPr lang="en-GB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Even if/when coercion and incentives may be working, </a:t>
            </a:r>
            <a:br>
              <a:rPr lang="en-GB" sz="2200" b="1" dirty="0" smtClean="0"/>
            </a:br>
            <a:r>
              <a:rPr lang="en-GB" sz="2200" b="1" dirty="0" smtClean="0"/>
              <a:t>a public goods provision argument for </a:t>
            </a:r>
            <a:r>
              <a:rPr lang="en-GB" sz="2200" b="1" u="sng" dirty="0" smtClean="0"/>
              <a:t>more by the EU</a:t>
            </a:r>
          </a:p>
          <a:p>
            <a:endParaRPr lang="en-GB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But can this be done (resources) and justified (legitimacy)?</a:t>
            </a:r>
            <a:br>
              <a:rPr lang="en-GB" sz="2200" b="1" dirty="0" smtClean="0"/>
            </a:br>
            <a:r>
              <a:rPr lang="en-GB" sz="2200" b="1" dirty="0" smtClean="0"/>
              <a:t>Is this what the “new paradigm” (selection, differentiation, </a:t>
            </a:r>
            <a:br>
              <a:rPr lang="en-GB" sz="2200" b="1" dirty="0" smtClean="0"/>
            </a:br>
            <a:r>
              <a:rPr lang="en-GB" sz="2200" b="1" dirty="0" smtClean="0"/>
              <a:t>ownership, flexibility – also distancing?) tries to achieve?</a:t>
            </a:r>
          </a:p>
        </p:txBody>
      </p:sp>
    </p:spTree>
    <p:extLst>
      <p:ext uri="{BB962C8B-B14F-4D97-AF65-F5344CB8AC3E}">
        <p14:creationId xmlns:p14="http://schemas.microsoft.com/office/powerpoint/2010/main" val="339494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2060848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4482986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Vassilis </a:t>
            </a:r>
            <a:r>
              <a:rPr lang="en-GB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Monastiriotis</a:t>
            </a: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Institute and </a:t>
            </a:r>
            <a:b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LSE Research on Southeast Europe</a:t>
            </a: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London School of Economics</a:t>
            </a:r>
          </a:p>
          <a:p>
            <a:pPr algn="ctr"/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v.monastiriotis@lse.ac.uk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5589240"/>
            <a:ext cx="22066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589240"/>
            <a:ext cx="1414463" cy="792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097423"/>
              </p:ext>
            </p:extLst>
          </p:nvPr>
        </p:nvGraphicFramePr>
        <p:xfrm>
          <a:off x="0" y="0"/>
          <a:ext cx="9144000" cy="57912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FEMISE Annual Conference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“Two Decades after Barcelona: rethinking the EU-Med Partnership”</a:t>
                      </a:r>
                      <a:endParaRPr kumimoji="0" lang="en-GB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502233"/>
              </p:ext>
            </p:extLst>
          </p:nvPr>
        </p:nvGraphicFramePr>
        <p:xfrm>
          <a:off x="0" y="6537325"/>
          <a:ext cx="9144000" cy="3352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13-14 February 2016,  Athens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6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2060848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Adding ‘differentiation </a:t>
            </a:r>
            <a:b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mutual ownership’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937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Equilibrium with ‘differentiation’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452650"/>
            <a:ext cx="0" cy="471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12797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 (R)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23086" y="1115452"/>
            <a:ext cx="12474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Support (S)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632668" y="1700808"/>
            <a:ext cx="12590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Calibri" pitchFamily="34" charset="0"/>
              </a:rPr>
              <a:t>Low reform capacity (L)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3851920" y="5570386"/>
            <a:ext cx="1377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  <a:t>High reform capacity (H)</a:t>
            </a:r>
            <a:endParaRPr lang="en-US" altLang="en-US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9" name="Arc 10"/>
          <p:cNvSpPr>
            <a:spLocks/>
          </p:cNvSpPr>
          <p:nvPr/>
        </p:nvSpPr>
        <p:spPr bwMode="auto">
          <a:xfrm rot="5234124" flipH="1">
            <a:off x="-154484" y="3158710"/>
            <a:ext cx="3992540" cy="2121874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" name="Arc 10"/>
          <p:cNvSpPr>
            <a:spLocks/>
          </p:cNvSpPr>
          <p:nvPr/>
        </p:nvSpPr>
        <p:spPr bwMode="auto">
          <a:xfrm rot="5098037" flipH="1">
            <a:off x="758635" y="3342850"/>
            <a:ext cx="3016623" cy="29088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860032" y="990985"/>
            <a:ext cx="374441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Assume two countries of different domestic capacities but same </a:t>
            </a:r>
            <a:r>
              <a:rPr lang="en-US" altLang="en-US" dirty="0" err="1" smtClean="0">
                <a:latin typeface="Calibri" pitchFamily="34" charset="0"/>
              </a:rPr>
              <a:t>govt</a:t>
            </a:r>
            <a:r>
              <a:rPr lang="en-US" altLang="en-US" dirty="0" smtClean="0">
                <a:latin typeface="Calibri" pitchFamily="34" charset="0"/>
              </a:rPr>
              <a:t> preferences (commitment to reforms)</a:t>
            </a:r>
            <a:endParaRPr lang="en-US" altLang="en-US" sz="1400" i="1" dirty="0">
              <a:latin typeface="Calibri" pitchFamily="34" charset="0"/>
            </a:endParaRPr>
          </a:p>
        </p:txBody>
      </p:sp>
      <p:sp>
        <p:nvSpPr>
          <p:cNvPr id="17" name="Arc 10"/>
          <p:cNvSpPr>
            <a:spLocks/>
          </p:cNvSpPr>
          <p:nvPr/>
        </p:nvSpPr>
        <p:spPr bwMode="auto">
          <a:xfrm rot="15562586" flipH="1">
            <a:off x="1966221" y="1996044"/>
            <a:ext cx="2691275" cy="261645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Arc 10"/>
          <p:cNvSpPr>
            <a:spLocks/>
          </p:cNvSpPr>
          <p:nvPr/>
        </p:nvSpPr>
        <p:spPr bwMode="auto">
          <a:xfrm rot="15516717" flipH="1">
            <a:off x="1862509" y="2093751"/>
            <a:ext cx="2770133" cy="2674026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>
            <a:off x="2781525" y="4110726"/>
            <a:ext cx="0" cy="2061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129883" y="3203549"/>
            <a:ext cx="16062" cy="29686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1984786" y="6093296"/>
            <a:ext cx="3738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</a:t>
            </a:r>
            <a:r>
              <a:rPr lang="en-US" altLang="en-US" baseline="-25000" dirty="0" smtClean="0">
                <a:latin typeface="Calibri" pitchFamily="34" charset="0"/>
              </a:rPr>
              <a:t>L</a:t>
            </a:r>
            <a:endParaRPr lang="en-US" altLang="en-US" baseline="-25000" dirty="0"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90936" y="3203549"/>
            <a:ext cx="14483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69314" y="2991488"/>
            <a:ext cx="3674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</a:t>
            </a:r>
            <a:r>
              <a:rPr lang="en-US" altLang="en-US" baseline="-25000" dirty="0" smtClean="0">
                <a:latin typeface="Calibri" pitchFamily="34" charset="0"/>
              </a:rPr>
              <a:t>L</a:t>
            </a:r>
            <a:endParaRPr lang="en-US" altLang="en-US" baseline="-25000" dirty="0">
              <a:latin typeface="Calibri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85800" y="4110726"/>
            <a:ext cx="20895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627034" y="6093296"/>
            <a:ext cx="4058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</a:t>
            </a:r>
            <a:r>
              <a:rPr lang="en-US" altLang="en-US" baseline="-25000" dirty="0" smtClean="0">
                <a:latin typeface="Calibri" pitchFamily="34" charset="0"/>
              </a:rPr>
              <a:t>H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356108" y="3926060"/>
            <a:ext cx="3994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</a:t>
            </a:r>
            <a:r>
              <a:rPr lang="en-US" altLang="en-US" baseline="-25000" dirty="0" smtClean="0">
                <a:latin typeface="Calibri" pitchFamily="34" charset="0"/>
              </a:rPr>
              <a:t>H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4788024" y="1988840"/>
            <a:ext cx="381642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‘Equilibrium’ in L is at lower reform effort and greater domestic support </a:t>
            </a:r>
            <a:r>
              <a:rPr lang="en-US" altLang="en-US" i="1" dirty="0" smtClean="0">
                <a:latin typeface="Calibri" pitchFamily="34" charset="0"/>
              </a:rPr>
              <a:t>(S</a:t>
            </a:r>
            <a:r>
              <a:rPr lang="en-US" altLang="en-US" i="1" baseline="-25000" dirty="0" smtClean="0">
                <a:latin typeface="Calibri" pitchFamily="34" charset="0"/>
              </a:rPr>
              <a:t>L</a:t>
            </a:r>
            <a:r>
              <a:rPr lang="en-US" altLang="en-US" i="1" dirty="0" smtClean="0">
                <a:latin typeface="Calibri" pitchFamily="34" charset="0"/>
              </a:rPr>
              <a:t>&gt;S</a:t>
            </a:r>
            <a:r>
              <a:rPr lang="en-US" altLang="en-US" i="1" baseline="-25000" dirty="0" smtClean="0">
                <a:latin typeface="Calibri" pitchFamily="34" charset="0"/>
              </a:rPr>
              <a:t>H</a:t>
            </a:r>
            <a:r>
              <a:rPr lang="en-US" altLang="en-US" i="1" dirty="0" smtClean="0">
                <a:latin typeface="Calibri" pitchFamily="34" charset="0"/>
              </a:rPr>
              <a:t> and R</a:t>
            </a:r>
            <a:r>
              <a:rPr lang="en-US" altLang="en-US" i="1" baseline="-25000" dirty="0" smtClean="0">
                <a:latin typeface="Calibri" pitchFamily="34" charset="0"/>
              </a:rPr>
              <a:t>L</a:t>
            </a:r>
            <a:r>
              <a:rPr lang="en-US" altLang="en-US" i="1" dirty="0" smtClean="0">
                <a:latin typeface="Calibri" pitchFamily="34" charset="0"/>
              </a:rPr>
              <a:t>&lt;R</a:t>
            </a:r>
            <a:r>
              <a:rPr lang="en-US" altLang="en-US" i="1" baseline="-25000" dirty="0" smtClean="0">
                <a:latin typeface="Calibri" pitchFamily="34" charset="0"/>
              </a:rPr>
              <a:t>H</a:t>
            </a:r>
            <a:r>
              <a:rPr lang="en-US" altLang="en-US" i="1" dirty="0" smtClean="0">
                <a:latin typeface="Calibri" pitchFamily="34" charset="0"/>
              </a:rPr>
              <a:t>) </a:t>
            </a:r>
            <a:r>
              <a:rPr lang="en-US" altLang="en-US" dirty="0" smtClean="0">
                <a:latin typeface="Calibri" pitchFamily="34" charset="0"/>
              </a:rPr>
              <a:t>(+ high utility)</a:t>
            </a:r>
            <a:endParaRPr lang="en-US" altLang="en-US" sz="1400" dirty="0">
              <a:latin typeface="Calibri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860032" y="3947447"/>
            <a:ext cx="4032448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But goals of ‘differentiation’ ambiguous:</a:t>
            </a:r>
          </a:p>
          <a:p>
            <a:pPr marL="285750" indent="-285750" eaLnBrk="1" hangingPunct="1">
              <a:buFontTx/>
              <a:buChar char="-"/>
            </a:pPr>
            <a:r>
              <a:rPr lang="en-US" altLang="en-US" sz="1600" dirty="0" smtClean="0">
                <a:latin typeface="Calibri" pitchFamily="34" charset="0"/>
              </a:rPr>
              <a:t>‘reward’ H to shift its IC to the right, given the higher marginal return to reforms?</a:t>
            </a:r>
          </a:p>
          <a:p>
            <a:pPr marL="285750" indent="-285750" eaLnBrk="1" hangingPunct="1">
              <a:buFontTx/>
              <a:buChar char="-"/>
            </a:pPr>
            <a:r>
              <a:rPr lang="en-US" altLang="en-US" sz="1600" dirty="0" smtClean="0">
                <a:latin typeface="Calibri" pitchFamily="34" charset="0"/>
              </a:rPr>
              <a:t>‘</a:t>
            </a:r>
            <a:r>
              <a:rPr lang="en-US" altLang="en-US" sz="1600" dirty="0" err="1" smtClean="0">
                <a:latin typeface="Calibri" pitchFamily="34" charset="0"/>
              </a:rPr>
              <a:t>penalise</a:t>
            </a:r>
            <a:r>
              <a:rPr lang="en-US" altLang="en-US" sz="1600" dirty="0" smtClean="0">
                <a:latin typeface="Calibri" pitchFamily="34" charset="0"/>
              </a:rPr>
              <a:t>’ L because it attains a high-S/low-R equilibrium? (note: same </a:t>
            </a:r>
            <a:r>
              <a:rPr lang="en-US" altLang="en-US" sz="1600" dirty="0" err="1" smtClean="0">
                <a:latin typeface="Calibri" pitchFamily="34" charset="0"/>
              </a:rPr>
              <a:t>govt</a:t>
            </a:r>
            <a:r>
              <a:rPr lang="en-US" altLang="en-US" sz="1600" dirty="0" smtClean="0">
                <a:latin typeface="Calibri" pitchFamily="34" charset="0"/>
              </a:rPr>
              <a:t> </a:t>
            </a:r>
            <a:r>
              <a:rPr lang="en-US" altLang="en-US" sz="1600" dirty="0" err="1" smtClean="0">
                <a:latin typeface="Calibri" pitchFamily="34" charset="0"/>
              </a:rPr>
              <a:t>prefs</a:t>
            </a:r>
            <a:r>
              <a:rPr lang="en-US" altLang="en-US" sz="1600" dirty="0" smtClean="0">
                <a:latin typeface="Calibri" pitchFamily="34" charset="0"/>
              </a:rPr>
              <a:t>!)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4737282" y="2988460"/>
            <a:ext cx="39604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dirty="0" smtClean="0">
                <a:latin typeface="Calibri" pitchFamily="34" charset="0"/>
              </a:rPr>
              <a:t>‘Horizontal’ measures (coercion) would require a substantial drop in L’s utility and really compromise public support</a:t>
            </a:r>
            <a:endParaRPr lang="en-US" altLang="en-US" sz="1400" i="1" dirty="0">
              <a:latin typeface="Calibri" pitchFamily="34" charset="0"/>
            </a:endParaRPr>
          </a:p>
        </p:txBody>
      </p:sp>
      <p:sp>
        <p:nvSpPr>
          <p:cNvPr id="37" name="Arc 10"/>
          <p:cNvSpPr>
            <a:spLocks/>
          </p:cNvSpPr>
          <p:nvPr/>
        </p:nvSpPr>
        <p:spPr bwMode="auto">
          <a:xfrm rot="15562586" flipH="1">
            <a:off x="1573038" y="2582670"/>
            <a:ext cx="2691275" cy="261645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5727275" y="5387151"/>
            <a:ext cx="2808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“Reflecting the wishes of each country”…?</a:t>
            </a:r>
            <a:endParaRPr lang="en-US" altLang="en-US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79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6" grpId="0"/>
      <p:bldP spid="28" grpId="0"/>
      <p:bldP spid="30" grpId="0"/>
      <p:bldP spid="31" grpId="0"/>
      <p:bldP spid="32" grpId="0"/>
      <p:bldP spid="35" grpId="0"/>
      <p:bldP spid="36" grpId="0"/>
      <p:bldP spid="37" grpId="0" animBg="1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59632" y="2060848"/>
            <a:ext cx="6696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Adding externalities: reforms as a public good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437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smtClean="0"/>
              <a:t>The reforms – side payments agreement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9607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489075"/>
            <a:ext cx="1095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Payments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2725" y="60610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itchFamily="34" charset="0"/>
              </a:rPr>
              <a:t>O</a:t>
            </a:r>
          </a:p>
        </p:txBody>
      </p:sp>
      <p:sp>
        <p:nvSpPr>
          <p:cNvPr id="20488" name="Arc 8"/>
          <p:cNvSpPr>
            <a:spLocks/>
          </p:cNvSpPr>
          <p:nvPr/>
        </p:nvSpPr>
        <p:spPr bwMode="auto">
          <a:xfrm flipV="1">
            <a:off x="609600" y="1514999"/>
            <a:ext cx="4970512" cy="465720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GB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734627" y="1268760"/>
            <a:ext cx="10615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South OC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90" name="Arc 10"/>
          <p:cNvSpPr>
            <a:spLocks/>
          </p:cNvSpPr>
          <p:nvPr/>
        </p:nvSpPr>
        <p:spPr bwMode="auto">
          <a:xfrm flipH="1">
            <a:off x="685800" y="2895600"/>
            <a:ext cx="5791200" cy="3352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6420194" y="2737795"/>
            <a:ext cx="7729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EU OC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023298" y="6128266"/>
            <a:ext cx="5645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685800" y="2784378"/>
            <a:ext cx="4902076" cy="338782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727612" y="2415047"/>
            <a:ext cx="2209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latin typeface="Calibri" pitchFamily="34" charset="0"/>
              </a:rPr>
              <a:t>ToT</a:t>
            </a:r>
            <a:r>
              <a:rPr lang="en-US" altLang="en-US" dirty="0" smtClean="0">
                <a:latin typeface="Calibri" pitchFamily="34" charset="0"/>
              </a:rPr>
              <a:t> (EMP agreement)</a:t>
            </a:r>
            <a:endParaRPr lang="en-US" altLang="en-US" dirty="0">
              <a:latin typeface="Calibri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5334045" y="2971800"/>
            <a:ext cx="1468" cy="3193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85800" y="2971800"/>
            <a:ext cx="4641256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121222" y="2812286"/>
            <a:ext cx="5581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P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/>
      <p:bldP spid="20490" grpId="0" animBg="1"/>
      <p:bldP spid="20491" grpId="0"/>
      <p:bldP spid="20492" grpId="0"/>
      <p:bldP spid="20493" grpId="0" animBg="1"/>
      <p:bldP spid="20" grpId="0"/>
      <p:bldP spid="4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685800" y="19050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685800" y="61722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491544" y="6172200"/>
            <a:ext cx="9607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Reforms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2581" y="1489075"/>
            <a:ext cx="1095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Payments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2725" y="60610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>
                <a:latin typeface="Calibri" pitchFamily="34" charset="0"/>
              </a:rPr>
              <a:t>O</a:t>
            </a:r>
          </a:p>
        </p:txBody>
      </p:sp>
      <p:sp>
        <p:nvSpPr>
          <p:cNvPr id="20488" name="Arc 8"/>
          <p:cNvSpPr>
            <a:spLocks/>
          </p:cNvSpPr>
          <p:nvPr/>
        </p:nvSpPr>
        <p:spPr bwMode="auto">
          <a:xfrm flipV="1">
            <a:off x="609600" y="1514999"/>
            <a:ext cx="4970512" cy="4657201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GB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734627" y="1268760"/>
            <a:ext cx="10615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South OC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90" name="Arc 10"/>
          <p:cNvSpPr>
            <a:spLocks/>
          </p:cNvSpPr>
          <p:nvPr/>
        </p:nvSpPr>
        <p:spPr bwMode="auto">
          <a:xfrm flipH="1">
            <a:off x="685800" y="2895600"/>
            <a:ext cx="5791200" cy="33528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6420194" y="2737795"/>
            <a:ext cx="7729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EU OC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087542" y="6128266"/>
            <a:ext cx="5645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R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685800" y="2784378"/>
            <a:ext cx="4902076" cy="3387820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727612" y="2415047"/>
            <a:ext cx="22092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latin typeface="Calibri" pitchFamily="34" charset="0"/>
              </a:rPr>
              <a:t>ToT</a:t>
            </a:r>
            <a:r>
              <a:rPr lang="en-US" altLang="en-US" dirty="0" smtClean="0">
                <a:latin typeface="Calibri" pitchFamily="34" charset="0"/>
              </a:rPr>
              <a:t> (EMP agreement)</a:t>
            </a:r>
            <a:endParaRPr lang="en-US" altLang="en-US" dirty="0">
              <a:latin typeface="Calibri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5333133" y="2971800"/>
            <a:ext cx="1468" cy="3193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85800" y="2971800"/>
            <a:ext cx="4641256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12"/>
          <p:cNvSpPr txBox="1">
            <a:spLocks noChangeArrowheads="1"/>
          </p:cNvSpPr>
          <p:nvPr/>
        </p:nvSpPr>
        <p:spPr bwMode="auto">
          <a:xfrm>
            <a:off x="121222" y="2812286"/>
            <a:ext cx="5581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P</a:t>
            </a:r>
            <a:r>
              <a:rPr lang="en-US" altLang="en-US" baseline="-25000" dirty="0" smtClean="0">
                <a:latin typeface="Calibri" pitchFamily="34" charset="0"/>
              </a:rPr>
              <a:t>ENP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18" name="Arc 10"/>
          <p:cNvSpPr>
            <a:spLocks/>
          </p:cNvSpPr>
          <p:nvPr/>
        </p:nvSpPr>
        <p:spPr bwMode="auto">
          <a:xfrm flipH="1">
            <a:off x="683568" y="2060848"/>
            <a:ext cx="6072340" cy="4176464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6755908" y="1905000"/>
            <a:ext cx="19854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Socially optimal OC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400" dirty="0" smtClean="0"/>
              <a:t>The reforms – side payments agreement with positive externalities (when reforms are a public good) and imperfect enforcement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529871" y="2108916"/>
            <a:ext cx="0" cy="4075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5447582" y="6127137"/>
            <a:ext cx="8333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latin typeface="Calibri" pitchFamily="34" charset="0"/>
              </a:rPr>
              <a:t>R</a:t>
            </a:r>
            <a:r>
              <a:rPr lang="en-US" altLang="en-US" baseline="-25000" dirty="0" err="1" smtClean="0">
                <a:latin typeface="Calibri" pitchFamily="34" charset="0"/>
              </a:rPr>
              <a:t>Soc.Opt</a:t>
            </a:r>
            <a:r>
              <a:rPr lang="en-US" altLang="en-US" baseline="-25000" dirty="0" smtClean="0">
                <a:latin typeface="Calibri" pitchFamily="34" charset="0"/>
              </a:rPr>
              <a:t>.</a:t>
            </a:r>
            <a:endParaRPr lang="en-US" altLang="en-US" baseline="-25000" dirty="0">
              <a:latin typeface="Calibri" pitchFamily="34" charset="0"/>
            </a:endParaRPr>
          </a:p>
        </p:txBody>
      </p:sp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4052112" y="1700808"/>
            <a:ext cx="15428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70C0"/>
                </a:solidFill>
                <a:latin typeface="Calibri" pitchFamily="34" charset="0"/>
              </a:rPr>
              <a:t>New South OC</a:t>
            </a:r>
            <a:endParaRPr lang="en-US" altLang="en-US" dirty="0">
              <a:solidFill>
                <a:srgbClr val="0070C0"/>
              </a:solidFill>
              <a:latin typeface="Calibri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685801" y="2971800"/>
            <a:ext cx="4667654" cy="324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2677296" y="6134746"/>
            <a:ext cx="6705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en-US" altLang="en-US" baseline="-25000" dirty="0" err="1" smtClean="0">
                <a:solidFill>
                  <a:srgbClr val="FF0000"/>
                </a:solidFill>
                <a:latin typeface="Calibri" pitchFamily="34" charset="0"/>
              </a:rPr>
              <a:t>South</a:t>
            </a:r>
            <a:endParaRPr lang="en-US" altLang="en-US" baseline="-250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2926449" y="2996952"/>
            <a:ext cx="1468" cy="3187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499992" y="4303786"/>
            <a:ext cx="1991552" cy="12961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11"/>
          <p:cNvSpPr txBox="1">
            <a:spLocks noChangeArrowheads="1"/>
          </p:cNvSpPr>
          <p:nvPr/>
        </p:nvSpPr>
        <p:spPr bwMode="auto">
          <a:xfrm>
            <a:off x="6491544" y="3965738"/>
            <a:ext cx="19812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Perceived reform deficit (implementation gap)</a:t>
            </a:r>
            <a:endParaRPr lang="en-US" altLang="en-US" sz="14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17700" y="2143489"/>
            <a:ext cx="4761781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00885" y="2060848"/>
            <a:ext cx="8333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latin typeface="Calibri" pitchFamily="34" charset="0"/>
              </a:rPr>
              <a:t>P</a:t>
            </a:r>
            <a:r>
              <a:rPr lang="en-US" altLang="en-US" baseline="-25000" dirty="0" err="1" smtClean="0">
                <a:latin typeface="Calibri" pitchFamily="34" charset="0"/>
              </a:rPr>
              <a:t>Soc.Opt</a:t>
            </a:r>
            <a:r>
              <a:rPr lang="en-US" altLang="en-US" baseline="-25000" dirty="0" smtClean="0">
                <a:latin typeface="Calibri" pitchFamily="34" charset="0"/>
              </a:rPr>
              <a:t>.</a:t>
            </a:r>
            <a:endParaRPr lang="en-US" altLang="en-US" baseline="-250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1691680" y="2599713"/>
            <a:ext cx="4755671" cy="80912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6420194" y="3224167"/>
            <a:ext cx="21122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Perceived credibility gap (non-commitment by EU)</a:t>
            </a:r>
            <a:endParaRPr lang="en-US" altLang="en-US" sz="14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259632" y="2244049"/>
            <a:ext cx="0" cy="752903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5340350" y="1511300"/>
            <a:ext cx="243743" cy="1447800"/>
          </a:xfrm>
          <a:custGeom>
            <a:avLst/>
            <a:gdLst>
              <a:gd name="connsiteX0" fmla="*/ 0 w 243743"/>
              <a:gd name="connsiteY0" fmla="*/ 1447800 h 1447800"/>
              <a:gd name="connsiteX1" fmla="*/ 69850 w 243743"/>
              <a:gd name="connsiteY1" fmla="*/ 1270000 h 1447800"/>
              <a:gd name="connsiteX2" fmla="*/ 133350 w 243743"/>
              <a:gd name="connsiteY2" fmla="*/ 1016000 h 1447800"/>
              <a:gd name="connsiteX3" fmla="*/ 184150 w 243743"/>
              <a:gd name="connsiteY3" fmla="*/ 755650 h 1447800"/>
              <a:gd name="connsiteX4" fmla="*/ 215900 w 243743"/>
              <a:gd name="connsiteY4" fmla="*/ 438150 h 1447800"/>
              <a:gd name="connsiteX5" fmla="*/ 241300 w 243743"/>
              <a:gd name="connsiteY5" fmla="*/ 177800 h 1447800"/>
              <a:gd name="connsiteX6" fmla="*/ 241300 w 243743"/>
              <a:gd name="connsiteY6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743" h="1447800">
                <a:moveTo>
                  <a:pt x="0" y="1447800"/>
                </a:moveTo>
                <a:cubicBezTo>
                  <a:pt x="23812" y="1394883"/>
                  <a:pt x="47625" y="1341967"/>
                  <a:pt x="69850" y="1270000"/>
                </a:cubicBezTo>
                <a:cubicBezTo>
                  <a:pt x="92075" y="1198033"/>
                  <a:pt x="114300" y="1101725"/>
                  <a:pt x="133350" y="1016000"/>
                </a:cubicBezTo>
                <a:cubicBezTo>
                  <a:pt x="152400" y="930275"/>
                  <a:pt x="170392" y="851958"/>
                  <a:pt x="184150" y="755650"/>
                </a:cubicBezTo>
                <a:cubicBezTo>
                  <a:pt x="197908" y="659342"/>
                  <a:pt x="206375" y="534458"/>
                  <a:pt x="215900" y="438150"/>
                </a:cubicBezTo>
                <a:cubicBezTo>
                  <a:pt x="225425" y="341842"/>
                  <a:pt x="237067" y="250825"/>
                  <a:pt x="241300" y="177800"/>
                </a:cubicBezTo>
                <a:cubicBezTo>
                  <a:pt x="245533" y="104775"/>
                  <a:pt x="243416" y="52387"/>
                  <a:pt x="241300" y="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926449" y="5745523"/>
            <a:ext cx="2400607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25402" y="3481083"/>
            <a:ext cx="11407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Calibri" pitchFamily="34" charset="0"/>
              </a:rPr>
              <a:t>P</a:t>
            </a:r>
            <a:r>
              <a:rPr lang="en-US" altLang="en-US" baseline="-25000" dirty="0" smtClean="0">
                <a:latin typeface="Calibri" pitchFamily="34" charset="0"/>
              </a:rPr>
              <a:t>(more4more)</a:t>
            </a:r>
            <a:br>
              <a:rPr lang="en-US" altLang="en-US" baseline="-25000" dirty="0" smtClean="0">
                <a:latin typeface="Calibri" pitchFamily="34" charset="0"/>
              </a:rPr>
            </a:br>
            <a:r>
              <a:rPr lang="en-US" altLang="en-US" b="1" baseline="-25000" dirty="0" smtClean="0">
                <a:solidFill>
                  <a:srgbClr val="FF0000"/>
                </a:solidFill>
                <a:latin typeface="Calibri" pitchFamily="34" charset="0"/>
              </a:rPr>
              <a:t>    ( = less4less)</a:t>
            </a:r>
            <a:endParaRPr lang="en-US" altLang="en-US" b="1" baseline="-250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683568" y="3602492"/>
            <a:ext cx="2242117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1"/>
          <p:cNvSpPr txBox="1">
            <a:spLocks noChangeArrowheads="1"/>
          </p:cNvSpPr>
          <p:nvPr/>
        </p:nvSpPr>
        <p:spPr bwMode="auto">
          <a:xfrm>
            <a:off x="6525084" y="4797969"/>
            <a:ext cx="19812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EU tightening its rules…</a:t>
            </a:r>
            <a:endParaRPr lang="en-US" altLang="en-US" sz="14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57" name="Straight Arrow Connector 56"/>
          <p:cNvCxnSpPr>
            <a:stCxn id="56" idx="1"/>
          </p:cNvCxnSpPr>
          <p:nvPr/>
        </p:nvCxnSpPr>
        <p:spPr>
          <a:xfrm flipH="1" flipV="1">
            <a:off x="1187624" y="3747389"/>
            <a:ext cx="5337460" cy="12044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1763688" y="6142956"/>
            <a:ext cx="6705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FF0000"/>
                </a:solidFill>
                <a:latin typeface="Calibri" pitchFamily="34" charset="0"/>
              </a:rPr>
              <a:t>R</a:t>
            </a:r>
            <a:r>
              <a:rPr lang="en-US" altLang="en-US" baseline="-25000" dirty="0" err="1" smtClean="0">
                <a:solidFill>
                  <a:srgbClr val="FF0000"/>
                </a:solidFill>
                <a:latin typeface="Calibri" pitchFamily="34" charset="0"/>
              </a:rPr>
              <a:t>South</a:t>
            </a:r>
            <a:endParaRPr lang="en-US" altLang="en-US" baseline="-250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2012841" y="3615068"/>
            <a:ext cx="1468" cy="25776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 Box 11"/>
          <p:cNvSpPr txBox="1">
            <a:spLocks noChangeArrowheads="1"/>
          </p:cNvSpPr>
          <p:nvPr/>
        </p:nvSpPr>
        <p:spPr bwMode="auto">
          <a:xfrm>
            <a:off x="6372200" y="5271670"/>
            <a:ext cx="19812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‘Causing’ further reform retrenchment…??</a:t>
            </a:r>
            <a:endParaRPr lang="en-US" altLang="en-US" sz="14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4" name="Straight Arrow Connector 63"/>
          <p:cNvCxnSpPr>
            <a:stCxn id="63" idx="1"/>
          </p:cNvCxnSpPr>
          <p:nvPr/>
        </p:nvCxnSpPr>
        <p:spPr>
          <a:xfrm flipH="1">
            <a:off x="2434256" y="5533280"/>
            <a:ext cx="3937944" cy="5938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6519259" y="1139623"/>
            <a:ext cx="22116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1400" dirty="0" smtClean="0">
                <a:solidFill>
                  <a:srgbClr val="FF0000"/>
                </a:solidFill>
                <a:latin typeface="Calibri" pitchFamily="34" charset="0"/>
              </a:rPr>
              <a:t>EU’s “demand for reforms” above the social optimal</a:t>
            </a:r>
            <a:endParaRPr lang="en-US" altLang="en-US" sz="14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2434256" y="3284984"/>
            <a:ext cx="1368152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8" idx="2"/>
          </p:cNvCxnSpPr>
          <p:nvPr/>
        </p:nvCxnSpPr>
        <p:spPr>
          <a:xfrm flipH="1">
            <a:off x="3094856" y="1662843"/>
            <a:ext cx="4530246" cy="15613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732044" y="6198544"/>
            <a:ext cx="6351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  <a:latin typeface="Calibri" pitchFamily="34" charset="0"/>
              </a:rPr>
              <a:t>Back</a:t>
            </a:r>
            <a:endParaRPr lang="en-US" altLang="en-US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21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2" grpId="0"/>
      <p:bldP spid="20493" grpId="0" animBg="1"/>
      <p:bldP spid="20" grpId="0"/>
      <p:bldP spid="46" grpId="0"/>
      <p:bldP spid="18" grpId="0" animBg="1"/>
      <p:bldP spid="19" grpId="0"/>
      <p:bldP spid="25" grpId="0"/>
      <p:bldP spid="27" grpId="0"/>
      <p:bldP spid="32" grpId="0"/>
      <p:bldP spid="38" grpId="0"/>
      <p:bldP spid="37" grpId="0"/>
      <p:bldP spid="41" grpId="0"/>
      <p:bldP spid="10" grpId="0" animBg="1"/>
      <p:bldP spid="52" grpId="0"/>
      <p:bldP spid="56" grpId="0"/>
      <p:bldP spid="60" grpId="0"/>
      <p:bldP spid="63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672" y="2060848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51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0648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2250" y="1484784"/>
            <a:ext cx="7081298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The core objectives – unchanged?</a:t>
            </a:r>
            <a:endParaRPr lang="en-GB" sz="2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Why? – recent </a:t>
            </a:r>
            <a:r>
              <a:rPr lang="en-GB" sz="2200" b="1" dirty="0" smtClean="0"/>
              <a:t>developments </a:t>
            </a:r>
            <a:r>
              <a:rPr lang="en-GB" sz="2200" b="1" dirty="0" smtClean="0"/>
              <a:t>in the region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Why? – recent reflection(s) inside the EU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Core new components? – “re-prioritisation”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/>
              <a:t>Core new components? – </a:t>
            </a:r>
            <a:r>
              <a:rPr lang="en-GB" sz="2200" b="1" dirty="0" smtClean="0"/>
              <a:t>“new ways of working</a:t>
            </a:r>
            <a:r>
              <a:rPr lang="en-GB" sz="2200" b="1" dirty="0" smtClean="0"/>
              <a:t>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No change? Some change? Retrenchment (‘distancing’)?</a:t>
            </a:r>
            <a:endParaRPr lang="en-GB" sz="2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416587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188640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1340768"/>
            <a:ext cx="763284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GB" sz="2400" i="1" dirty="0"/>
              <a:t>The incentive-based approach </a:t>
            </a:r>
            <a:r>
              <a:rPr lang="en-GB" sz="2400" b="1" i="1" dirty="0"/>
              <a:t>("More for More") </a:t>
            </a:r>
            <a:r>
              <a:rPr lang="en-GB" sz="2400" i="1" dirty="0"/>
              <a:t>has been </a:t>
            </a:r>
            <a:r>
              <a:rPr lang="en-GB" sz="2400" i="1" u="sng" dirty="0"/>
              <a:t>successful</a:t>
            </a:r>
            <a:r>
              <a:rPr lang="en-GB" sz="2400" i="1" dirty="0"/>
              <a:t> in supporting reforms in the fields of good governance, democracy, the rule of law and human rights, </a:t>
            </a:r>
            <a:r>
              <a:rPr lang="en-GB" sz="2400" i="1" u="sng" dirty="0"/>
              <a:t>where there is a commitment by partners to such reforms</a:t>
            </a:r>
            <a:r>
              <a:rPr lang="en-GB" sz="2400" i="1" dirty="0"/>
              <a:t>. </a:t>
            </a:r>
            <a:endParaRPr lang="en-GB" sz="2400" i="1" dirty="0" smtClean="0"/>
          </a:p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GB" sz="2400" i="1" dirty="0" smtClean="0"/>
              <a:t>However</a:t>
            </a:r>
            <a:r>
              <a:rPr lang="en-GB" sz="2400" i="1" dirty="0"/>
              <a:t>, it has </a:t>
            </a:r>
            <a:r>
              <a:rPr lang="en-GB" sz="2400" i="1" u="sng" dirty="0"/>
              <a:t>not proven a sufficiently strong incentive</a:t>
            </a:r>
            <a:r>
              <a:rPr lang="en-GB" sz="2400" i="1" dirty="0"/>
              <a:t> to create a </a:t>
            </a:r>
            <a:r>
              <a:rPr lang="en-GB" sz="2400" i="1" u="sng" dirty="0"/>
              <a:t>commitment to reform, where there is not the political will</a:t>
            </a:r>
            <a:r>
              <a:rPr lang="en-GB" sz="2400" i="1" dirty="0"/>
              <a:t>. </a:t>
            </a:r>
            <a:endParaRPr lang="en-GB" sz="2400" i="1" dirty="0" smtClean="0"/>
          </a:p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en-GB" sz="2400" i="1" dirty="0" smtClean="0"/>
              <a:t>In </a:t>
            </a:r>
            <a:r>
              <a:rPr lang="en-GB" sz="2400" i="1" dirty="0"/>
              <a:t>these cases, the EU will explore more effective ways to make its case for fundamental reforms with partners, including through </a:t>
            </a:r>
            <a:r>
              <a:rPr lang="en-GB" sz="2400" i="1" u="sng" dirty="0"/>
              <a:t>engagement with civil, economic and social actors</a:t>
            </a:r>
            <a:r>
              <a:rPr lang="en-GB" sz="2400" i="1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23928" y="6309453"/>
            <a:ext cx="4961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 smtClean="0"/>
              <a:t>Source: JOIN(2015), </a:t>
            </a:r>
            <a:r>
              <a:rPr lang="en-GB" sz="1400" i="1" dirty="0"/>
              <a:t>Review of the European Neighbourhood Policy</a:t>
            </a:r>
          </a:p>
        </p:txBody>
      </p:sp>
    </p:spTree>
    <p:extLst>
      <p:ext uri="{BB962C8B-B14F-4D97-AF65-F5344CB8AC3E}">
        <p14:creationId xmlns:p14="http://schemas.microsoft.com/office/powerpoint/2010/main" val="220466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2060848"/>
            <a:ext cx="58326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 as learning?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 we know?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70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052736"/>
            <a:ext cx="8534452" cy="54476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>
                <a:solidFill>
                  <a:srgbClr val="0066FF"/>
                </a:solidFill>
              </a:rPr>
              <a:t>The ‘mechanics’ of conditionality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The origins – RTAs to advance EU’s “causes”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Normative power Europe?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With transition, framing conditionality as carrot/stick</a:t>
            </a:r>
          </a:p>
          <a:p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Literature developing</a:t>
            </a:r>
            <a:endParaRPr lang="en-GB" b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Forms of policy </a:t>
            </a:r>
            <a:r>
              <a:rPr lang="en-GB" b="1" dirty="0" smtClean="0"/>
              <a:t>transfer </a:t>
            </a:r>
            <a:r>
              <a:rPr lang="en-GB" sz="1200" dirty="0" smtClean="0"/>
              <a:t>(adjustment costs, interest alignment, linking, persuasion, rhetoric endorsement, …)</a:t>
            </a:r>
            <a:endParaRPr lang="en-GB" sz="12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Functions of the </a:t>
            </a:r>
            <a:r>
              <a:rPr lang="en-GB" b="1" dirty="0" smtClean="0"/>
              <a:t>EU </a:t>
            </a:r>
            <a:r>
              <a:rPr lang="en-GB" sz="1200" dirty="0" smtClean="0"/>
              <a:t>(anchor, gate-keeper, benchmarks, stabilisers, coordinator, guarantor, …)</a:t>
            </a:r>
            <a:endParaRPr lang="en-GB" sz="1200" dirty="0" smtClean="0"/>
          </a:p>
          <a:p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The idea of policy conditionality / dismantling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“Exemplary for the ENP” – origins of ‘more for more’?</a:t>
            </a:r>
          </a:p>
          <a:p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Issues arising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Too fast, too much (DCFTA)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GB" b="1" dirty="0" smtClean="0"/>
              <a:t>Distorting returns?</a:t>
            </a:r>
            <a:endParaRPr lang="en-GB" b="1" dirty="0"/>
          </a:p>
          <a:p>
            <a:endParaRPr lang="en-GB" sz="2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15616" y="124189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 know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398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2250" y="1340768"/>
            <a:ext cx="8058040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>
                <a:solidFill>
                  <a:srgbClr val="0066FF"/>
                </a:solidFill>
              </a:rPr>
              <a:t>Critiques </a:t>
            </a:r>
            <a:endParaRPr lang="en-GB" sz="2200" b="1" dirty="0" smtClean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Problems with conditionality and the conditionality “myth”</a:t>
            </a:r>
            <a:endParaRPr lang="en-GB" sz="16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EU’s internal ambiguities and contradictions</a:t>
            </a:r>
          </a:p>
          <a:p>
            <a:endParaRPr lang="en-GB" sz="1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err="1" smtClean="0"/>
              <a:t>Mis</a:t>
            </a:r>
            <a:r>
              <a:rPr lang="en-GB" sz="2200" b="1" dirty="0" smtClean="0"/>
              <a:t>-fit, adjustment costs and problems of framing</a:t>
            </a:r>
          </a:p>
          <a:p>
            <a:endParaRPr lang="en-GB" sz="1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Fake compliance, rhetorical endorsement, legitimacy, ownership</a:t>
            </a:r>
          </a:p>
          <a:p>
            <a:endParaRPr lang="en-GB" sz="1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The “neglected criteria”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The duality paradox: effective </a:t>
            </a:r>
            <a:r>
              <a:rPr lang="en-GB" sz="2200" b="1" u="sng" dirty="0" smtClean="0"/>
              <a:t>and</a:t>
            </a:r>
            <a:r>
              <a:rPr lang="en-GB" sz="2200" b="1" dirty="0" smtClean="0"/>
              <a:t> democratic governance</a:t>
            </a:r>
            <a:endParaRPr lang="en-GB" sz="2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200" b="1" dirty="0" smtClean="0"/>
          </a:p>
          <a:p>
            <a:r>
              <a:rPr lang="en-GB" sz="2200" b="1" dirty="0" smtClean="0">
                <a:solidFill>
                  <a:srgbClr val="0066FF"/>
                </a:solidFill>
              </a:rPr>
              <a:t>Political economy issues</a:t>
            </a:r>
            <a:endParaRPr lang="en-GB" sz="2200" b="1" dirty="0">
              <a:solidFill>
                <a:srgbClr val="0066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2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Coercion, incentives, interests</a:t>
            </a:r>
            <a:endParaRPr lang="en-GB" sz="16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1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200" b="1" dirty="0" smtClean="0"/>
              <a:t>Socialisation, information, externalities</a:t>
            </a:r>
            <a:endParaRPr lang="en-GB" sz="2200" b="1" dirty="0"/>
          </a:p>
          <a:p>
            <a:endParaRPr lang="en-GB" sz="1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2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15616" y="124189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 know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052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672" y="2060848"/>
            <a:ext cx="58326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new paradigm</a:t>
            </a:r>
            <a:b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policy learning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45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1460</Words>
  <Application>Microsoft Office PowerPoint</Application>
  <PresentationFormat>On-screen Show (4:3)</PresentationFormat>
  <Paragraphs>335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Reforms in the presence of external side-payments</vt:lpstr>
      <vt:lpstr>Reforms in the presence of external side-payments</vt:lpstr>
      <vt:lpstr>Reforms in the presence of external side-payments</vt:lpstr>
      <vt:lpstr>Reforms in the presence of external side-payments</vt:lpstr>
      <vt:lpstr>Reforms in the presence of external side-payments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Equilibrium with ‘differentiation’</vt:lpstr>
      <vt:lpstr>PowerPoint Presentation</vt:lpstr>
      <vt:lpstr>The reforms – side payments agreement</vt:lpstr>
      <vt:lpstr>The reforms – side payments agreement with positive externalities (when reforms are a public good) and imperfect enforcement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MONASTIR</cp:lastModifiedBy>
  <cp:revision>103</cp:revision>
  <cp:lastPrinted>2016-02-11T17:46:18Z</cp:lastPrinted>
  <dcterms:created xsi:type="dcterms:W3CDTF">2016-02-09T12:43:34Z</dcterms:created>
  <dcterms:modified xsi:type="dcterms:W3CDTF">2016-02-13T10:39:09Z</dcterms:modified>
</cp:coreProperties>
</file>