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1" r:id="rId1"/>
  </p:sldMasterIdLst>
  <p:notesMasterIdLst>
    <p:notesMasterId r:id="rId31"/>
  </p:notesMasterIdLst>
  <p:handoutMasterIdLst>
    <p:handoutMasterId r:id="rId32"/>
  </p:handoutMasterIdLst>
  <p:sldIdLst>
    <p:sldId id="256" r:id="rId2"/>
    <p:sldId id="257" r:id="rId3"/>
    <p:sldId id="260" r:id="rId4"/>
    <p:sldId id="275" r:id="rId5"/>
    <p:sldId id="276" r:id="rId6"/>
    <p:sldId id="263" r:id="rId7"/>
    <p:sldId id="286" r:id="rId8"/>
    <p:sldId id="267" r:id="rId9"/>
    <p:sldId id="262" r:id="rId10"/>
    <p:sldId id="290" r:id="rId11"/>
    <p:sldId id="270" r:id="rId12"/>
    <p:sldId id="277" r:id="rId13"/>
    <p:sldId id="273" r:id="rId14"/>
    <p:sldId id="264" r:id="rId15"/>
    <p:sldId id="288" r:id="rId16"/>
    <p:sldId id="280" r:id="rId17"/>
    <p:sldId id="272" r:id="rId18"/>
    <p:sldId id="274" r:id="rId19"/>
    <p:sldId id="266" r:id="rId20"/>
    <p:sldId id="283" r:id="rId21"/>
    <p:sldId id="287" r:id="rId22"/>
    <p:sldId id="285" r:id="rId23"/>
    <p:sldId id="289" r:id="rId24"/>
    <p:sldId id="291" r:id="rId25"/>
    <p:sldId id="292" r:id="rId26"/>
    <p:sldId id="293" r:id="rId27"/>
    <p:sldId id="294" r:id="rId28"/>
    <p:sldId id="295" r:id="rId29"/>
    <p:sldId id="296"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092" autoAdjust="0"/>
    <p:restoredTop sz="89100" autoAdjust="0"/>
  </p:normalViewPr>
  <p:slideViewPr>
    <p:cSldViewPr snapToGrid="0" snapToObjects="1">
      <p:cViewPr>
        <p:scale>
          <a:sx n="156" d="100"/>
          <a:sy n="156" d="100"/>
        </p:scale>
        <p:origin x="-126" y="3582"/>
      </p:cViewPr>
      <p:guideLst>
        <p:guide orient="horz" pos="2160"/>
        <p:guide pos="2880"/>
      </p:guideLst>
    </p:cSldViewPr>
  </p:slideViewPr>
  <p:outlineViewPr>
    <p:cViewPr>
      <p:scale>
        <a:sx n="33" d="100"/>
        <a:sy n="33" d="100"/>
      </p:scale>
      <p:origin x="0" y="518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85ED8F5-7568-094A-90BA-E3A255BD95A4}" type="datetimeFigureOut">
              <a:rPr lang="en-US" smtClean="0"/>
              <a:pPr/>
              <a:t>2/13/2016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63787E4-2ABF-EC45-953E-6187B9034D5E}" type="slidenum">
              <a:rPr lang="en-US" smtClean="0"/>
              <a:pPr/>
              <a:t>‹#›</a:t>
            </a:fld>
            <a:endParaRPr lang="en-US"/>
          </a:p>
        </p:txBody>
      </p:sp>
    </p:spTree>
    <p:extLst>
      <p:ext uri="{BB962C8B-B14F-4D97-AF65-F5344CB8AC3E}">
        <p14:creationId xmlns:p14="http://schemas.microsoft.com/office/powerpoint/2010/main" xmlns="" val="4356999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65AEDBA-6DDF-6D46-BF8A-23329F8CCB63}" type="datetimeFigureOut">
              <a:rPr lang="es-ES" smtClean="0"/>
              <a:pPr/>
              <a:t>13/02/2016</a:t>
            </a:fld>
            <a:endParaRPr lang="es-ES"/>
          </a:p>
        </p:txBody>
      </p:sp>
      <p:sp>
        <p:nvSpPr>
          <p:cNvPr id="4" name="Marcador de imagen de diapositiva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BA64240-3C62-F441-87F3-832CE4079FA1}" type="slidenum">
              <a:rPr lang="es-ES" smtClean="0"/>
              <a:pPr/>
              <a:t>‹#›</a:t>
            </a:fld>
            <a:endParaRPr lang="es-ES"/>
          </a:p>
        </p:txBody>
      </p:sp>
    </p:spTree>
    <p:extLst>
      <p:ext uri="{BB962C8B-B14F-4D97-AF65-F5344CB8AC3E}">
        <p14:creationId xmlns:p14="http://schemas.microsoft.com/office/powerpoint/2010/main" xmlns="" val="5796786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BA64240-3C62-F441-87F3-832CE4079FA1}" type="slidenum">
              <a:rPr lang="es-ES" smtClean="0"/>
              <a:pPr/>
              <a:t>1</a:t>
            </a:fld>
            <a:endParaRPr lang="es-ES"/>
          </a:p>
        </p:txBody>
      </p:sp>
    </p:spTree>
    <p:extLst>
      <p:ext uri="{BB962C8B-B14F-4D97-AF65-F5344CB8AC3E}">
        <p14:creationId xmlns:p14="http://schemas.microsoft.com/office/powerpoint/2010/main" xmlns="" val="1053555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If</a:t>
            </a:r>
            <a:r>
              <a:rPr lang="es-ES" dirty="0" smtClean="0"/>
              <a:t> </a:t>
            </a:r>
            <a:r>
              <a:rPr lang="es-ES" dirty="0" err="1" smtClean="0"/>
              <a:t>we</a:t>
            </a:r>
            <a:r>
              <a:rPr lang="es-ES" dirty="0" smtClean="0"/>
              <a:t> </a:t>
            </a:r>
            <a:r>
              <a:rPr lang="es-ES" dirty="0" err="1" smtClean="0"/>
              <a:t>analyse</a:t>
            </a:r>
            <a:r>
              <a:rPr lang="es-ES" dirty="0" smtClean="0"/>
              <a:t> </a:t>
            </a:r>
            <a:r>
              <a:rPr lang="es-ES" dirty="0" err="1" smtClean="0"/>
              <a:t>these</a:t>
            </a:r>
            <a:r>
              <a:rPr lang="es-ES" dirty="0" smtClean="0"/>
              <a:t> responses </a:t>
            </a:r>
            <a:r>
              <a:rPr lang="es-ES" dirty="0" err="1" smtClean="0"/>
              <a:t>taking</a:t>
            </a:r>
            <a:r>
              <a:rPr lang="es-ES" dirty="0" smtClean="0"/>
              <a:t> </a:t>
            </a:r>
            <a:r>
              <a:rPr lang="es-ES" dirty="0" err="1" smtClean="0"/>
              <a:t>into</a:t>
            </a:r>
            <a:r>
              <a:rPr lang="es-ES" baseline="0" dirty="0" smtClean="0"/>
              <a:t> </a:t>
            </a:r>
            <a:r>
              <a:rPr lang="es-ES" baseline="0" dirty="0" err="1" smtClean="0"/>
              <a:t>account</a:t>
            </a:r>
            <a:r>
              <a:rPr lang="es-ES" baseline="0" dirty="0" smtClean="0"/>
              <a:t> </a:t>
            </a:r>
            <a:r>
              <a:rPr lang="es-ES" baseline="0" dirty="0" err="1" smtClean="0"/>
              <a:t>the</a:t>
            </a:r>
            <a:r>
              <a:rPr lang="es-ES" baseline="0" dirty="0" smtClean="0"/>
              <a:t> </a:t>
            </a:r>
            <a:r>
              <a:rPr lang="es-ES" baseline="0" dirty="0" err="1" smtClean="0"/>
              <a:t>industry</a:t>
            </a:r>
            <a:r>
              <a:rPr lang="es-ES" baseline="0" dirty="0" smtClean="0"/>
              <a:t> </a:t>
            </a:r>
            <a:r>
              <a:rPr lang="es-ES" baseline="0" dirty="0" err="1" smtClean="0"/>
              <a:t>wich</a:t>
            </a:r>
            <a:r>
              <a:rPr lang="es-ES" baseline="0" dirty="0" smtClean="0"/>
              <a:t> </a:t>
            </a:r>
            <a:r>
              <a:rPr lang="es-ES" baseline="0" dirty="0" err="1" smtClean="0"/>
              <a:t>the</a:t>
            </a:r>
            <a:r>
              <a:rPr lang="es-ES" baseline="0" dirty="0" smtClean="0"/>
              <a:t> </a:t>
            </a:r>
            <a:r>
              <a:rPr lang="es-ES" baseline="0" dirty="0" err="1" smtClean="0"/>
              <a:t>compay</a:t>
            </a:r>
            <a:r>
              <a:rPr lang="es-ES" baseline="0" dirty="0" smtClean="0"/>
              <a:t> </a:t>
            </a:r>
            <a:r>
              <a:rPr lang="es-ES" baseline="0" dirty="0" err="1" smtClean="0"/>
              <a:t>belongs</a:t>
            </a:r>
            <a:r>
              <a:rPr lang="es-ES" baseline="0" dirty="0" smtClean="0"/>
              <a:t> </a:t>
            </a:r>
            <a:r>
              <a:rPr lang="es-ES" baseline="0" dirty="0" err="1" smtClean="0"/>
              <a:t>we</a:t>
            </a:r>
            <a:r>
              <a:rPr lang="es-ES" baseline="0" dirty="0" smtClean="0"/>
              <a:t> </a:t>
            </a:r>
            <a:r>
              <a:rPr lang="es-ES" baseline="0" dirty="0" err="1" smtClean="0"/>
              <a:t>obtain</a:t>
            </a:r>
            <a:r>
              <a:rPr lang="es-ES" baseline="0" dirty="0" smtClean="0"/>
              <a:t>, </a:t>
            </a:r>
            <a:r>
              <a:rPr lang="es-ES" baseline="0" dirty="0" err="1" smtClean="0"/>
              <a:t>some</a:t>
            </a:r>
            <a:r>
              <a:rPr lang="es-ES" baseline="0" dirty="0" smtClean="0"/>
              <a:t> </a:t>
            </a:r>
            <a:r>
              <a:rPr lang="es-ES" baseline="0" dirty="0" err="1" smtClean="0"/>
              <a:t>different</a:t>
            </a:r>
            <a:r>
              <a:rPr lang="es-ES" baseline="0" dirty="0" smtClean="0"/>
              <a:t> </a:t>
            </a:r>
            <a:r>
              <a:rPr lang="es-ES" baseline="0" dirty="0" err="1" smtClean="0"/>
              <a:t>patterns</a:t>
            </a:r>
            <a:r>
              <a:rPr lang="es-ES" baseline="0" dirty="0" smtClean="0"/>
              <a:t>. </a:t>
            </a:r>
            <a:r>
              <a:rPr lang="es-ES" baseline="0" dirty="0" err="1" smtClean="0"/>
              <a:t>Obtaining</a:t>
            </a:r>
            <a:r>
              <a:rPr lang="es-ES" baseline="0" dirty="0" smtClean="0"/>
              <a:t> </a:t>
            </a:r>
            <a:r>
              <a:rPr lang="es-ES" baseline="0" dirty="0" err="1" smtClean="0"/>
              <a:t>that</a:t>
            </a:r>
            <a:r>
              <a:rPr lang="es-ES" baseline="0" dirty="0" smtClean="0"/>
              <a:t> in general </a:t>
            </a:r>
            <a:r>
              <a:rPr lang="es-ES" baseline="0" dirty="0" err="1" smtClean="0"/>
              <a:t>the</a:t>
            </a:r>
            <a:r>
              <a:rPr lang="es-ES" baseline="0" dirty="0" smtClean="0"/>
              <a:t> </a:t>
            </a:r>
            <a:r>
              <a:rPr lang="es-ES" baseline="0" dirty="0" err="1" smtClean="0"/>
              <a:t>obstacle</a:t>
            </a:r>
            <a:r>
              <a:rPr lang="es-ES" baseline="0" dirty="0" smtClean="0"/>
              <a:t> </a:t>
            </a:r>
            <a:r>
              <a:rPr lang="es-ES" baseline="0" dirty="0" err="1" smtClean="0"/>
              <a:t>common</a:t>
            </a:r>
            <a:r>
              <a:rPr lang="es-ES" baseline="0" dirty="0" smtClean="0"/>
              <a:t> in </a:t>
            </a:r>
            <a:r>
              <a:rPr lang="es-ES" baseline="0" dirty="0" err="1" smtClean="0"/>
              <a:t>all</a:t>
            </a:r>
            <a:r>
              <a:rPr lang="es-ES" baseline="0" dirty="0" smtClean="0"/>
              <a:t> industries are </a:t>
            </a:r>
            <a:r>
              <a:rPr lang="es-ES" baseline="0" dirty="0" err="1" smtClean="0"/>
              <a:t>tax</a:t>
            </a:r>
            <a:r>
              <a:rPr lang="es-ES" baseline="0" dirty="0" smtClean="0"/>
              <a:t> </a:t>
            </a:r>
            <a:r>
              <a:rPr lang="es-ES" baseline="0" dirty="0" err="1" smtClean="0"/>
              <a:t>rates</a:t>
            </a:r>
            <a:r>
              <a:rPr lang="es-ES" baseline="0" dirty="0" smtClean="0"/>
              <a:t>, </a:t>
            </a:r>
            <a:r>
              <a:rPr lang="es-ES" baseline="0" dirty="0" err="1" smtClean="0"/>
              <a:t>Following</a:t>
            </a:r>
            <a:r>
              <a:rPr lang="es-ES" baseline="0" dirty="0" smtClean="0"/>
              <a:t> </a:t>
            </a:r>
            <a:r>
              <a:rPr lang="es-ES" baseline="0" dirty="0" err="1" smtClean="0"/>
              <a:t>by</a:t>
            </a:r>
            <a:r>
              <a:rPr lang="es-ES" baseline="0" dirty="0" smtClean="0"/>
              <a:t> </a:t>
            </a:r>
            <a:r>
              <a:rPr lang="es-ES" baseline="0" dirty="0" err="1" smtClean="0"/>
              <a:t>Macroeconomic</a:t>
            </a:r>
            <a:r>
              <a:rPr lang="es-ES" baseline="0" dirty="0" smtClean="0"/>
              <a:t> </a:t>
            </a:r>
            <a:r>
              <a:rPr lang="es-ES" baseline="0" dirty="0" err="1" smtClean="0"/>
              <a:t>Uncertainity</a:t>
            </a:r>
            <a:r>
              <a:rPr lang="es-ES" baseline="0" dirty="0" smtClean="0"/>
              <a:t>, </a:t>
            </a:r>
            <a:r>
              <a:rPr lang="es-ES" baseline="0" dirty="0" err="1" smtClean="0"/>
              <a:t>Than</a:t>
            </a:r>
            <a:r>
              <a:rPr lang="es-ES" baseline="0" dirty="0" smtClean="0"/>
              <a:t> </a:t>
            </a:r>
            <a:r>
              <a:rPr lang="es-ES" baseline="0" dirty="0" err="1" smtClean="0"/>
              <a:t>Electronic</a:t>
            </a:r>
            <a:r>
              <a:rPr lang="es-ES" baseline="0" dirty="0" smtClean="0"/>
              <a:t>, </a:t>
            </a:r>
            <a:r>
              <a:rPr lang="es-ES" baseline="0" dirty="0" err="1" smtClean="0"/>
              <a:t>Garment</a:t>
            </a:r>
            <a:r>
              <a:rPr lang="es-ES" baseline="0" dirty="0" smtClean="0"/>
              <a:t> </a:t>
            </a:r>
            <a:r>
              <a:rPr lang="es-ES" baseline="0" dirty="0" err="1" smtClean="0"/>
              <a:t>Other</a:t>
            </a:r>
            <a:r>
              <a:rPr lang="es-ES" baseline="0" dirty="0" smtClean="0"/>
              <a:t> industries and Textil </a:t>
            </a:r>
            <a:r>
              <a:rPr lang="es-ES" baseline="0" dirty="0" err="1" smtClean="0"/>
              <a:t>report</a:t>
            </a:r>
            <a:r>
              <a:rPr lang="es-ES" baseline="0" dirty="0" smtClean="0"/>
              <a:t> similar </a:t>
            </a:r>
            <a:r>
              <a:rPr lang="es-ES" baseline="0" dirty="0" err="1" smtClean="0"/>
              <a:t>patterns</a:t>
            </a:r>
            <a:r>
              <a:rPr lang="es-ES" baseline="0" dirty="0" smtClean="0"/>
              <a:t> of </a:t>
            </a:r>
            <a:r>
              <a:rPr lang="es-ES" baseline="0" dirty="0" err="1" smtClean="0"/>
              <a:t>obstacles</a:t>
            </a:r>
            <a:r>
              <a:rPr lang="es-ES" baseline="0" dirty="0" smtClean="0"/>
              <a:t> </a:t>
            </a:r>
            <a:r>
              <a:rPr lang="es-ES" baseline="0" dirty="0" err="1" smtClean="0"/>
              <a:t>where</a:t>
            </a:r>
            <a:r>
              <a:rPr lang="es-ES" baseline="0" dirty="0" smtClean="0"/>
              <a:t> ilegal </a:t>
            </a:r>
            <a:r>
              <a:rPr lang="es-ES" baseline="0" dirty="0" err="1" smtClean="0"/>
              <a:t>competition</a:t>
            </a:r>
            <a:r>
              <a:rPr lang="es-ES" baseline="0" dirty="0" smtClean="0"/>
              <a:t> </a:t>
            </a:r>
            <a:r>
              <a:rPr lang="es-ES" baseline="0" dirty="0" err="1" smtClean="0"/>
              <a:t>from</a:t>
            </a:r>
            <a:r>
              <a:rPr lang="es-ES" baseline="0" dirty="0" smtClean="0"/>
              <a:t> </a:t>
            </a:r>
            <a:r>
              <a:rPr lang="es-ES" baseline="0" dirty="0" err="1" smtClean="0"/>
              <a:t>the</a:t>
            </a:r>
            <a:r>
              <a:rPr lang="es-ES" baseline="0" dirty="0" smtClean="0"/>
              <a:t> informal </a:t>
            </a:r>
            <a:r>
              <a:rPr lang="es-ES" baseline="0" dirty="0" err="1" smtClean="0"/>
              <a:t>sctor</a:t>
            </a:r>
            <a:r>
              <a:rPr lang="es-ES" baseline="0" dirty="0" smtClean="0"/>
              <a:t> are </a:t>
            </a:r>
            <a:r>
              <a:rPr lang="es-ES" baseline="0" dirty="0" err="1" smtClean="0"/>
              <a:t>importat</a:t>
            </a:r>
            <a:r>
              <a:rPr lang="es-ES" baseline="0" dirty="0" smtClean="0"/>
              <a:t>. </a:t>
            </a:r>
            <a:r>
              <a:rPr lang="es-ES" baseline="0" dirty="0" err="1" smtClean="0"/>
              <a:t>For</a:t>
            </a:r>
            <a:r>
              <a:rPr lang="es-ES" baseline="0" dirty="0" smtClean="0"/>
              <a:t> </a:t>
            </a:r>
            <a:r>
              <a:rPr lang="es-ES" baseline="0" dirty="0" err="1" smtClean="0"/>
              <a:t>chemicals</a:t>
            </a:r>
            <a:r>
              <a:rPr lang="es-ES" baseline="0" dirty="0" smtClean="0"/>
              <a:t> are </a:t>
            </a:r>
            <a:r>
              <a:rPr lang="es-ES" baseline="0" dirty="0" err="1" smtClean="0"/>
              <a:t>importat</a:t>
            </a:r>
            <a:r>
              <a:rPr lang="es-ES" baseline="0" dirty="0" smtClean="0"/>
              <a:t> </a:t>
            </a:r>
            <a:r>
              <a:rPr lang="es-ES" baseline="0" dirty="0" err="1" smtClean="0"/>
              <a:t>Theft,disorders</a:t>
            </a:r>
            <a:r>
              <a:rPr lang="es-ES" baseline="0" dirty="0" smtClean="0"/>
              <a:t> and </a:t>
            </a:r>
            <a:r>
              <a:rPr lang="es-ES" baseline="0" dirty="0" err="1" smtClean="0"/>
              <a:t>crimes</a:t>
            </a:r>
            <a:r>
              <a:rPr lang="es-ES" baseline="0" dirty="0" smtClean="0"/>
              <a:t>, </a:t>
            </a:r>
            <a:r>
              <a:rPr lang="es-ES" baseline="0" dirty="0" err="1" smtClean="0"/>
              <a:t>Corruption</a:t>
            </a:r>
            <a:r>
              <a:rPr lang="es-ES" baseline="0" dirty="0" smtClean="0"/>
              <a:t> </a:t>
            </a:r>
            <a:r>
              <a:rPr lang="es-ES" baseline="0" dirty="0" err="1" smtClean="0"/>
              <a:t>for</a:t>
            </a:r>
            <a:r>
              <a:rPr lang="es-ES" baseline="0" dirty="0" smtClean="0"/>
              <a:t> Metal industries, </a:t>
            </a:r>
            <a:r>
              <a:rPr lang="es-ES" baseline="0" dirty="0" err="1" smtClean="0"/>
              <a:t>Skills</a:t>
            </a:r>
            <a:r>
              <a:rPr lang="es-ES" baseline="0" dirty="0" smtClean="0"/>
              <a:t> and </a:t>
            </a:r>
            <a:r>
              <a:rPr lang="es-ES" baseline="0" dirty="0" err="1" smtClean="0"/>
              <a:t>efuction</a:t>
            </a:r>
            <a:r>
              <a:rPr lang="es-ES" baseline="0" dirty="0" smtClean="0"/>
              <a:t> of </a:t>
            </a:r>
            <a:r>
              <a:rPr lang="es-ES" baseline="0" dirty="0" err="1" smtClean="0"/>
              <a:t>workers</a:t>
            </a:r>
            <a:r>
              <a:rPr lang="es-ES" baseline="0" dirty="0" smtClean="0"/>
              <a:t> </a:t>
            </a:r>
            <a:r>
              <a:rPr lang="es-ES" baseline="0" dirty="0" err="1" smtClean="0"/>
              <a:t>for</a:t>
            </a:r>
            <a:r>
              <a:rPr lang="es-ES" baseline="0" dirty="0" smtClean="0"/>
              <a:t> non metal industries and </a:t>
            </a:r>
            <a:r>
              <a:rPr lang="es-ES" baseline="0" dirty="0" err="1" smtClean="0"/>
              <a:t>electricity</a:t>
            </a:r>
            <a:r>
              <a:rPr lang="es-ES" baseline="0" dirty="0" smtClean="0"/>
              <a:t> are </a:t>
            </a:r>
            <a:r>
              <a:rPr lang="es-ES" baseline="0" dirty="0" err="1" smtClean="0"/>
              <a:t>important</a:t>
            </a:r>
            <a:r>
              <a:rPr lang="es-ES" baseline="0" dirty="0" smtClean="0"/>
              <a:t> in agro industries and </a:t>
            </a:r>
            <a:r>
              <a:rPr lang="es-ES" baseline="0" dirty="0" err="1" smtClean="0"/>
              <a:t>machinary</a:t>
            </a:r>
            <a:r>
              <a:rPr lang="es-ES" baseline="0" dirty="0" smtClean="0"/>
              <a:t> and </a:t>
            </a:r>
            <a:r>
              <a:rPr lang="es-ES" baseline="0" dirty="0" err="1" smtClean="0"/>
              <a:t>equipment</a:t>
            </a:r>
            <a:endParaRPr lang="es-E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s-ES" dirty="0" err="1" smtClean="0"/>
              <a:t>This</a:t>
            </a:r>
            <a:r>
              <a:rPr lang="es-ES" baseline="0" dirty="0" smtClean="0"/>
              <a:t> </a:t>
            </a:r>
            <a:r>
              <a:rPr lang="es-ES" baseline="0" dirty="0" err="1" smtClean="0"/>
              <a:t>results</a:t>
            </a:r>
            <a:r>
              <a:rPr lang="es-ES" baseline="0" dirty="0" smtClean="0"/>
              <a:t> </a:t>
            </a:r>
            <a:r>
              <a:rPr lang="es-ES" baseline="0" dirty="0" err="1" smtClean="0"/>
              <a:t>indicate</a:t>
            </a:r>
            <a:r>
              <a:rPr lang="es-ES" baseline="0" dirty="0" smtClean="0"/>
              <a:t> </a:t>
            </a:r>
            <a:r>
              <a:rPr lang="es-ES" baseline="0" dirty="0" err="1" smtClean="0"/>
              <a:t>that</a:t>
            </a:r>
            <a:r>
              <a:rPr lang="es-ES" baseline="0" dirty="0" smtClean="0"/>
              <a:t> </a:t>
            </a:r>
            <a:r>
              <a:rPr lang="es-ES" baseline="0" dirty="0" err="1" smtClean="0"/>
              <a:t>obstacles</a:t>
            </a:r>
            <a:r>
              <a:rPr lang="es-ES" baseline="0" dirty="0" smtClean="0"/>
              <a:t> are </a:t>
            </a:r>
            <a:r>
              <a:rPr lang="es-ES" baseline="0" dirty="0" err="1" smtClean="0"/>
              <a:t>affecting</a:t>
            </a:r>
            <a:r>
              <a:rPr lang="es-ES" baseline="0" dirty="0" smtClean="0"/>
              <a:t> in a </a:t>
            </a:r>
            <a:r>
              <a:rPr lang="es-ES" baseline="0" dirty="0" err="1" smtClean="0"/>
              <a:t>different</a:t>
            </a:r>
            <a:r>
              <a:rPr lang="es-ES" baseline="0" dirty="0" smtClean="0"/>
              <a:t> </a:t>
            </a:r>
            <a:r>
              <a:rPr lang="es-ES" baseline="0" dirty="0" err="1" smtClean="0"/>
              <a:t>way</a:t>
            </a:r>
            <a:r>
              <a:rPr lang="es-ES" baseline="0" dirty="0" smtClean="0"/>
              <a:t> </a:t>
            </a:r>
            <a:r>
              <a:rPr lang="es-ES" baseline="0" dirty="0" err="1" smtClean="0"/>
              <a:t>the</a:t>
            </a:r>
            <a:r>
              <a:rPr lang="es-ES" baseline="0" dirty="0" smtClean="0"/>
              <a:t> </a:t>
            </a:r>
            <a:r>
              <a:rPr lang="es-ES" baseline="0" dirty="0" err="1" smtClean="0"/>
              <a:t>different</a:t>
            </a:r>
            <a:r>
              <a:rPr lang="es-ES" baseline="0" dirty="0" smtClean="0"/>
              <a:t> </a:t>
            </a:r>
            <a:r>
              <a:rPr lang="es-ES" baseline="0" dirty="0" err="1" smtClean="0"/>
              <a:t>industry</a:t>
            </a:r>
            <a:r>
              <a:rPr lang="es-ES" baseline="0" dirty="0" smtClean="0"/>
              <a:t> so </a:t>
            </a:r>
            <a:r>
              <a:rPr lang="es-ES" baseline="0" dirty="0" err="1" smtClean="0"/>
              <a:t>we</a:t>
            </a:r>
            <a:r>
              <a:rPr lang="es-ES" baseline="0" dirty="0" smtClean="0"/>
              <a:t> </a:t>
            </a:r>
            <a:r>
              <a:rPr lang="es-ES" baseline="0" dirty="0" err="1" smtClean="0"/>
              <a:t>need</a:t>
            </a:r>
            <a:r>
              <a:rPr lang="es-ES" baseline="0" dirty="0" smtClean="0"/>
              <a:t> </a:t>
            </a:r>
            <a:r>
              <a:rPr lang="es-ES" baseline="0" dirty="0" err="1" smtClean="0"/>
              <a:t>take</a:t>
            </a:r>
            <a:r>
              <a:rPr lang="es-ES" baseline="0" dirty="0" smtClean="0"/>
              <a:t> </a:t>
            </a:r>
            <a:r>
              <a:rPr lang="es-ES" baseline="0" dirty="0" err="1" smtClean="0"/>
              <a:t>into</a:t>
            </a:r>
            <a:r>
              <a:rPr lang="es-ES" baseline="0" dirty="0" smtClean="0"/>
              <a:t> </a:t>
            </a:r>
            <a:r>
              <a:rPr lang="es-ES" baseline="0" dirty="0" err="1" smtClean="0"/>
              <a:t>account</a:t>
            </a:r>
            <a:r>
              <a:rPr lang="es-ES" baseline="0" dirty="0" smtClean="0"/>
              <a:t> in </a:t>
            </a:r>
            <a:r>
              <a:rPr lang="es-ES" baseline="0" dirty="0" err="1" smtClean="0"/>
              <a:t>our</a:t>
            </a:r>
            <a:r>
              <a:rPr lang="es-ES" baseline="0" dirty="0" smtClean="0"/>
              <a:t> </a:t>
            </a:r>
            <a:r>
              <a:rPr lang="es-ES" baseline="0" dirty="0" err="1" smtClean="0"/>
              <a:t>estimations</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FBA64240-3C62-F441-87F3-832CE4079FA1}" type="slidenum">
              <a:rPr lang="es-ES" smtClean="0"/>
              <a:pPr/>
              <a:t>11</a:t>
            </a:fld>
            <a:endParaRPr lang="es-ES"/>
          </a:p>
        </p:txBody>
      </p:sp>
    </p:spTree>
    <p:extLst>
      <p:ext uri="{BB962C8B-B14F-4D97-AF65-F5344CB8AC3E}">
        <p14:creationId xmlns:p14="http://schemas.microsoft.com/office/powerpoint/2010/main" xmlns="" val="4280924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We</a:t>
            </a:r>
            <a:r>
              <a:rPr lang="es-ES" baseline="0" dirty="0" smtClean="0"/>
              <a:t> </a:t>
            </a:r>
            <a:r>
              <a:rPr lang="es-ES" baseline="0" dirty="0" err="1" smtClean="0"/>
              <a:t>obtain</a:t>
            </a:r>
            <a:r>
              <a:rPr lang="es-ES" baseline="0" dirty="0" smtClean="0"/>
              <a:t> </a:t>
            </a:r>
            <a:r>
              <a:rPr lang="es-ES" baseline="0" dirty="0" err="1" smtClean="0"/>
              <a:t>than</a:t>
            </a:r>
            <a:r>
              <a:rPr lang="es-ES" baseline="0" dirty="0" smtClean="0"/>
              <a:t> ilegal </a:t>
            </a:r>
            <a:r>
              <a:rPr lang="es-ES" baseline="0" dirty="0" err="1" smtClean="0"/>
              <a:t>competition</a:t>
            </a:r>
            <a:r>
              <a:rPr lang="es-ES" baseline="0" dirty="0" smtClean="0"/>
              <a:t> </a:t>
            </a:r>
            <a:r>
              <a:rPr lang="es-ES" baseline="0" dirty="0" err="1" smtClean="0"/>
              <a:t>from</a:t>
            </a:r>
            <a:r>
              <a:rPr lang="es-ES" baseline="0" dirty="0" smtClean="0"/>
              <a:t> informal sector </a:t>
            </a:r>
            <a:r>
              <a:rPr lang="es-ES" baseline="0" dirty="0" err="1" smtClean="0"/>
              <a:t>affects</a:t>
            </a:r>
            <a:r>
              <a:rPr lang="es-ES" baseline="0" dirty="0" smtClean="0"/>
              <a:t> more </a:t>
            </a:r>
            <a:r>
              <a:rPr lang="es-ES" baseline="0" dirty="0" err="1" smtClean="0"/>
              <a:t>small</a:t>
            </a:r>
            <a:r>
              <a:rPr lang="es-ES" baseline="0" dirty="0" smtClean="0"/>
              <a:t> </a:t>
            </a:r>
            <a:r>
              <a:rPr lang="es-ES" baseline="0" dirty="0" err="1" smtClean="0"/>
              <a:t>firms</a:t>
            </a:r>
            <a:r>
              <a:rPr lang="es-ES" baseline="0" dirty="0" smtClean="0"/>
              <a:t> </a:t>
            </a:r>
            <a:r>
              <a:rPr lang="es-ES" baseline="0" dirty="0" err="1" smtClean="0"/>
              <a:t>than</a:t>
            </a:r>
            <a:r>
              <a:rPr lang="es-ES" baseline="0" dirty="0" smtClean="0"/>
              <a:t> </a:t>
            </a:r>
            <a:r>
              <a:rPr lang="es-ES" baseline="0" dirty="0" err="1" smtClean="0"/>
              <a:t>medium</a:t>
            </a:r>
            <a:r>
              <a:rPr lang="es-ES" baseline="0" dirty="0" smtClean="0"/>
              <a:t> </a:t>
            </a:r>
            <a:endParaRPr lang="es-ES" dirty="0"/>
          </a:p>
        </p:txBody>
      </p:sp>
      <p:sp>
        <p:nvSpPr>
          <p:cNvPr id="4" name="Marcador de número de diapositiva 3"/>
          <p:cNvSpPr>
            <a:spLocks noGrp="1"/>
          </p:cNvSpPr>
          <p:nvPr>
            <p:ph type="sldNum" sz="quarter" idx="10"/>
          </p:nvPr>
        </p:nvSpPr>
        <p:spPr/>
        <p:txBody>
          <a:bodyPr/>
          <a:lstStyle/>
          <a:p>
            <a:fld id="{FBA64240-3C62-F441-87F3-832CE4079FA1}" type="slidenum">
              <a:rPr lang="es-ES" smtClean="0"/>
              <a:pPr/>
              <a:t>12</a:t>
            </a:fld>
            <a:endParaRPr lang="es-ES"/>
          </a:p>
        </p:txBody>
      </p:sp>
    </p:spTree>
    <p:extLst>
      <p:ext uri="{BB962C8B-B14F-4D97-AF65-F5344CB8AC3E}">
        <p14:creationId xmlns:p14="http://schemas.microsoft.com/office/powerpoint/2010/main" xmlns="" val="2224776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In </a:t>
            </a:r>
            <a:r>
              <a:rPr lang="es-ES" dirty="0" err="1" smtClean="0"/>
              <a:t>order</a:t>
            </a:r>
            <a:r>
              <a:rPr lang="es-ES" dirty="0" smtClean="0"/>
              <a:t> </a:t>
            </a:r>
            <a:r>
              <a:rPr lang="es-ES" dirty="0" err="1" smtClean="0"/>
              <a:t>to</a:t>
            </a:r>
            <a:r>
              <a:rPr lang="es-ES" dirty="0" smtClean="0"/>
              <a:t> </a:t>
            </a:r>
            <a:r>
              <a:rPr lang="es-ES" dirty="0" err="1" smtClean="0"/>
              <a:t>investigate</a:t>
            </a:r>
            <a:r>
              <a:rPr lang="es-ES" dirty="0" smtClean="0"/>
              <a:t> </a:t>
            </a:r>
            <a:r>
              <a:rPr lang="es-ES" dirty="0" err="1" smtClean="0"/>
              <a:t>how</a:t>
            </a:r>
            <a:r>
              <a:rPr lang="es-ES" baseline="0" dirty="0" smtClean="0"/>
              <a:t> </a:t>
            </a:r>
            <a:r>
              <a:rPr lang="es-ES" baseline="0" dirty="0" err="1" smtClean="0"/>
              <a:t>these</a:t>
            </a:r>
            <a:r>
              <a:rPr lang="es-ES" baseline="0" dirty="0" smtClean="0"/>
              <a:t> </a:t>
            </a:r>
            <a:r>
              <a:rPr lang="es-ES" baseline="0" dirty="0" err="1" smtClean="0"/>
              <a:t>obstacles</a:t>
            </a:r>
            <a:r>
              <a:rPr lang="es-ES" baseline="0" dirty="0" smtClean="0"/>
              <a:t> are </a:t>
            </a:r>
            <a:r>
              <a:rPr lang="es-ES" baseline="0" dirty="0" err="1" smtClean="0"/>
              <a:t>affecting</a:t>
            </a:r>
            <a:r>
              <a:rPr lang="es-ES" baseline="0" dirty="0" smtClean="0"/>
              <a:t> </a:t>
            </a:r>
            <a:r>
              <a:rPr lang="es-ES" baseline="0" dirty="0" err="1" smtClean="0"/>
              <a:t>firm</a:t>
            </a:r>
            <a:r>
              <a:rPr lang="es-ES" baseline="0" dirty="0" smtClean="0"/>
              <a:t> performance of </a:t>
            </a:r>
            <a:r>
              <a:rPr lang="es-ES" baseline="0" dirty="0" err="1" smtClean="0"/>
              <a:t>Egyptian</a:t>
            </a:r>
            <a:r>
              <a:rPr lang="es-ES" baseline="0" dirty="0" smtClean="0"/>
              <a:t> </a:t>
            </a:r>
            <a:r>
              <a:rPr lang="es-ES" baseline="0" dirty="0" err="1" smtClean="0"/>
              <a:t>firms</a:t>
            </a:r>
            <a:r>
              <a:rPr lang="es-ES" baseline="0" dirty="0" smtClean="0"/>
              <a:t>, </a:t>
            </a:r>
            <a:r>
              <a:rPr lang="es-ES" baseline="0" dirty="0" err="1" smtClean="0"/>
              <a:t>we</a:t>
            </a:r>
            <a:r>
              <a:rPr lang="es-ES" baseline="0" dirty="0" smtClean="0"/>
              <a:t> </a:t>
            </a:r>
            <a:r>
              <a:rPr lang="es-ES" baseline="0" dirty="0" err="1" smtClean="0"/>
              <a:t>estimate</a:t>
            </a:r>
            <a:r>
              <a:rPr lang="es-ES" baseline="0" dirty="0" smtClean="0"/>
              <a:t> </a:t>
            </a:r>
            <a:r>
              <a:rPr lang="es-ES" baseline="0" dirty="0" err="1" smtClean="0"/>
              <a:t>the</a:t>
            </a:r>
            <a:r>
              <a:rPr lang="es-ES" baseline="0" dirty="0" smtClean="0"/>
              <a:t> </a:t>
            </a:r>
            <a:r>
              <a:rPr lang="es-ES" baseline="0" dirty="0" err="1" smtClean="0"/>
              <a:t>following</a:t>
            </a:r>
            <a:r>
              <a:rPr lang="es-ES" baseline="0" dirty="0" smtClean="0"/>
              <a:t> </a:t>
            </a:r>
            <a:r>
              <a:rPr lang="es-ES" baseline="0" dirty="0" err="1" smtClean="0"/>
              <a:t>equations</a:t>
            </a:r>
            <a:endParaRPr lang="es-ES" baseline="0" dirty="0" smtClean="0"/>
          </a:p>
          <a:p>
            <a:r>
              <a:rPr lang="es-ES" baseline="0" dirty="0" err="1" smtClean="0"/>
              <a:t>Where</a:t>
            </a:r>
            <a:r>
              <a:rPr lang="es-ES" baseline="0" dirty="0" smtClean="0"/>
              <a:t> </a:t>
            </a:r>
            <a:r>
              <a:rPr lang="es-ES" baseline="0" dirty="0" err="1" smtClean="0"/>
              <a:t>the</a:t>
            </a:r>
            <a:r>
              <a:rPr lang="es-ES" baseline="0" dirty="0" smtClean="0"/>
              <a:t> </a:t>
            </a:r>
            <a:r>
              <a:rPr lang="es-ES" baseline="0" dirty="0" err="1" smtClean="0"/>
              <a:t>dependent</a:t>
            </a:r>
            <a:r>
              <a:rPr lang="es-ES" baseline="0" dirty="0" smtClean="0"/>
              <a:t> variable </a:t>
            </a:r>
            <a:r>
              <a:rPr lang="es-ES" baseline="0" dirty="0" err="1" smtClean="0"/>
              <a:t>is</a:t>
            </a:r>
            <a:r>
              <a:rPr lang="es-ES" baseline="0" dirty="0" smtClean="0"/>
              <a:t> TFP and </a:t>
            </a:r>
            <a:r>
              <a:rPr lang="es-ES" baseline="0" dirty="0" err="1" smtClean="0"/>
              <a:t>also</a:t>
            </a:r>
            <a:r>
              <a:rPr lang="es-ES" baseline="0" dirty="0" smtClean="0"/>
              <a:t> </a:t>
            </a:r>
            <a:r>
              <a:rPr lang="es-ES" baseline="0" dirty="0" err="1" smtClean="0"/>
              <a:t>we</a:t>
            </a:r>
            <a:r>
              <a:rPr lang="es-ES" baseline="0" dirty="0" smtClean="0"/>
              <a:t> </a:t>
            </a:r>
            <a:r>
              <a:rPr lang="es-ES" baseline="0" dirty="0" err="1" smtClean="0"/>
              <a:t>run</a:t>
            </a:r>
            <a:r>
              <a:rPr lang="es-ES" baseline="0" dirty="0" smtClean="0"/>
              <a:t> a </a:t>
            </a:r>
            <a:r>
              <a:rPr lang="es-ES" baseline="0" dirty="0" err="1" smtClean="0"/>
              <a:t>sensivity</a:t>
            </a:r>
            <a:r>
              <a:rPr lang="es-ES" baseline="0" dirty="0" smtClean="0"/>
              <a:t> </a:t>
            </a:r>
            <a:r>
              <a:rPr lang="es-ES" baseline="0" dirty="0" err="1" smtClean="0"/>
              <a:t>analysis</a:t>
            </a:r>
            <a:r>
              <a:rPr lang="es-ES" baseline="0" dirty="0" smtClean="0"/>
              <a:t> </a:t>
            </a:r>
            <a:r>
              <a:rPr lang="es-ES" baseline="0" dirty="0" err="1" smtClean="0"/>
              <a:t>using</a:t>
            </a:r>
            <a:r>
              <a:rPr lang="es-ES" baseline="0" dirty="0" smtClean="0"/>
              <a:t> as </a:t>
            </a:r>
            <a:r>
              <a:rPr lang="es-ES" baseline="0" dirty="0" err="1" smtClean="0"/>
              <a:t>dependent</a:t>
            </a:r>
            <a:r>
              <a:rPr lang="es-ES" baseline="0" dirty="0" smtClean="0"/>
              <a:t> variables </a:t>
            </a:r>
            <a:r>
              <a:rPr lang="es-ES" baseline="0" dirty="0" err="1" smtClean="0"/>
              <a:t>the</a:t>
            </a:r>
            <a:r>
              <a:rPr lang="es-ES" baseline="0" dirty="0" smtClean="0"/>
              <a:t> </a:t>
            </a:r>
            <a:r>
              <a:rPr lang="es-ES" baseline="0" dirty="0" err="1" smtClean="0"/>
              <a:t>average</a:t>
            </a:r>
            <a:r>
              <a:rPr lang="es-ES" baseline="0" dirty="0" smtClean="0"/>
              <a:t> </a:t>
            </a:r>
            <a:r>
              <a:rPr lang="es-ES" baseline="0" dirty="0" err="1" smtClean="0"/>
              <a:t>number</a:t>
            </a:r>
            <a:r>
              <a:rPr lang="es-ES" baseline="0" dirty="0" smtClean="0"/>
              <a:t> of </a:t>
            </a:r>
            <a:r>
              <a:rPr lang="es-ES" baseline="0" dirty="0" err="1" smtClean="0"/>
              <a:t>workers</a:t>
            </a:r>
            <a:r>
              <a:rPr lang="es-ES" baseline="0" dirty="0" smtClean="0"/>
              <a:t> and </a:t>
            </a:r>
            <a:r>
              <a:rPr lang="es-ES" baseline="0" dirty="0" err="1" smtClean="0"/>
              <a:t>also</a:t>
            </a:r>
            <a:r>
              <a:rPr lang="es-ES" baseline="0" dirty="0" smtClean="0"/>
              <a:t> total sales</a:t>
            </a:r>
          </a:p>
          <a:p>
            <a:r>
              <a:rPr lang="es-ES" baseline="0" dirty="0" err="1" smtClean="0"/>
              <a:t>To</a:t>
            </a:r>
            <a:r>
              <a:rPr lang="es-ES" baseline="0" dirty="0" smtClean="0"/>
              <a:t> </a:t>
            </a:r>
            <a:r>
              <a:rPr lang="es-ES" baseline="0" dirty="0" err="1" smtClean="0"/>
              <a:t>avoid</a:t>
            </a:r>
            <a:r>
              <a:rPr lang="es-ES" baseline="0" dirty="0" smtClean="0"/>
              <a:t> </a:t>
            </a:r>
            <a:r>
              <a:rPr lang="es-ES" baseline="0" dirty="0" err="1" smtClean="0"/>
              <a:t>multicolineality</a:t>
            </a:r>
            <a:r>
              <a:rPr lang="es-ES" baseline="0" dirty="0" smtClean="0"/>
              <a:t> </a:t>
            </a:r>
            <a:r>
              <a:rPr lang="es-ES" baseline="0" dirty="0" err="1" smtClean="0"/>
              <a:t>we</a:t>
            </a:r>
            <a:r>
              <a:rPr lang="es-ES" baseline="0" dirty="0" smtClean="0"/>
              <a:t> </a:t>
            </a:r>
            <a:r>
              <a:rPr lang="es-ES" baseline="0" dirty="0" err="1" smtClean="0"/>
              <a:t>follow</a:t>
            </a:r>
            <a:r>
              <a:rPr lang="es-ES" baseline="0" dirty="0" smtClean="0"/>
              <a:t> a </a:t>
            </a:r>
            <a:r>
              <a:rPr lang="es-ES" baseline="0" dirty="0" err="1" smtClean="0"/>
              <a:t>sequential</a:t>
            </a:r>
            <a:r>
              <a:rPr lang="es-ES" baseline="0" dirty="0" smtClean="0"/>
              <a:t> </a:t>
            </a:r>
            <a:r>
              <a:rPr lang="es-ES" baseline="0" dirty="0" err="1" smtClean="0"/>
              <a:t>estimation</a:t>
            </a:r>
            <a:r>
              <a:rPr lang="es-ES" baseline="0" dirty="0" smtClean="0"/>
              <a:t> and </a:t>
            </a:r>
            <a:r>
              <a:rPr lang="es-ES" baseline="0" dirty="0" err="1" smtClean="0"/>
              <a:t>include</a:t>
            </a:r>
            <a:r>
              <a:rPr lang="es-ES" baseline="0" dirty="0" smtClean="0"/>
              <a:t> </a:t>
            </a:r>
            <a:r>
              <a:rPr lang="es-ES" baseline="0" dirty="0" err="1" smtClean="0"/>
              <a:t>each</a:t>
            </a:r>
            <a:r>
              <a:rPr lang="es-ES" baseline="0" dirty="0" smtClean="0"/>
              <a:t> </a:t>
            </a:r>
            <a:r>
              <a:rPr lang="es-ES" baseline="0" dirty="0" err="1" smtClean="0"/>
              <a:t>investment</a:t>
            </a:r>
            <a:r>
              <a:rPr lang="es-ES" baseline="0" dirty="0" smtClean="0"/>
              <a:t> </a:t>
            </a:r>
            <a:r>
              <a:rPr lang="es-ES" baseline="0" dirty="0" err="1" smtClean="0"/>
              <a:t>climate</a:t>
            </a:r>
            <a:r>
              <a:rPr lang="es-ES" baseline="0" dirty="0" smtClean="0"/>
              <a:t> variable </a:t>
            </a:r>
            <a:r>
              <a:rPr lang="es-ES" baseline="0" dirty="0" err="1" smtClean="0"/>
              <a:t>one</a:t>
            </a:r>
            <a:r>
              <a:rPr lang="es-ES" baseline="0" dirty="0" smtClean="0"/>
              <a:t> </a:t>
            </a:r>
            <a:r>
              <a:rPr lang="es-ES" baseline="0" dirty="0" err="1" smtClean="0"/>
              <a:t>by</a:t>
            </a:r>
            <a:r>
              <a:rPr lang="es-ES" baseline="0" dirty="0" smtClean="0"/>
              <a:t> </a:t>
            </a:r>
            <a:r>
              <a:rPr lang="es-ES" baseline="0" dirty="0" err="1" smtClean="0"/>
              <a:t>one</a:t>
            </a:r>
            <a:r>
              <a:rPr lang="es-ES" baseline="0" dirty="0" smtClean="0"/>
              <a:t>. </a:t>
            </a:r>
            <a:r>
              <a:rPr lang="es-ES" baseline="0" dirty="0" err="1" smtClean="0"/>
              <a:t>We</a:t>
            </a:r>
            <a:r>
              <a:rPr lang="es-ES" baseline="0" dirty="0" smtClean="0"/>
              <a:t> </a:t>
            </a:r>
            <a:r>
              <a:rPr lang="es-ES" baseline="0" dirty="0" err="1" smtClean="0"/>
              <a:t>also</a:t>
            </a:r>
            <a:r>
              <a:rPr lang="es-ES" baseline="0" dirty="0" smtClean="0"/>
              <a:t> </a:t>
            </a:r>
            <a:r>
              <a:rPr lang="es-ES" baseline="0" dirty="0" err="1" smtClean="0"/>
              <a:t>include</a:t>
            </a:r>
            <a:r>
              <a:rPr lang="es-ES" baseline="0" dirty="0" smtClean="0"/>
              <a:t> as control variables, </a:t>
            </a:r>
            <a:r>
              <a:rPr lang="es-ES" baseline="0" dirty="0" err="1" smtClean="0"/>
              <a:t>the</a:t>
            </a:r>
            <a:r>
              <a:rPr lang="es-ES" baseline="0" dirty="0" smtClean="0"/>
              <a:t> </a:t>
            </a:r>
            <a:r>
              <a:rPr lang="es-ES" baseline="0" dirty="0" err="1" smtClean="0"/>
              <a:t>size</a:t>
            </a:r>
            <a:r>
              <a:rPr lang="es-ES" baseline="0" dirty="0" smtClean="0"/>
              <a:t> of </a:t>
            </a:r>
            <a:r>
              <a:rPr lang="es-ES" baseline="0" dirty="0" err="1" smtClean="0"/>
              <a:t>firm</a:t>
            </a:r>
            <a:r>
              <a:rPr lang="es-ES" baseline="0" dirty="0" smtClean="0"/>
              <a:t> </a:t>
            </a:r>
            <a:r>
              <a:rPr lang="es-ES" baseline="0" dirty="0" err="1" smtClean="0"/>
              <a:t>measured</a:t>
            </a:r>
            <a:r>
              <a:rPr lang="es-ES" baseline="0" dirty="0" smtClean="0"/>
              <a:t> as </a:t>
            </a:r>
            <a:r>
              <a:rPr lang="es-ES" baseline="0" dirty="0" err="1" smtClean="0"/>
              <a:t>the</a:t>
            </a:r>
            <a:r>
              <a:rPr lang="es-ES" baseline="0" dirty="0" smtClean="0"/>
              <a:t> </a:t>
            </a:r>
            <a:r>
              <a:rPr lang="es-ES" baseline="0" dirty="0" err="1" smtClean="0"/>
              <a:t>average</a:t>
            </a:r>
            <a:r>
              <a:rPr lang="es-ES" baseline="0" dirty="0" smtClean="0"/>
              <a:t> </a:t>
            </a:r>
            <a:r>
              <a:rPr lang="es-ES" baseline="0" dirty="0" err="1" smtClean="0"/>
              <a:t>number</a:t>
            </a:r>
            <a:r>
              <a:rPr lang="es-ES" baseline="0" dirty="0" smtClean="0"/>
              <a:t> of </a:t>
            </a:r>
            <a:r>
              <a:rPr lang="es-ES" baseline="0" dirty="0" err="1" smtClean="0"/>
              <a:t>workers</a:t>
            </a:r>
            <a:r>
              <a:rPr lang="es-ES" baseline="0" dirty="0" smtClean="0"/>
              <a:t> and </a:t>
            </a:r>
            <a:r>
              <a:rPr lang="es-ES" baseline="0" dirty="0" err="1" smtClean="0"/>
              <a:t>if</a:t>
            </a:r>
            <a:r>
              <a:rPr lang="es-ES" baseline="0" dirty="0" smtClean="0"/>
              <a:t> </a:t>
            </a:r>
            <a:r>
              <a:rPr lang="es-ES" baseline="0" dirty="0" err="1" smtClean="0"/>
              <a:t>firm</a:t>
            </a:r>
            <a:r>
              <a:rPr lang="es-ES" baseline="0" dirty="0" smtClean="0"/>
              <a:t> are </a:t>
            </a:r>
            <a:r>
              <a:rPr lang="es-ES" baseline="0" dirty="0" err="1" smtClean="0"/>
              <a:t>owned</a:t>
            </a:r>
            <a:r>
              <a:rPr lang="es-ES" baseline="0" dirty="0" smtClean="0"/>
              <a:t> </a:t>
            </a:r>
            <a:r>
              <a:rPr lang="es-ES" baseline="0" dirty="0" err="1" smtClean="0"/>
              <a:t>by</a:t>
            </a:r>
            <a:r>
              <a:rPr lang="es-ES" baseline="0" dirty="0" smtClean="0"/>
              <a:t> </a:t>
            </a:r>
            <a:r>
              <a:rPr lang="es-ES" baseline="0" dirty="0" err="1" smtClean="0"/>
              <a:t>foreigners</a:t>
            </a:r>
            <a:r>
              <a:rPr lang="es-ES" baseline="0" dirty="0" smtClean="0"/>
              <a:t>. </a:t>
            </a:r>
            <a:r>
              <a:rPr lang="es-ES" baseline="0" dirty="0" err="1" smtClean="0"/>
              <a:t>To</a:t>
            </a:r>
            <a:r>
              <a:rPr lang="es-ES" baseline="0" dirty="0" smtClean="0"/>
              <a:t> </a:t>
            </a:r>
            <a:r>
              <a:rPr lang="es-ES" baseline="0" dirty="0" err="1" smtClean="0"/>
              <a:t>avoid</a:t>
            </a:r>
            <a:r>
              <a:rPr lang="es-ES" baseline="0" dirty="0" smtClean="0"/>
              <a:t> </a:t>
            </a:r>
            <a:r>
              <a:rPr lang="es-ES" baseline="0" dirty="0" err="1" smtClean="0"/>
              <a:t>endogeneity</a:t>
            </a:r>
            <a:r>
              <a:rPr lang="es-ES" baseline="0" dirty="0" smtClean="0"/>
              <a:t> </a:t>
            </a:r>
            <a:r>
              <a:rPr lang="es-ES" baseline="0" dirty="0" err="1" smtClean="0"/>
              <a:t>we</a:t>
            </a:r>
            <a:r>
              <a:rPr lang="es-ES" baseline="0" dirty="0" smtClean="0"/>
              <a:t> use </a:t>
            </a:r>
            <a:r>
              <a:rPr lang="es-ES" baseline="0" dirty="0" err="1" smtClean="0"/>
              <a:t>lagged</a:t>
            </a:r>
            <a:r>
              <a:rPr lang="es-ES" baseline="0" dirty="0" smtClean="0"/>
              <a:t> </a:t>
            </a:r>
            <a:r>
              <a:rPr lang="es-ES" baseline="0" dirty="0" err="1" smtClean="0"/>
              <a:t>values</a:t>
            </a:r>
            <a:r>
              <a:rPr lang="es-ES" baseline="0" dirty="0" smtClean="0"/>
              <a:t> of </a:t>
            </a:r>
            <a:r>
              <a:rPr lang="es-ES" baseline="0" dirty="0" err="1" smtClean="0"/>
              <a:t>workers</a:t>
            </a:r>
            <a:r>
              <a:rPr lang="es-ES" baseline="0" dirty="0" smtClean="0"/>
              <a:t> and </a:t>
            </a:r>
            <a:r>
              <a:rPr lang="es-ES" baseline="0" dirty="0" err="1" smtClean="0"/>
              <a:t>we</a:t>
            </a:r>
            <a:r>
              <a:rPr lang="es-ES" baseline="0" dirty="0" smtClean="0"/>
              <a:t> use </a:t>
            </a:r>
            <a:r>
              <a:rPr lang="es-ES" baseline="0" dirty="0" err="1" smtClean="0"/>
              <a:t>values</a:t>
            </a:r>
            <a:r>
              <a:rPr lang="es-ES" baseline="0" dirty="0" smtClean="0"/>
              <a:t> of </a:t>
            </a:r>
            <a:r>
              <a:rPr lang="es-ES" baseline="0" dirty="0" err="1" smtClean="0"/>
              <a:t>investment</a:t>
            </a:r>
            <a:r>
              <a:rPr lang="es-ES" baseline="0" dirty="0" smtClean="0"/>
              <a:t> </a:t>
            </a:r>
            <a:r>
              <a:rPr lang="es-ES" baseline="0" dirty="0" err="1" smtClean="0"/>
              <a:t>climate</a:t>
            </a:r>
            <a:r>
              <a:rPr lang="es-ES" baseline="0" dirty="0" smtClean="0"/>
              <a:t> variables in 2004. </a:t>
            </a:r>
          </a:p>
          <a:p>
            <a:r>
              <a:rPr lang="es-ES" baseline="0" dirty="0" err="1" smtClean="0"/>
              <a:t>Industry</a:t>
            </a:r>
            <a:r>
              <a:rPr lang="es-ES" baseline="0" dirty="0" smtClean="0"/>
              <a:t> and time </a:t>
            </a:r>
            <a:r>
              <a:rPr lang="es-ES" baseline="0" dirty="0" err="1" smtClean="0"/>
              <a:t>dummies</a:t>
            </a:r>
            <a:r>
              <a:rPr lang="es-ES" baseline="0" dirty="0" smtClean="0"/>
              <a:t> are </a:t>
            </a:r>
            <a:r>
              <a:rPr lang="es-ES" baseline="0" dirty="0" err="1" smtClean="0"/>
              <a:t>also</a:t>
            </a:r>
            <a:r>
              <a:rPr lang="es-ES" baseline="0" dirty="0" smtClean="0"/>
              <a:t> </a:t>
            </a:r>
            <a:r>
              <a:rPr lang="es-ES" baseline="0" dirty="0" err="1" smtClean="0"/>
              <a:t>included</a:t>
            </a:r>
            <a:r>
              <a:rPr lang="es-ES" baseline="0" dirty="0" smtClean="0"/>
              <a:t> </a:t>
            </a:r>
            <a:r>
              <a:rPr lang="es-ES" baseline="0" dirty="0" err="1" smtClean="0"/>
              <a:t>to</a:t>
            </a:r>
            <a:r>
              <a:rPr lang="es-ES" baseline="0" dirty="0" smtClean="0"/>
              <a:t> proxy </a:t>
            </a:r>
            <a:r>
              <a:rPr lang="es-ES" baseline="0" dirty="0" err="1" smtClean="0"/>
              <a:t>for</a:t>
            </a:r>
            <a:r>
              <a:rPr lang="es-ES" baseline="0" dirty="0" smtClean="0"/>
              <a:t> </a:t>
            </a:r>
            <a:r>
              <a:rPr lang="es-ES" baseline="0" dirty="0" err="1" smtClean="0"/>
              <a:t>factors</a:t>
            </a:r>
            <a:r>
              <a:rPr lang="es-ES" baseline="0" dirty="0" smtClean="0"/>
              <a:t> </a:t>
            </a:r>
            <a:r>
              <a:rPr lang="es-ES" baseline="0" dirty="0" err="1" smtClean="0"/>
              <a:t>that</a:t>
            </a:r>
            <a:r>
              <a:rPr lang="es-ES" baseline="0" dirty="0" smtClean="0"/>
              <a:t> are </a:t>
            </a:r>
            <a:r>
              <a:rPr lang="es-ES" baseline="0" dirty="0" err="1" smtClean="0"/>
              <a:t>industry</a:t>
            </a:r>
            <a:r>
              <a:rPr lang="es-ES" baseline="0" dirty="0" smtClean="0"/>
              <a:t> </a:t>
            </a:r>
            <a:r>
              <a:rPr lang="es-ES" baseline="0" dirty="0" err="1" smtClean="0"/>
              <a:t>speciffuc</a:t>
            </a:r>
            <a:r>
              <a:rPr lang="es-ES" baseline="0" dirty="0" smtClean="0"/>
              <a:t> and time </a:t>
            </a:r>
            <a:r>
              <a:rPr lang="es-ES" baseline="0" dirty="0" err="1" smtClean="0"/>
              <a:t>invariant</a:t>
            </a:r>
            <a:r>
              <a:rPr lang="es-ES" baseline="0" dirty="0" smtClean="0"/>
              <a:t> and </a:t>
            </a:r>
            <a:r>
              <a:rPr lang="es-ES" baseline="0" dirty="0" err="1" smtClean="0"/>
              <a:t>factors</a:t>
            </a:r>
            <a:r>
              <a:rPr lang="es-ES" baseline="0" dirty="0" smtClean="0"/>
              <a:t> </a:t>
            </a:r>
            <a:r>
              <a:rPr lang="es-ES" baseline="0" dirty="0" err="1" smtClean="0"/>
              <a:t>that</a:t>
            </a:r>
            <a:r>
              <a:rPr lang="es-ES" baseline="0" dirty="0" smtClean="0"/>
              <a:t> </a:t>
            </a:r>
            <a:r>
              <a:rPr lang="es-ES" baseline="0" dirty="0" err="1" smtClean="0"/>
              <a:t>vary</a:t>
            </a:r>
            <a:r>
              <a:rPr lang="es-ES" baseline="0" dirty="0" smtClean="0"/>
              <a:t> </a:t>
            </a:r>
            <a:r>
              <a:rPr lang="es-ES" baseline="0" dirty="0" err="1" smtClean="0"/>
              <a:t>over</a:t>
            </a:r>
            <a:r>
              <a:rPr lang="es-ES" baseline="0" dirty="0" smtClean="0"/>
              <a:t> time and are </a:t>
            </a:r>
            <a:r>
              <a:rPr lang="es-ES" baseline="0" dirty="0" err="1" smtClean="0"/>
              <a:t>common</a:t>
            </a:r>
            <a:r>
              <a:rPr lang="es-ES" baseline="0" dirty="0" smtClean="0"/>
              <a:t> </a:t>
            </a:r>
            <a:r>
              <a:rPr lang="es-ES" baseline="0" dirty="0" err="1" smtClean="0"/>
              <a:t>to</a:t>
            </a:r>
            <a:r>
              <a:rPr lang="es-ES" baseline="0" dirty="0" smtClean="0"/>
              <a:t> </a:t>
            </a:r>
            <a:r>
              <a:rPr lang="es-ES" baseline="0" dirty="0" err="1" smtClean="0"/>
              <a:t>all</a:t>
            </a:r>
            <a:r>
              <a:rPr lang="es-ES" baseline="0" dirty="0" smtClean="0"/>
              <a:t> </a:t>
            </a:r>
            <a:r>
              <a:rPr lang="es-ES" baseline="0" dirty="0" err="1" smtClean="0"/>
              <a:t>firms</a:t>
            </a:r>
            <a:r>
              <a:rPr lang="es-ES" baseline="0" dirty="0" smtClean="0"/>
              <a:t>.</a:t>
            </a:r>
          </a:p>
          <a:p>
            <a:r>
              <a:rPr lang="es-ES" baseline="0" dirty="0" err="1" smtClean="0"/>
              <a:t>The</a:t>
            </a:r>
            <a:r>
              <a:rPr lang="es-ES" baseline="0" dirty="0" smtClean="0"/>
              <a:t> </a:t>
            </a:r>
            <a:r>
              <a:rPr lang="es-ES" baseline="0" dirty="0" err="1" smtClean="0"/>
              <a:t>equation</a:t>
            </a:r>
            <a:r>
              <a:rPr lang="es-ES" baseline="0" dirty="0" smtClean="0"/>
              <a:t> </a:t>
            </a:r>
            <a:r>
              <a:rPr lang="es-ES" baseline="0" dirty="0" err="1" smtClean="0"/>
              <a:t>isn</a:t>
            </a:r>
            <a:r>
              <a:rPr lang="es-ES" baseline="0" dirty="0" smtClean="0"/>
              <a:t> </a:t>
            </a:r>
            <a:r>
              <a:rPr lang="es-ES" baseline="0" dirty="0" err="1" smtClean="0"/>
              <a:t>estimating</a:t>
            </a:r>
            <a:r>
              <a:rPr lang="es-ES" baseline="0" dirty="0" smtClean="0"/>
              <a:t> </a:t>
            </a:r>
            <a:r>
              <a:rPr lang="es-ES" baseline="0" dirty="0" err="1" smtClean="0"/>
              <a:t>using</a:t>
            </a:r>
            <a:r>
              <a:rPr lang="es-ES" baseline="0" dirty="0" smtClean="0"/>
              <a:t> panel data </a:t>
            </a:r>
            <a:r>
              <a:rPr lang="es-ES" baseline="0" dirty="0" err="1" smtClean="0"/>
              <a:t>techniques</a:t>
            </a:r>
            <a:r>
              <a:rPr lang="es-ES" baseline="0" dirty="0" smtClean="0"/>
              <a:t> . </a:t>
            </a:r>
            <a:r>
              <a:rPr lang="es-ES" baseline="0" dirty="0" err="1" smtClean="0"/>
              <a:t>Firm</a:t>
            </a:r>
            <a:r>
              <a:rPr lang="es-ES" baseline="0" dirty="0" smtClean="0"/>
              <a:t> </a:t>
            </a:r>
            <a:r>
              <a:rPr lang="es-ES" baseline="0" dirty="0" err="1" smtClean="0"/>
              <a:t>Fixed</a:t>
            </a:r>
            <a:r>
              <a:rPr lang="es-ES" baseline="0" dirty="0" smtClean="0"/>
              <a:t> </a:t>
            </a:r>
            <a:r>
              <a:rPr lang="es-ES" baseline="0" dirty="0" err="1" smtClean="0"/>
              <a:t>effects</a:t>
            </a:r>
            <a:endParaRPr lang="es-ES" baseline="0" dirty="0" smtClean="0"/>
          </a:p>
        </p:txBody>
      </p:sp>
      <p:sp>
        <p:nvSpPr>
          <p:cNvPr id="4" name="Marcador de número de diapositiva 3"/>
          <p:cNvSpPr>
            <a:spLocks noGrp="1"/>
          </p:cNvSpPr>
          <p:nvPr>
            <p:ph type="sldNum" sz="quarter" idx="10"/>
          </p:nvPr>
        </p:nvSpPr>
        <p:spPr/>
        <p:txBody>
          <a:bodyPr/>
          <a:lstStyle/>
          <a:p>
            <a:fld id="{FBA64240-3C62-F441-87F3-832CE4079FA1}" type="slidenum">
              <a:rPr lang="es-ES" smtClean="0"/>
              <a:pPr/>
              <a:t>14</a:t>
            </a:fld>
            <a:endParaRPr lang="es-ES"/>
          </a:p>
        </p:txBody>
      </p:sp>
    </p:spTree>
    <p:extLst>
      <p:ext uri="{BB962C8B-B14F-4D97-AF65-F5344CB8AC3E}">
        <p14:creationId xmlns:p14="http://schemas.microsoft.com/office/powerpoint/2010/main" xmlns="" val="2470368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I </a:t>
            </a:r>
            <a:r>
              <a:rPr lang="es-ES" dirty="0" err="1" smtClean="0"/>
              <a:t>only</a:t>
            </a:r>
            <a:r>
              <a:rPr lang="es-ES" dirty="0" smtClean="0"/>
              <a:t> </a:t>
            </a:r>
            <a:r>
              <a:rPr lang="es-ES" dirty="0" err="1" smtClean="0"/>
              <a:t>repport</a:t>
            </a:r>
            <a:r>
              <a:rPr lang="es-ES" dirty="0" smtClean="0"/>
              <a:t> </a:t>
            </a:r>
            <a:r>
              <a:rPr lang="es-ES" dirty="0" err="1" smtClean="0"/>
              <a:t>the</a:t>
            </a:r>
            <a:r>
              <a:rPr lang="es-ES" dirty="0" smtClean="0"/>
              <a:t> </a:t>
            </a:r>
            <a:r>
              <a:rPr lang="es-ES" dirty="0" err="1" smtClean="0"/>
              <a:t>obtacles</a:t>
            </a:r>
            <a:r>
              <a:rPr lang="es-ES" baseline="0" dirty="0" smtClean="0"/>
              <a:t> </a:t>
            </a:r>
            <a:r>
              <a:rPr lang="es-ES" baseline="0" dirty="0" err="1" smtClean="0"/>
              <a:t>that</a:t>
            </a:r>
            <a:r>
              <a:rPr lang="es-ES" baseline="0" dirty="0" smtClean="0"/>
              <a:t> </a:t>
            </a:r>
            <a:r>
              <a:rPr lang="es-ES" baseline="0" dirty="0" err="1" smtClean="0"/>
              <a:t>appears</a:t>
            </a:r>
            <a:r>
              <a:rPr lang="es-ES" baseline="0" dirty="0" smtClean="0"/>
              <a:t> </a:t>
            </a:r>
            <a:r>
              <a:rPr lang="es-ES" baseline="0" dirty="0" err="1" smtClean="0"/>
              <a:t>statistically</a:t>
            </a:r>
            <a:r>
              <a:rPr lang="es-ES" baseline="0" dirty="0" smtClean="0"/>
              <a:t> </a:t>
            </a:r>
            <a:r>
              <a:rPr lang="es-ES" baseline="0" dirty="0" err="1" smtClean="0"/>
              <a:t>significant</a:t>
            </a:r>
            <a:r>
              <a:rPr lang="es-ES" baseline="0" dirty="0" smtClean="0"/>
              <a:t>, </a:t>
            </a:r>
            <a:r>
              <a:rPr lang="es-ES" baseline="0" dirty="0" err="1" smtClean="0"/>
              <a:t>due</a:t>
            </a:r>
            <a:r>
              <a:rPr lang="es-ES" baseline="0" dirty="0" smtClean="0"/>
              <a:t> </a:t>
            </a:r>
            <a:r>
              <a:rPr lang="es-ES" baseline="0" dirty="0" err="1" smtClean="0"/>
              <a:t>to</a:t>
            </a:r>
            <a:r>
              <a:rPr lang="es-ES" baseline="0" dirty="0" smtClean="0"/>
              <a:t> </a:t>
            </a:r>
            <a:r>
              <a:rPr lang="es-ES" baseline="0" dirty="0" err="1" smtClean="0"/>
              <a:t>space</a:t>
            </a:r>
            <a:r>
              <a:rPr lang="es-ES" baseline="0" dirty="0" smtClean="0"/>
              <a:t> </a:t>
            </a:r>
            <a:r>
              <a:rPr lang="es-ES" baseline="0" dirty="0" err="1" smtClean="0"/>
              <a:t>restictions</a:t>
            </a:r>
            <a:r>
              <a:rPr lang="es-ES" baseline="0" dirty="0" smtClean="0"/>
              <a:t> .</a:t>
            </a:r>
          </a:p>
          <a:p>
            <a:r>
              <a:rPr lang="es-ES" baseline="0" dirty="0" smtClean="0"/>
              <a:t>And as </a:t>
            </a:r>
            <a:r>
              <a:rPr lang="es-ES" baseline="0" dirty="0" err="1" smtClean="0"/>
              <a:t>we</a:t>
            </a:r>
            <a:r>
              <a:rPr lang="es-ES" baseline="0" dirty="0" smtClean="0"/>
              <a:t> can observe </a:t>
            </a:r>
            <a:r>
              <a:rPr lang="es-ES" baseline="0" dirty="0" err="1" smtClean="0"/>
              <a:t>the</a:t>
            </a:r>
            <a:r>
              <a:rPr lang="es-ES" baseline="0" dirty="0" smtClean="0"/>
              <a:t> </a:t>
            </a:r>
            <a:r>
              <a:rPr lang="es-ES" baseline="0" dirty="0" err="1" smtClean="0"/>
              <a:t>main</a:t>
            </a:r>
            <a:r>
              <a:rPr lang="es-ES" baseline="0" dirty="0" smtClean="0"/>
              <a:t> </a:t>
            </a:r>
            <a:r>
              <a:rPr lang="es-ES" baseline="0" dirty="0" err="1" smtClean="0"/>
              <a:t>obstacles</a:t>
            </a:r>
            <a:r>
              <a:rPr lang="es-ES" baseline="0" dirty="0" smtClean="0"/>
              <a:t> </a:t>
            </a:r>
            <a:r>
              <a:rPr lang="es-ES" baseline="0" dirty="0" err="1" smtClean="0"/>
              <a:t>that</a:t>
            </a:r>
            <a:r>
              <a:rPr lang="es-ES" baseline="0" dirty="0" smtClean="0"/>
              <a:t> are </a:t>
            </a:r>
            <a:r>
              <a:rPr lang="es-ES" baseline="0" dirty="0" err="1" smtClean="0"/>
              <a:t>affecting</a:t>
            </a:r>
            <a:r>
              <a:rPr lang="es-ES" baseline="0" dirty="0" smtClean="0"/>
              <a:t> </a:t>
            </a:r>
            <a:r>
              <a:rPr lang="es-ES" baseline="0" dirty="0" err="1" smtClean="0"/>
              <a:t>the</a:t>
            </a:r>
            <a:r>
              <a:rPr lang="es-ES" baseline="0" dirty="0" smtClean="0"/>
              <a:t> </a:t>
            </a:r>
            <a:r>
              <a:rPr lang="es-ES" baseline="0" dirty="0" err="1" smtClean="0"/>
              <a:t>most</a:t>
            </a:r>
            <a:r>
              <a:rPr lang="es-ES" baseline="0" dirty="0" smtClean="0"/>
              <a:t> </a:t>
            </a:r>
            <a:r>
              <a:rPr lang="es-ES" baseline="0" dirty="0" err="1" smtClean="0"/>
              <a:t>egytpain</a:t>
            </a:r>
            <a:r>
              <a:rPr lang="es-ES" baseline="0" dirty="0" smtClean="0"/>
              <a:t> TFP are </a:t>
            </a:r>
            <a:r>
              <a:rPr lang="es-ES" baseline="0" dirty="0" err="1" smtClean="0"/>
              <a:t>access</a:t>
            </a:r>
            <a:r>
              <a:rPr lang="es-ES" baseline="0" dirty="0" smtClean="0"/>
              <a:t> and </a:t>
            </a:r>
            <a:r>
              <a:rPr lang="es-ES" baseline="0" dirty="0" err="1" smtClean="0"/>
              <a:t>cost</a:t>
            </a:r>
            <a:r>
              <a:rPr lang="es-ES" baseline="0" dirty="0" smtClean="0"/>
              <a:t> </a:t>
            </a:r>
            <a:r>
              <a:rPr lang="es-ES" baseline="0" dirty="0" err="1" smtClean="0"/>
              <a:t>to</a:t>
            </a:r>
            <a:r>
              <a:rPr lang="es-ES" baseline="0" dirty="0" smtClean="0"/>
              <a:t> </a:t>
            </a:r>
            <a:r>
              <a:rPr lang="es-ES" baseline="0" dirty="0" err="1" smtClean="0"/>
              <a:t>finance</a:t>
            </a:r>
            <a:r>
              <a:rPr lang="es-ES" baseline="0" dirty="0" smtClean="0"/>
              <a:t>, </a:t>
            </a:r>
            <a:r>
              <a:rPr lang="es-ES" baseline="0" dirty="0" err="1" smtClean="0"/>
              <a:t>tax</a:t>
            </a:r>
            <a:r>
              <a:rPr lang="es-ES" baseline="0" dirty="0" smtClean="0"/>
              <a:t> </a:t>
            </a:r>
            <a:r>
              <a:rPr lang="es-ES" baseline="0" dirty="0" err="1" smtClean="0"/>
              <a:t>rates</a:t>
            </a:r>
            <a:r>
              <a:rPr lang="es-ES" baseline="0" dirty="0" smtClean="0"/>
              <a:t>, </a:t>
            </a:r>
            <a:r>
              <a:rPr lang="es-ES" baseline="0" dirty="0" err="1" smtClean="0"/>
              <a:t>policy</a:t>
            </a:r>
            <a:r>
              <a:rPr lang="es-ES" baseline="0" dirty="0" smtClean="0"/>
              <a:t> </a:t>
            </a:r>
            <a:r>
              <a:rPr lang="es-ES" baseline="0" dirty="0" err="1" smtClean="0"/>
              <a:t>uncertainity</a:t>
            </a:r>
            <a:r>
              <a:rPr lang="es-ES" baseline="0" dirty="0" smtClean="0"/>
              <a:t> , </a:t>
            </a:r>
            <a:r>
              <a:rPr lang="es-ES" baseline="0" dirty="0" err="1" smtClean="0"/>
              <a:t>land</a:t>
            </a:r>
            <a:r>
              <a:rPr lang="es-ES" baseline="0" dirty="0" smtClean="0"/>
              <a:t> </a:t>
            </a:r>
            <a:r>
              <a:rPr lang="es-ES" baseline="0" dirty="0" err="1" smtClean="0"/>
              <a:t>price</a:t>
            </a:r>
            <a:r>
              <a:rPr lang="es-ES" baseline="0" dirty="0" smtClean="0"/>
              <a:t>, and </a:t>
            </a:r>
            <a:r>
              <a:rPr lang="es-ES" baseline="0" dirty="0" err="1" smtClean="0"/>
              <a:t>two</a:t>
            </a:r>
            <a:r>
              <a:rPr lang="es-ES" baseline="0" dirty="0" smtClean="0"/>
              <a:t> </a:t>
            </a:r>
            <a:r>
              <a:rPr lang="es-ES" baseline="0" dirty="0" err="1" smtClean="0"/>
              <a:t>infrastuctures</a:t>
            </a:r>
            <a:r>
              <a:rPr lang="es-ES" baseline="0" dirty="0" smtClean="0"/>
              <a:t> </a:t>
            </a:r>
            <a:r>
              <a:rPr lang="es-ES" baseline="0" dirty="0" err="1" smtClean="0"/>
              <a:t>namely</a:t>
            </a:r>
            <a:r>
              <a:rPr lang="es-ES" baseline="0" dirty="0" smtClean="0"/>
              <a:t> </a:t>
            </a:r>
            <a:r>
              <a:rPr lang="es-ES" baseline="0" dirty="0" err="1" smtClean="0"/>
              <a:t>water</a:t>
            </a:r>
            <a:r>
              <a:rPr lang="es-ES" baseline="0" dirty="0" smtClean="0"/>
              <a:t> and </a:t>
            </a:r>
            <a:r>
              <a:rPr lang="es-ES" baseline="0" dirty="0" err="1" smtClean="0"/>
              <a:t>electriciy</a:t>
            </a:r>
            <a:r>
              <a:rPr lang="es-ES" baseline="0" smtClean="0"/>
              <a:t>. </a:t>
            </a:r>
            <a:endParaRPr lang="es-ES" dirty="0"/>
          </a:p>
        </p:txBody>
      </p:sp>
      <p:sp>
        <p:nvSpPr>
          <p:cNvPr id="4" name="Marcador de número de diapositiva 3"/>
          <p:cNvSpPr>
            <a:spLocks noGrp="1"/>
          </p:cNvSpPr>
          <p:nvPr>
            <p:ph type="sldNum" sz="quarter" idx="10"/>
          </p:nvPr>
        </p:nvSpPr>
        <p:spPr/>
        <p:txBody>
          <a:bodyPr/>
          <a:lstStyle/>
          <a:p>
            <a:fld id="{FBA64240-3C62-F441-87F3-832CE4079FA1}" type="slidenum">
              <a:rPr lang="es-ES" smtClean="0"/>
              <a:pPr/>
              <a:t>16</a:t>
            </a:fld>
            <a:endParaRPr lang="es-ES"/>
          </a:p>
        </p:txBody>
      </p:sp>
    </p:spTree>
    <p:extLst>
      <p:ext uri="{BB962C8B-B14F-4D97-AF65-F5344CB8AC3E}">
        <p14:creationId xmlns:p14="http://schemas.microsoft.com/office/powerpoint/2010/main" xmlns="" val="1401708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If</a:t>
            </a:r>
            <a:r>
              <a:rPr lang="es-ES" dirty="0" smtClean="0"/>
              <a:t> </a:t>
            </a:r>
            <a:r>
              <a:rPr lang="es-ES" dirty="0" err="1" smtClean="0"/>
              <a:t>we</a:t>
            </a:r>
            <a:r>
              <a:rPr lang="es-ES" dirty="0" smtClean="0"/>
              <a:t> use total sales as</a:t>
            </a:r>
            <a:r>
              <a:rPr lang="es-ES" baseline="0" dirty="0" smtClean="0"/>
              <a:t> a </a:t>
            </a:r>
            <a:r>
              <a:rPr lang="es-ES" baseline="0" dirty="0" err="1" smtClean="0"/>
              <a:t>measure</a:t>
            </a:r>
            <a:r>
              <a:rPr lang="es-ES" baseline="0" dirty="0" smtClean="0"/>
              <a:t> of </a:t>
            </a:r>
            <a:r>
              <a:rPr lang="es-ES" baseline="0" dirty="0" err="1" smtClean="0"/>
              <a:t>firm</a:t>
            </a:r>
            <a:r>
              <a:rPr lang="es-ES" baseline="0" dirty="0" smtClean="0"/>
              <a:t> </a:t>
            </a:r>
            <a:r>
              <a:rPr lang="es-ES" baseline="0" dirty="0" err="1" smtClean="0"/>
              <a:t>performace</a:t>
            </a:r>
            <a:r>
              <a:rPr lang="es-ES" baseline="0" dirty="0" smtClean="0"/>
              <a:t> </a:t>
            </a:r>
            <a:r>
              <a:rPr lang="es-ES" baseline="0" dirty="0" err="1" smtClean="0"/>
              <a:t>included</a:t>
            </a:r>
            <a:r>
              <a:rPr lang="es-ES" baseline="0" dirty="0" smtClean="0"/>
              <a:t> as </a:t>
            </a:r>
            <a:r>
              <a:rPr lang="es-ES" baseline="0" dirty="0" err="1" smtClean="0"/>
              <a:t>dependent</a:t>
            </a:r>
            <a:r>
              <a:rPr lang="es-ES" baseline="0" dirty="0" smtClean="0"/>
              <a:t> variable. </a:t>
            </a:r>
            <a:r>
              <a:rPr lang="es-ES" baseline="0" dirty="0" err="1" smtClean="0"/>
              <a:t>We</a:t>
            </a:r>
            <a:r>
              <a:rPr lang="es-ES" baseline="0" dirty="0" smtClean="0"/>
              <a:t> </a:t>
            </a:r>
            <a:r>
              <a:rPr lang="es-ES" baseline="0" dirty="0" err="1" smtClean="0"/>
              <a:t>obtain</a:t>
            </a:r>
            <a:r>
              <a:rPr lang="es-ES" baseline="0" dirty="0" smtClean="0"/>
              <a:t> similar </a:t>
            </a:r>
            <a:r>
              <a:rPr lang="es-ES" baseline="0" dirty="0" err="1" smtClean="0"/>
              <a:t>results</a:t>
            </a:r>
            <a:r>
              <a:rPr lang="es-ES" baseline="0" dirty="0" smtClean="0"/>
              <a:t>, </a:t>
            </a:r>
            <a:r>
              <a:rPr lang="es-ES" baseline="0" dirty="0" err="1" smtClean="0"/>
              <a:t>with</a:t>
            </a:r>
            <a:r>
              <a:rPr lang="es-ES" baseline="0" dirty="0" smtClean="0"/>
              <a:t> </a:t>
            </a:r>
            <a:r>
              <a:rPr lang="es-ES" baseline="0" dirty="0" err="1" smtClean="0"/>
              <a:t>the</a:t>
            </a:r>
            <a:r>
              <a:rPr lang="es-ES" baseline="0" dirty="0" smtClean="0"/>
              <a:t> </a:t>
            </a:r>
            <a:r>
              <a:rPr lang="es-ES" baseline="0" dirty="0" err="1" smtClean="0"/>
              <a:t>only</a:t>
            </a:r>
            <a:r>
              <a:rPr lang="es-ES" baseline="0" dirty="0" smtClean="0"/>
              <a:t> </a:t>
            </a:r>
            <a:r>
              <a:rPr lang="es-ES" baseline="0" dirty="0" err="1" smtClean="0"/>
              <a:t>exception</a:t>
            </a:r>
            <a:r>
              <a:rPr lang="es-ES" baseline="0" dirty="0" smtClean="0"/>
              <a:t> of </a:t>
            </a:r>
            <a:r>
              <a:rPr lang="es-ES" baseline="0" dirty="0" err="1" smtClean="0"/>
              <a:t>land</a:t>
            </a:r>
            <a:r>
              <a:rPr lang="es-ES" baseline="0" dirty="0" smtClean="0"/>
              <a:t> </a:t>
            </a:r>
            <a:r>
              <a:rPr lang="es-ES" baseline="0" dirty="0" err="1" smtClean="0"/>
              <a:t>price</a:t>
            </a:r>
            <a:r>
              <a:rPr lang="es-ES" baseline="0" dirty="0" smtClean="0"/>
              <a:t>, </a:t>
            </a:r>
            <a:r>
              <a:rPr lang="es-ES" baseline="0" dirty="0" err="1" smtClean="0"/>
              <a:t>which</a:t>
            </a:r>
            <a:r>
              <a:rPr lang="es-ES" baseline="0" dirty="0" smtClean="0"/>
              <a:t> </a:t>
            </a:r>
            <a:r>
              <a:rPr lang="es-ES" baseline="0" dirty="0" err="1" smtClean="0"/>
              <a:t>is</a:t>
            </a:r>
            <a:r>
              <a:rPr lang="es-ES" baseline="0" dirty="0" smtClean="0"/>
              <a:t> </a:t>
            </a:r>
            <a:r>
              <a:rPr lang="es-ES" baseline="0" dirty="0" err="1" smtClean="0"/>
              <a:t>not</a:t>
            </a:r>
            <a:r>
              <a:rPr lang="es-ES" baseline="0" dirty="0" smtClean="0"/>
              <a:t> </a:t>
            </a:r>
            <a:r>
              <a:rPr lang="es-ES" baseline="0" dirty="0" err="1" smtClean="0"/>
              <a:t>any</a:t>
            </a:r>
            <a:r>
              <a:rPr lang="es-ES" baseline="0" dirty="0" smtClean="0"/>
              <a:t> </a:t>
            </a:r>
            <a:r>
              <a:rPr lang="es-ES" baseline="0" dirty="0" err="1" smtClean="0"/>
              <a:t>longer</a:t>
            </a:r>
            <a:r>
              <a:rPr lang="es-ES" baseline="0" dirty="0" smtClean="0"/>
              <a:t> </a:t>
            </a:r>
            <a:r>
              <a:rPr lang="es-ES" baseline="0" dirty="0" err="1" smtClean="0"/>
              <a:t>significant</a:t>
            </a:r>
            <a:endParaRPr lang="es-ES" dirty="0"/>
          </a:p>
        </p:txBody>
      </p:sp>
      <p:sp>
        <p:nvSpPr>
          <p:cNvPr id="4" name="Marcador de número de diapositiva 3"/>
          <p:cNvSpPr>
            <a:spLocks noGrp="1"/>
          </p:cNvSpPr>
          <p:nvPr>
            <p:ph type="sldNum" sz="quarter" idx="10"/>
          </p:nvPr>
        </p:nvSpPr>
        <p:spPr/>
        <p:txBody>
          <a:bodyPr/>
          <a:lstStyle/>
          <a:p>
            <a:fld id="{FBA64240-3C62-F441-87F3-832CE4079FA1}" type="slidenum">
              <a:rPr lang="es-ES" smtClean="0"/>
              <a:pPr/>
              <a:t>17</a:t>
            </a:fld>
            <a:endParaRPr lang="es-ES"/>
          </a:p>
        </p:txBody>
      </p:sp>
    </p:spTree>
    <p:extLst>
      <p:ext uri="{BB962C8B-B14F-4D97-AF65-F5344CB8AC3E}">
        <p14:creationId xmlns:p14="http://schemas.microsoft.com/office/powerpoint/2010/main" xmlns="" val="3526607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If</a:t>
            </a:r>
            <a:r>
              <a:rPr lang="es-ES" dirty="0" smtClean="0"/>
              <a:t> </a:t>
            </a:r>
            <a:r>
              <a:rPr lang="es-ES" dirty="0" err="1" smtClean="0"/>
              <a:t>we</a:t>
            </a:r>
            <a:r>
              <a:rPr lang="es-ES" dirty="0" smtClean="0"/>
              <a:t> use </a:t>
            </a:r>
            <a:r>
              <a:rPr lang="es-ES" dirty="0" err="1" smtClean="0"/>
              <a:t>size</a:t>
            </a:r>
            <a:r>
              <a:rPr lang="es-ES" baseline="0" dirty="0" smtClean="0"/>
              <a:t> of </a:t>
            </a:r>
            <a:r>
              <a:rPr lang="es-ES" baseline="0" dirty="0" err="1" smtClean="0"/>
              <a:t>the</a:t>
            </a:r>
            <a:r>
              <a:rPr lang="es-ES" baseline="0" dirty="0" smtClean="0"/>
              <a:t> </a:t>
            </a:r>
            <a:r>
              <a:rPr lang="es-ES" baseline="0" dirty="0" err="1" smtClean="0"/>
              <a:t>firm</a:t>
            </a:r>
            <a:r>
              <a:rPr lang="es-ES" baseline="0" dirty="0" smtClean="0"/>
              <a:t> as </a:t>
            </a:r>
            <a:r>
              <a:rPr lang="es-ES" baseline="0" dirty="0" err="1" smtClean="0"/>
              <a:t>measure</a:t>
            </a:r>
            <a:r>
              <a:rPr lang="es-ES" baseline="0" dirty="0" smtClean="0"/>
              <a:t> of </a:t>
            </a:r>
            <a:r>
              <a:rPr lang="es-ES" baseline="0" dirty="0" err="1" smtClean="0"/>
              <a:t>firm</a:t>
            </a:r>
            <a:r>
              <a:rPr lang="es-ES" baseline="0" dirty="0" smtClean="0"/>
              <a:t> performance. </a:t>
            </a:r>
            <a:r>
              <a:rPr lang="es-ES" baseline="0" dirty="0" err="1" smtClean="0"/>
              <a:t>We</a:t>
            </a:r>
            <a:r>
              <a:rPr lang="es-ES" baseline="0" dirty="0" smtClean="0"/>
              <a:t> </a:t>
            </a:r>
            <a:r>
              <a:rPr lang="es-ES" baseline="0" dirty="0" err="1" smtClean="0"/>
              <a:t>find</a:t>
            </a:r>
            <a:r>
              <a:rPr lang="es-ES" baseline="0" dirty="0" smtClean="0"/>
              <a:t> </a:t>
            </a:r>
            <a:r>
              <a:rPr lang="es-ES" baseline="0" dirty="0" err="1" smtClean="0"/>
              <a:t>that</a:t>
            </a:r>
            <a:r>
              <a:rPr lang="es-ES" baseline="0" dirty="0" smtClean="0"/>
              <a:t> </a:t>
            </a:r>
            <a:r>
              <a:rPr lang="es-ES" baseline="0" dirty="0" err="1" smtClean="0"/>
              <a:t>those</a:t>
            </a:r>
            <a:r>
              <a:rPr lang="es-ES" baseline="0" dirty="0" smtClean="0"/>
              <a:t> </a:t>
            </a:r>
            <a:r>
              <a:rPr lang="es-ES" baseline="0" dirty="0" err="1" smtClean="0"/>
              <a:t>obstacle</a:t>
            </a:r>
            <a:r>
              <a:rPr lang="es-ES" baseline="0" dirty="0" smtClean="0"/>
              <a:t> </a:t>
            </a:r>
            <a:r>
              <a:rPr lang="es-ES" baseline="0" dirty="0" err="1" smtClean="0"/>
              <a:t>that</a:t>
            </a:r>
            <a:r>
              <a:rPr lang="es-ES" baseline="0" dirty="0" smtClean="0"/>
              <a:t> </a:t>
            </a:r>
            <a:r>
              <a:rPr lang="es-ES" baseline="0" dirty="0" err="1" smtClean="0"/>
              <a:t>remain</a:t>
            </a:r>
            <a:r>
              <a:rPr lang="es-ES" baseline="0" dirty="0" smtClean="0"/>
              <a:t> </a:t>
            </a:r>
            <a:r>
              <a:rPr lang="es-ES" baseline="0" dirty="0" err="1" smtClean="0"/>
              <a:t>statistically</a:t>
            </a:r>
            <a:r>
              <a:rPr lang="es-ES" baseline="0" dirty="0" smtClean="0"/>
              <a:t> </a:t>
            </a:r>
            <a:r>
              <a:rPr lang="es-ES" baseline="0" dirty="0" err="1" smtClean="0"/>
              <a:t>significant</a:t>
            </a:r>
            <a:r>
              <a:rPr lang="es-ES" baseline="0" dirty="0" smtClean="0"/>
              <a:t> are </a:t>
            </a:r>
            <a:r>
              <a:rPr lang="es-ES" baseline="0" dirty="0" err="1" smtClean="0"/>
              <a:t>access</a:t>
            </a:r>
            <a:r>
              <a:rPr lang="es-ES" baseline="0" dirty="0" smtClean="0"/>
              <a:t> and </a:t>
            </a:r>
            <a:r>
              <a:rPr lang="es-ES" baseline="0" dirty="0" err="1" smtClean="0"/>
              <a:t>cost</a:t>
            </a:r>
            <a:r>
              <a:rPr lang="es-ES" baseline="0" dirty="0" smtClean="0"/>
              <a:t> </a:t>
            </a:r>
            <a:r>
              <a:rPr lang="es-ES" baseline="0" dirty="0" err="1" smtClean="0"/>
              <a:t>to</a:t>
            </a:r>
            <a:r>
              <a:rPr lang="es-ES" baseline="0" dirty="0" smtClean="0"/>
              <a:t> </a:t>
            </a:r>
            <a:r>
              <a:rPr lang="es-ES" baseline="0" dirty="0" err="1" smtClean="0"/>
              <a:t>finance</a:t>
            </a:r>
            <a:r>
              <a:rPr lang="es-ES" baseline="0" dirty="0" smtClean="0"/>
              <a:t> and </a:t>
            </a:r>
            <a:r>
              <a:rPr lang="es-ES" baseline="0" dirty="0" err="1" smtClean="0"/>
              <a:t>water</a:t>
            </a:r>
            <a:r>
              <a:rPr lang="es-ES" baseline="0" dirty="0" smtClean="0"/>
              <a:t>. </a:t>
            </a:r>
            <a:endParaRPr lang="es-ES" dirty="0"/>
          </a:p>
        </p:txBody>
      </p:sp>
      <p:sp>
        <p:nvSpPr>
          <p:cNvPr id="4" name="Marcador de número de diapositiva 3"/>
          <p:cNvSpPr>
            <a:spLocks noGrp="1"/>
          </p:cNvSpPr>
          <p:nvPr>
            <p:ph type="sldNum" sz="quarter" idx="10"/>
          </p:nvPr>
        </p:nvSpPr>
        <p:spPr/>
        <p:txBody>
          <a:bodyPr/>
          <a:lstStyle/>
          <a:p>
            <a:fld id="{FBA64240-3C62-F441-87F3-832CE4079FA1}" type="slidenum">
              <a:rPr lang="es-ES" smtClean="0"/>
              <a:pPr/>
              <a:t>18</a:t>
            </a:fld>
            <a:endParaRPr lang="es-ES"/>
          </a:p>
        </p:txBody>
      </p:sp>
    </p:spTree>
    <p:extLst>
      <p:ext uri="{BB962C8B-B14F-4D97-AF65-F5344CB8AC3E}">
        <p14:creationId xmlns:p14="http://schemas.microsoft.com/office/powerpoint/2010/main" xmlns="" val="4164251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BA64240-3C62-F441-87F3-832CE4079FA1}" type="slidenum">
              <a:rPr lang="es-ES" smtClean="0"/>
              <a:pPr/>
              <a:t>20</a:t>
            </a:fld>
            <a:endParaRPr lang="es-ES"/>
          </a:p>
        </p:txBody>
      </p:sp>
    </p:spTree>
    <p:extLst>
      <p:ext uri="{BB962C8B-B14F-4D97-AF65-F5344CB8AC3E}">
        <p14:creationId xmlns:p14="http://schemas.microsoft.com/office/powerpoint/2010/main" xmlns="" val="3887596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Morocco</a:t>
            </a:r>
            <a:r>
              <a:rPr lang="es-ES" dirty="0" smtClean="0"/>
              <a:t>: 125 </a:t>
            </a:r>
            <a:r>
              <a:rPr lang="es-ES" dirty="0" err="1" smtClean="0"/>
              <a:t>firms</a:t>
            </a:r>
            <a:r>
              <a:rPr lang="es-ES" dirty="0" smtClean="0"/>
              <a:t>, </a:t>
            </a:r>
            <a:r>
              <a:rPr lang="es-ES" dirty="0" err="1" smtClean="0"/>
              <a:t>Jordan</a:t>
            </a:r>
            <a:r>
              <a:rPr lang="es-ES" dirty="0" smtClean="0"/>
              <a:t>: 196, Lebanon: 465.</a:t>
            </a:r>
            <a:endParaRPr lang="es-ES" dirty="0"/>
          </a:p>
        </p:txBody>
      </p:sp>
      <p:sp>
        <p:nvSpPr>
          <p:cNvPr id="4" name="Marcador de número de diapositiva 3"/>
          <p:cNvSpPr>
            <a:spLocks noGrp="1"/>
          </p:cNvSpPr>
          <p:nvPr>
            <p:ph type="sldNum" sz="quarter" idx="10"/>
          </p:nvPr>
        </p:nvSpPr>
        <p:spPr/>
        <p:txBody>
          <a:bodyPr/>
          <a:lstStyle/>
          <a:p>
            <a:fld id="{FBA64240-3C62-F441-87F3-832CE4079FA1}" type="slidenum">
              <a:rPr lang="es-ES" smtClean="0"/>
              <a:pPr/>
              <a:t>21</a:t>
            </a:fld>
            <a:endParaRPr lang="es-ES"/>
          </a:p>
        </p:txBody>
      </p:sp>
    </p:spTree>
    <p:extLst>
      <p:ext uri="{BB962C8B-B14F-4D97-AF65-F5344CB8AC3E}">
        <p14:creationId xmlns:p14="http://schemas.microsoft.com/office/powerpoint/2010/main" xmlns="" val="3887596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BA64240-3C62-F441-87F3-832CE4079FA1}" type="slidenum">
              <a:rPr lang="es-ES" smtClean="0"/>
              <a:pPr/>
              <a:t>22</a:t>
            </a:fld>
            <a:endParaRPr lang="es-ES"/>
          </a:p>
        </p:txBody>
      </p:sp>
    </p:spTree>
    <p:extLst>
      <p:ext uri="{BB962C8B-B14F-4D97-AF65-F5344CB8AC3E}">
        <p14:creationId xmlns:p14="http://schemas.microsoft.com/office/powerpoint/2010/main" xmlns="" val="3887596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spcBef>
                <a:spcPct val="50000"/>
              </a:spcBef>
              <a:buClr>
                <a:srgbClr val="6699FF"/>
              </a:buClr>
              <a:buFont typeface="Wingdings" charset="0"/>
              <a:buChar char="v"/>
            </a:pPr>
            <a:r>
              <a:rPr lang="en-US" sz="2000" b="1" dirty="0" smtClean="0"/>
              <a:t>Main aim: Empirical evaluation of the potential factors that might induce changes in corporate performance in the MENA region</a:t>
            </a:r>
          </a:p>
          <a:p>
            <a:pPr lvl="1" eaLnBrk="1" hangingPunct="1">
              <a:spcBef>
                <a:spcPct val="50000"/>
              </a:spcBef>
              <a:buClr>
                <a:srgbClr val="6699FF"/>
              </a:buClr>
              <a:buFont typeface="Wingdings" charset="0"/>
              <a:buChar char="v"/>
            </a:pPr>
            <a:r>
              <a:rPr lang="en-US" sz="2000" b="1" dirty="0" smtClean="0"/>
              <a:t>Role of business environment: legal, regulatory, financial and institutional factors </a:t>
            </a:r>
          </a:p>
          <a:p>
            <a:pPr lvl="1" eaLnBrk="1" hangingPunct="1">
              <a:spcBef>
                <a:spcPct val="50000"/>
              </a:spcBef>
              <a:buClr>
                <a:srgbClr val="FF0000"/>
              </a:buClr>
              <a:buFont typeface="Wingdings" charset="0"/>
              <a:buChar char="§"/>
            </a:pPr>
            <a:r>
              <a:rPr lang="en-US" sz="1700" b="1" dirty="0" smtClean="0">
                <a:solidFill>
                  <a:srgbClr val="0000FF"/>
                </a:solidFill>
              </a:rPr>
              <a:t>Direct impact </a:t>
            </a:r>
            <a:r>
              <a:rPr lang="en-US" sz="1700" b="1" dirty="0" smtClean="0"/>
              <a:t>through the factors that affect production cost and firms’ sales: labor regulations, labor turnover, etc. </a:t>
            </a:r>
          </a:p>
          <a:p>
            <a:pPr lvl="1" eaLnBrk="1" hangingPunct="1">
              <a:spcBef>
                <a:spcPct val="50000"/>
              </a:spcBef>
              <a:buClr>
                <a:srgbClr val="FF0000"/>
              </a:buClr>
              <a:buFont typeface="Wingdings" charset="0"/>
              <a:buChar char="§"/>
            </a:pPr>
            <a:r>
              <a:rPr lang="en-US" sz="1700" b="1" dirty="0" smtClean="0">
                <a:solidFill>
                  <a:srgbClr val="0000FF"/>
                </a:solidFill>
              </a:rPr>
              <a:t>Indirect impact </a:t>
            </a:r>
            <a:r>
              <a:rPr lang="en-US" sz="1700" b="1" dirty="0" smtClean="0"/>
              <a:t>through the factors that affect overall macroeconomic performance and in turn firms’ sales. As institutions, unions, culture</a:t>
            </a:r>
            <a:endParaRPr lang="en-US" sz="1800" b="1" dirty="0" smtClean="0"/>
          </a:p>
          <a:p>
            <a:pPr marL="457200" lvl="1" indent="0" eaLnBrk="1" hangingPunct="1">
              <a:spcBef>
                <a:spcPct val="50000"/>
              </a:spcBef>
              <a:buClr>
                <a:srgbClr val="FF0000"/>
              </a:buClr>
            </a:pPr>
            <a:r>
              <a:rPr lang="en-US" sz="1800" b="1" dirty="0" smtClean="0"/>
              <a:t>All these factors combine to produce the environment within which firms operate, invest and grow</a:t>
            </a:r>
          </a:p>
          <a:p>
            <a:endParaRPr lang="es-ES" dirty="0"/>
          </a:p>
        </p:txBody>
      </p:sp>
      <p:sp>
        <p:nvSpPr>
          <p:cNvPr id="4" name="Marcador de número de diapositiva 3"/>
          <p:cNvSpPr>
            <a:spLocks noGrp="1"/>
          </p:cNvSpPr>
          <p:nvPr>
            <p:ph type="sldNum" sz="quarter" idx="10"/>
          </p:nvPr>
        </p:nvSpPr>
        <p:spPr/>
        <p:txBody>
          <a:bodyPr/>
          <a:lstStyle/>
          <a:p>
            <a:fld id="{FBA64240-3C62-F441-87F3-832CE4079FA1}" type="slidenum">
              <a:rPr lang="es-ES" smtClean="0"/>
              <a:pPr/>
              <a:t>2</a:t>
            </a:fld>
            <a:endParaRPr lang="es-ES"/>
          </a:p>
        </p:txBody>
      </p:sp>
    </p:spTree>
    <p:extLst>
      <p:ext uri="{BB962C8B-B14F-4D97-AF65-F5344CB8AC3E}">
        <p14:creationId xmlns:p14="http://schemas.microsoft.com/office/powerpoint/2010/main" xmlns="" val="906708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Identify</a:t>
            </a:r>
            <a:r>
              <a:rPr lang="es-ES" dirty="0" smtClean="0"/>
              <a:t> </a:t>
            </a:r>
            <a:r>
              <a:rPr lang="es-ES" dirty="0" err="1" smtClean="0"/>
              <a:t>the</a:t>
            </a:r>
            <a:r>
              <a:rPr lang="es-ES" dirty="0" smtClean="0"/>
              <a:t> </a:t>
            </a:r>
            <a:r>
              <a:rPr lang="es-ES" dirty="0" err="1" smtClean="0"/>
              <a:t>main</a:t>
            </a:r>
            <a:r>
              <a:rPr lang="es-ES" baseline="0" dirty="0" smtClean="0"/>
              <a:t> </a:t>
            </a:r>
            <a:r>
              <a:rPr lang="es-ES" baseline="0" dirty="0" err="1" smtClean="0"/>
              <a:t>obstacles</a:t>
            </a:r>
            <a:r>
              <a:rPr lang="es-ES" baseline="0" dirty="0" smtClean="0"/>
              <a:t> </a:t>
            </a:r>
            <a:r>
              <a:rPr lang="es-ES" baseline="0" dirty="0" err="1" smtClean="0"/>
              <a:t>that</a:t>
            </a:r>
            <a:r>
              <a:rPr lang="es-ES" baseline="0" dirty="0" smtClean="0"/>
              <a:t> are …..</a:t>
            </a:r>
          </a:p>
          <a:p>
            <a:r>
              <a:rPr lang="es-ES" baseline="0" dirty="0" smtClean="0"/>
              <a:t>As </a:t>
            </a:r>
            <a:r>
              <a:rPr lang="es-ES" baseline="0" dirty="0" err="1" smtClean="0"/>
              <a:t>we</a:t>
            </a:r>
            <a:r>
              <a:rPr lang="es-ES" baseline="0" dirty="0" smtClean="0"/>
              <a:t> </a:t>
            </a:r>
            <a:r>
              <a:rPr lang="es-ES" baseline="0" dirty="0" err="1" smtClean="0"/>
              <a:t>know</a:t>
            </a:r>
            <a:r>
              <a:rPr lang="es-ES" baseline="0" dirty="0" smtClean="0"/>
              <a:t> </a:t>
            </a:r>
            <a:endParaRPr lang="es-ES" dirty="0"/>
          </a:p>
        </p:txBody>
      </p:sp>
      <p:sp>
        <p:nvSpPr>
          <p:cNvPr id="4" name="Marcador de número de diapositiva 3"/>
          <p:cNvSpPr>
            <a:spLocks noGrp="1"/>
          </p:cNvSpPr>
          <p:nvPr>
            <p:ph type="sldNum" sz="quarter" idx="10"/>
          </p:nvPr>
        </p:nvSpPr>
        <p:spPr/>
        <p:txBody>
          <a:bodyPr/>
          <a:lstStyle/>
          <a:p>
            <a:fld id="{FBA64240-3C62-F441-87F3-832CE4079FA1}" type="slidenum">
              <a:rPr lang="es-ES" smtClean="0"/>
              <a:pPr/>
              <a:t>3</a:t>
            </a:fld>
            <a:endParaRPr lang="es-ES"/>
          </a:p>
        </p:txBody>
      </p:sp>
    </p:spTree>
    <p:extLst>
      <p:ext uri="{BB962C8B-B14F-4D97-AF65-F5344CB8AC3E}">
        <p14:creationId xmlns:p14="http://schemas.microsoft.com/office/powerpoint/2010/main" xmlns="" val="2040320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The</a:t>
            </a:r>
            <a:r>
              <a:rPr lang="es-ES" dirty="0" smtClean="0"/>
              <a:t> </a:t>
            </a:r>
            <a:r>
              <a:rPr lang="es-ES" dirty="0" err="1" smtClean="0"/>
              <a:t>literature</a:t>
            </a:r>
            <a:r>
              <a:rPr lang="es-ES" dirty="0" smtClean="0"/>
              <a:t> </a:t>
            </a:r>
            <a:r>
              <a:rPr lang="es-ES" dirty="0" err="1" smtClean="0"/>
              <a:t>that</a:t>
            </a:r>
            <a:r>
              <a:rPr lang="es-ES" dirty="0" smtClean="0"/>
              <a:t> </a:t>
            </a:r>
            <a:r>
              <a:rPr lang="es-ES" dirty="0" err="1" smtClean="0"/>
              <a:t>analyse</a:t>
            </a:r>
            <a:r>
              <a:rPr lang="es-ES" baseline="0" dirty="0" smtClean="0"/>
              <a:t>  </a:t>
            </a:r>
            <a:r>
              <a:rPr lang="es-ES" baseline="0" dirty="0" err="1" smtClean="0"/>
              <a:t>the</a:t>
            </a:r>
            <a:r>
              <a:rPr lang="es-ES" baseline="0" dirty="0" smtClean="0"/>
              <a:t> </a:t>
            </a:r>
            <a:r>
              <a:rPr lang="es-ES" baseline="0" dirty="0" err="1" smtClean="0"/>
              <a:t>effect</a:t>
            </a:r>
            <a:r>
              <a:rPr lang="es-ES" baseline="0" dirty="0" smtClean="0"/>
              <a:t> </a:t>
            </a:r>
            <a:r>
              <a:rPr lang="es-ES" baseline="0" dirty="0" err="1" smtClean="0"/>
              <a:t>that</a:t>
            </a:r>
            <a:r>
              <a:rPr lang="es-ES" baseline="0" dirty="0" smtClean="0"/>
              <a:t> </a:t>
            </a:r>
            <a:r>
              <a:rPr lang="es-ES" baseline="0" dirty="0" err="1" smtClean="0"/>
              <a:t>Inventment</a:t>
            </a:r>
            <a:r>
              <a:rPr lang="es-ES" baseline="0" dirty="0" smtClean="0"/>
              <a:t> </a:t>
            </a:r>
            <a:r>
              <a:rPr lang="es-ES" baseline="0" dirty="0" err="1" smtClean="0"/>
              <a:t>climate</a:t>
            </a:r>
            <a:r>
              <a:rPr lang="es-ES" baseline="0" dirty="0" smtClean="0"/>
              <a:t> </a:t>
            </a:r>
            <a:r>
              <a:rPr lang="es-ES" baseline="0" dirty="0" err="1" smtClean="0"/>
              <a:t>or</a:t>
            </a:r>
            <a:r>
              <a:rPr lang="es-ES" baseline="0" dirty="0" smtClean="0"/>
              <a:t> </a:t>
            </a:r>
            <a:r>
              <a:rPr lang="es-ES" baseline="0" dirty="0" err="1" smtClean="0"/>
              <a:t>businees</a:t>
            </a:r>
            <a:r>
              <a:rPr lang="es-ES" baseline="0" dirty="0" smtClean="0"/>
              <a:t> </a:t>
            </a:r>
            <a:r>
              <a:rPr lang="es-ES" baseline="0" dirty="0" err="1" smtClean="0"/>
              <a:t>environmental</a:t>
            </a:r>
            <a:r>
              <a:rPr lang="es-ES" baseline="0" dirty="0" smtClean="0"/>
              <a:t> </a:t>
            </a:r>
            <a:r>
              <a:rPr lang="es-ES" baseline="0" dirty="0" err="1" smtClean="0"/>
              <a:t>obstacles</a:t>
            </a:r>
            <a:r>
              <a:rPr lang="es-ES" baseline="0" dirty="0" smtClean="0"/>
              <a:t> </a:t>
            </a:r>
            <a:r>
              <a:rPr lang="es-ES" baseline="0" dirty="0" err="1" smtClean="0"/>
              <a:t>on</a:t>
            </a:r>
            <a:r>
              <a:rPr lang="es-ES" baseline="0" dirty="0" smtClean="0"/>
              <a:t> </a:t>
            </a:r>
            <a:r>
              <a:rPr lang="es-ES" baseline="0" dirty="0" err="1" smtClean="0"/>
              <a:t>economic</a:t>
            </a:r>
            <a:r>
              <a:rPr lang="es-ES" baseline="0" dirty="0" smtClean="0"/>
              <a:t> and </a:t>
            </a:r>
            <a:r>
              <a:rPr lang="es-ES" baseline="0" dirty="0" err="1" smtClean="0"/>
              <a:t>firm’s</a:t>
            </a:r>
            <a:r>
              <a:rPr lang="es-ES" baseline="0" dirty="0" smtClean="0"/>
              <a:t> </a:t>
            </a:r>
            <a:r>
              <a:rPr lang="es-ES" baseline="0" dirty="0" err="1" smtClean="0"/>
              <a:t>growth</a:t>
            </a:r>
            <a:r>
              <a:rPr lang="es-ES" baseline="0" dirty="0" smtClean="0"/>
              <a:t> </a:t>
            </a:r>
            <a:r>
              <a:rPr lang="es-ES" baseline="0" dirty="0" err="1" smtClean="0"/>
              <a:t>obtain</a:t>
            </a:r>
            <a:r>
              <a:rPr lang="es-ES" baseline="0" smtClean="0"/>
              <a:t>. </a:t>
            </a:r>
            <a:endParaRPr lang="es-ES" dirty="0"/>
          </a:p>
        </p:txBody>
      </p:sp>
      <p:sp>
        <p:nvSpPr>
          <p:cNvPr id="4" name="Marcador de número de diapositiva 3"/>
          <p:cNvSpPr>
            <a:spLocks noGrp="1"/>
          </p:cNvSpPr>
          <p:nvPr>
            <p:ph type="sldNum" sz="quarter" idx="10"/>
          </p:nvPr>
        </p:nvSpPr>
        <p:spPr/>
        <p:txBody>
          <a:bodyPr/>
          <a:lstStyle/>
          <a:p>
            <a:fld id="{FBA64240-3C62-F441-87F3-832CE4079FA1}" type="slidenum">
              <a:rPr lang="es-ES" smtClean="0"/>
              <a:pPr/>
              <a:t>4</a:t>
            </a:fld>
            <a:endParaRPr lang="es-ES"/>
          </a:p>
        </p:txBody>
      </p:sp>
    </p:spTree>
    <p:extLst>
      <p:ext uri="{BB962C8B-B14F-4D97-AF65-F5344CB8AC3E}">
        <p14:creationId xmlns:p14="http://schemas.microsoft.com/office/powerpoint/2010/main" xmlns="" val="2946717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smtClean="0"/>
              <a:t>Variables </a:t>
            </a:r>
            <a:r>
              <a:rPr lang="es-ES" baseline="0" dirty="0" err="1" smtClean="0"/>
              <a:t>normally</a:t>
            </a:r>
            <a:r>
              <a:rPr lang="es-ES" baseline="0" dirty="0" smtClean="0"/>
              <a:t> </a:t>
            </a:r>
            <a:r>
              <a:rPr lang="es-ES" baseline="0" dirty="0" err="1" smtClean="0"/>
              <a:t>used</a:t>
            </a:r>
            <a:r>
              <a:rPr lang="es-ES" baseline="0" dirty="0" smtClean="0"/>
              <a:t> </a:t>
            </a:r>
            <a:r>
              <a:rPr lang="es-ES" baseline="0" dirty="0" err="1" smtClean="0"/>
              <a:t>to</a:t>
            </a:r>
            <a:r>
              <a:rPr lang="es-ES" baseline="0" dirty="0" smtClean="0"/>
              <a:t>…and </a:t>
            </a:r>
            <a:r>
              <a:rPr lang="es-ES" baseline="0" dirty="0" err="1" smtClean="0"/>
              <a:t>some</a:t>
            </a:r>
            <a:r>
              <a:rPr lang="es-ES" baseline="0" dirty="0" smtClean="0"/>
              <a:t> </a:t>
            </a:r>
            <a:r>
              <a:rPr lang="es-ES" baseline="0" dirty="0" err="1" smtClean="0"/>
              <a:t>authors</a:t>
            </a:r>
            <a:r>
              <a:rPr lang="es-ES" baseline="0" dirty="0" smtClean="0"/>
              <a:t> </a:t>
            </a:r>
            <a:r>
              <a:rPr lang="es-ES" baseline="0" dirty="0" err="1" smtClean="0"/>
              <a:t>find</a:t>
            </a:r>
            <a:r>
              <a:rPr lang="es-ES" baseline="0" dirty="0" smtClean="0"/>
              <a:t> </a:t>
            </a:r>
            <a:r>
              <a:rPr lang="es-ES" baseline="0" dirty="0" err="1" smtClean="0"/>
              <a:t>using</a:t>
            </a:r>
            <a:r>
              <a:rPr lang="es-ES" baseline="0" dirty="0" smtClean="0"/>
              <a:t> </a:t>
            </a:r>
            <a:r>
              <a:rPr lang="es-ES" baseline="0" dirty="0" err="1" smtClean="0"/>
              <a:t>empirical</a:t>
            </a:r>
            <a:r>
              <a:rPr lang="es-ES" baseline="0" dirty="0" smtClean="0"/>
              <a:t> </a:t>
            </a:r>
            <a:r>
              <a:rPr lang="es-ES" baseline="0" dirty="0" err="1" smtClean="0"/>
              <a:t>reseach</a:t>
            </a:r>
            <a:endParaRPr lang="es-ES" dirty="0"/>
          </a:p>
        </p:txBody>
      </p:sp>
      <p:sp>
        <p:nvSpPr>
          <p:cNvPr id="4" name="Marcador de número de diapositiva 3"/>
          <p:cNvSpPr>
            <a:spLocks noGrp="1"/>
          </p:cNvSpPr>
          <p:nvPr>
            <p:ph type="sldNum" sz="quarter" idx="10"/>
          </p:nvPr>
        </p:nvSpPr>
        <p:spPr/>
        <p:txBody>
          <a:bodyPr/>
          <a:lstStyle/>
          <a:p>
            <a:fld id="{FBA64240-3C62-F441-87F3-832CE4079FA1}" type="slidenum">
              <a:rPr lang="es-ES" smtClean="0"/>
              <a:pPr/>
              <a:t>5</a:t>
            </a:fld>
            <a:endParaRPr lang="es-ES"/>
          </a:p>
        </p:txBody>
      </p:sp>
    </p:spTree>
    <p:extLst>
      <p:ext uri="{BB962C8B-B14F-4D97-AF65-F5344CB8AC3E}">
        <p14:creationId xmlns:p14="http://schemas.microsoft.com/office/powerpoint/2010/main" xmlns="" val="2946717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spcBef>
                <a:spcPct val="50000"/>
              </a:spcBef>
              <a:buClr>
                <a:srgbClr val="FF0000"/>
              </a:buClr>
              <a:buFont typeface="Wingdings" charset="0"/>
              <a:buChar char="§"/>
            </a:pPr>
            <a:r>
              <a:rPr lang="es-ES" dirty="0" err="1" smtClean="0"/>
              <a:t>To</a:t>
            </a:r>
            <a:r>
              <a:rPr lang="es-ES" dirty="0" smtClean="0"/>
              <a:t> </a:t>
            </a:r>
            <a:r>
              <a:rPr lang="es-ES" dirty="0" err="1" smtClean="0"/>
              <a:t>conduct</a:t>
            </a:r>
            <a:r>
              <a:rPr lang="es-ES" dirty="0" smtClean="0"/>
              <a:t> </a:t>
            </a:r>
            <a:r>
              <a:rPr lang="es-ES" dirty="0" err="1" smtClean="0"/>
              <a:t>our</a:t>
            </a:r>
            <a:r>
              <a:rPr lang="es-ES" dirty="0" smtClean="0"/>
              <a:t> </a:t>
            </a:r>
            <a:r>
              <a:rPr lang="es-ES" dirty="0" err="1" smtClean="0"/>
              <a:t>research</a:t>
            </a:r>
            <a:r>
              <a:rPr lang="es-ES" dirty="0" smtClean="0"/>
              <a:t>,</a:t>
            </a:r>
            <a:r>
              <a:rPr lang="es-ES" baseline="0" dirty="0" smtClean="0"/>
              <a:t> </a:t>
            </a:r>
            <a:r>
              <a:rPr lang="es-ES" baseline="0" dirty="0" err="1" smtClean="0"/>
              <a:t>we</a:t>
            </a:r>
            <a:r>
              <a:rPr lang="es-ES" baseline="0" dirty="0" smtClean="0"/>
              <a:t> </a:t>
            </a:r>
            <a:r>
              <a:rPr lang="es-ES" baseline="0" dirty="0" err="1" smtClean="0"/>
              <a:t>employ</a:t>
            </a:r>
            <a:r>
              <a:rPr lang="es-ES" baseline="0" dirty="0" smtClean="0"/>
              <a:t> </a:t>
            </a:r>
            <a:r>
              <a:rPr lang="es-ES" baseline="0" dirty="0" err="1" smtClean="0"/>
              <a:t>firm</a:t>
            </a:r>
            <a:r>
              <a:rPr lang="es-ES" baseline="0" dirty="0" smtClean="0"/>
              <a:t> </a:t>
            </a:r>
            <a:r>
              <a:rPr lang="es-ES" baseline="0" dirty="0" err="1" smtClean="0"/>
              <a:t>level</a:t>
            </a:r>
            <a:r>
              <a:rPr lang="es-ES" baseline="0" dirty="0" smtClean="0"/>
              <a:t> data </a:t>
            </a:r>
            <a:r>
              <a:rPr lang="es-ES" baseline="0" dirty="0" err="1" smtClean="0"/>
              <a:t>from</a:t>
            </a:r>
            <a:r>
              <a:rPr lang="es-ES" baseline="0" dirty="0" smtClean="0"/>
              <a:t> </a:t>
            </a:r>
            <a:r>
              <a:rPr lang="es-ES" baseline="0" dirty="0" err="1" smtClean="0"/>
              <a:t>the</a:t>
            </a:r>
            <a:r>
              <a:rPr lang="es-ES" baseline="0" dirty="0" smtClean="0"/>
              <a:t> …..</a:t>
            </a:r>
            <a:r>
              <a:rPr lang="en-US" sz="1200" b="1" dirty="0" smtClean="0"/>
              <a:t> The ES are an ongoing project since 2005 which involves the collection of both </a:t>
            </a:r>
            <a:r>
              <a:rPr lang="en-US" sz="1200" b="1" dirty="0" smtClean="0">
                <a:solidFill>
                  <a:srgbClr val="FF0000"/>
                </a:solidFill>
              </a:rPr>
              <a:t>objective data</a:t>
            </a:r>
            <a:r>
              <a:rPr lang="en-US" sz="1200" b="1" dirty="0" smtClean="0"/>
              <a:t> based on firms’ experiences and enterprises’ perception of the environment in which they operate. The data are based on </a:t>
            </a:r>
            <a:r>
              <a:rPr lang="en-US" sz="1200" b="1" dirty="0" smtClean="0">
                <a:solidFill>
                  <a:srgbClr val="FF0000"/>
                </a:solidFill>
              </a:rPr>
              <a:t>firm-level</a:t>
            </a:r>
            <a:r>
              <a:rPr lang="en-US" sz="1200" b="1" dirty="0" smtClean="0"/>
              <a:t> surveys and have evolved into a mature stage that uses a standardized methodology of implementation, sampling and quality control in most of the World Bank’s client-</a:t>
            </a:r>
            <a:r>
              <a:rPr lang="en-US" sz="1200" b="1" dirty="0" err="1" smtClean="0"/>
              <a:t>countries.Our</a:t>
            </a:r>
            <a:r>
              <a:rPr lang="en-US" sz="1200" b="1" dirty="0" smtClean="0"/>
              <a:t> firm-level data, in addition to the MENA countries and their firms, will cover thousands of firms in other developing and developed economies</a:t>
            </a:r>
          </a:p>
        </p:txBody>
      </p:sp>
      <p:sp>
        <p:nvSpPr>
          <p:cNvPr id="4" name="Marcador de número de diapositiva 3"/>
          <p:cNvSpPr>
            <a:spLocks noGrp="1"/>
          </p:cNvSpPr>
          <p:nvPr>
            <p:ph type="sldNum" sz="quarter" idx="10"/>
          </p:nvPr>
        </p:nvSpPr>
        <p:spPr/>
        <p:txBody>
          <a:bodyPr/>
          <a:lstStyle/>
          <a:p>
            <a:fld id="{FBA64240-3C62-F441-87F3-832CE4079FA1}" type="slidenum">
              <a:rPr lang="es-ES" smtClean="0"/>
              <a:pPr/>
              <a:t>6</a:t>
            </a:fld>
            <a:endParaRPr lang="es-ES"/>
          </a:p>
        </p:txBody>
      </p:sp>
    </p:spTree>
    <p:extLst>
      <p:ext uri="{BB962C8B-B14F-4D97-AF65-F5344CB8AC3E}">
        <p14:creationId xmlns:p14="http://schemas.microsoft.com/office/powerpoint/2010/main" xmlns="" val="679283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buClr>
                <a:srgbClr val="0000FF"/>
              </a:buClr>
              <a:buFont typeface="Arial" charset="0"/>
              <a:buAutoNum type="alphaLcParenR"/>
            </a:pPr>
            <a:r>
              <a:rPr lang="en-US" sz="1200" b="1" dirty="0" smtClean="0"/>
              <a:t>First, the impact of </a:t>
            </a:r>
            <a:r>
              <a:rPr lang="en-US" sz="1200" b="1" dirty="0" smtClean="0">
                <a:solidFill>
                  <a:srgbClr val="0000FF"/>
                </a:solidFill>
              </a:rPr>
              <a:t>firm-level characteristics </a:t>
            </a:r>
            <a:r>
              <a:rPr lang="en-US" sz="1200" b="1" dirty="0" smtClean="0"/>
              <a:t>will be examined (firm size, firm sector, ownership structure, export orientation, etc.)</a:t>
            </a:r>
          </a:p>
          <a:p>
            <a:pPr eaLnBrk="1" hangingPunct="1">
              <a:spcBef>
                <a:spcPct val="50000"/>
              </a:spcBef>
              <a:buClr>
                <a:srgbClr val="0000FF"/>
              </a:buClr>
              <a:buFont typeface="Arial" charset="0"/>
              <a:buAutoNum type="alphaLcParenR"/>
            </a:pPr>
            <a:r>
              <a:rPr lang="en-US" sz="1200" b="1" dirty="0" smtClean="0"/>
              <a:t>Second, the impact of </a:t>
            </a:r>
            <a:r>
              <a:rPr lang="en-US" sz="1200" b="1" dirty="0" smtClean="0">
                <a:solidFill>
                  <a:srgbClr val="0000FF"/>
                </a:solidFill>
              </a:rPr>
              <a:t>macro-economic factors </a:t>
            </a:r>
            <a:r>
              <a:rPr lang="en-US" sz="1200" b="1" dirty="0" smtClean="0"/>
              <a:t>of each country will be considered reflecting the impact of overall economic development of a country (economic growth, distribution of income, etc.)</a:t>
            </a:r>
          </a:p>
          <a:p>
            <a:pPr eaLnBrk="1" hangingPunct="1">
              <a:spcBef>
                <a:spcPct val="50000"/>
              </a:spcBef>
              <a:buClr>
                <a:srgbClr val="0000FF"/>
              </a:buClr>
              <a:buFont typeface="Arial" charset="0"/>
              <a:buNone/>
            </a:pPr>
            <a:r>
              <a:rPr lang="en-US" sz="1200" b="1" dirty="0" smtClean="0"/>
              <a:t>the impact of </a:t>
            </a:r>
            <a:r>
              <a:rPr lang="en-US" sz="1200" b="1" dirty="0" smtClean="0">
                <a:solidFill>
                  <a:srgbClr val="0000FF"/>
                </a:solidFill>
              </a:rPr>
              <a:t>macro-financial factors </a:t>
            </a:r>
            <a:r>
              <a:rPr lang="en-US" sz="1200" b="1" dirty="0" smtClean="0"/>
              <a:t>of each country will be considered reflecting the impact of overall financial development of a country (credit provision, financing constraints, bank efficiency, etc.).</a:t>
            </a:r>
            <a:r>
              <a:rPr lang="en-US" sz="1200" b="1" baseline="0" dirty="0" smtClean="0"/>
              <a:t> </a:t>
            </a:r>
            <a:r>
              <a:rPr lang="en-US" sz="1200" b="1" dirty="0" smtClean="0"/>
              <a:t>Third, the impact of </a:t>
            </a:r>
            <a:r>
              <a:rPr lang="en-US" sz="1200" b="1" dirty="0" smtClean="0">
                <a:solidFill>
                  <a:srgbClr val="0000FF"/>
                </a:solidFill>
              </a:rPr>
              <a:t>non-economic factors </a:t>
            </a:r>
            <a:r>
              <a:rPr lang="en-US" sz="1200" b="1" dirty="0" smtClean="0"/>
              <a:t>of each country will be considered reflecting the impact of institutions, culture, and human capital (rule of law, human development, governance quality, etc.)</a:t>
            </a:r>
          </a:p>
          <a:p>
            <a:endParaRPr lang="en-US" dirty="0"/>
          </a:p>
        </p:txBody>
      </p:sp>
      <p:sp>
        <p:nvSpPr>
          <p:cNvPr id="4" name="Slide Number Placeholder 3"/>
          <p:cNvSpPr>
            <a:spLocks noGrp="1"/>
          </p:cNvSpPr>
          <p:nvPr>
            <p:ph type="sldNum" sz="quarter" idx="10"/>
          </p:nvPr>
        </p:nvSpPr>
        <p:spPr/>
        <p:txBody>
          <a:bodyPr/>
          <a:lstStyle/>
          <a:p>
            <a:fld id="{FBA64240-3C62-F441-87F3-832CE4079FA1}" type="slidenum">
              <a:rPr lang="es-ES" smtClean="0"/>
              <a:pPr/>
              <a:t>7</a:t>
            </a:fld>
            <a:endParaRPr lang="es-ES"/>
          </a:p>
        </p:txBody>
      </p:sp>
    </p:spTree>
    <p:extLst>
      <p:ext uri="{BB962C8B-B14F-4D97-AF65-F5344CB8AC3E}">
        <p14:creationId xmlns:p14="http://schemas.microsoft.com/office/powerpoint/2010/main" xmlns="" val="1364833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We</a:t>
            </a:r>
            <a:r>
              <a:rPr lang="es-ES" dirty="0" smtClean="0"/>
              <a:t> </a:t>
            </a:r>
            <a:r>
              <a:rPr lang="es-ES" dirty="0" err="1" smtClean="0"/>
              <a:t>only</a:t>
            </a:r>
            <a:r>
              <a:rPr lang="es-ES" dirty="0" smtClean="0"/>
              <a:t> use data</a:t>
            </a:r>
            <a:r>
              <a:rPr lang="es-ES" baseline="0" dirty="0" smtClean="0"/>
              <a:t> </a:t>
            </a:r>
            <a:r>
              <a:rPr lang="es-ES" baseline="0" dirty="0" err="1" smtClean="0"/>
              <a:t>from</a:t>
            </a:r>
            <a:r>
              <a:rPr lang="es-ES" baseline="0" dirty="0" smtClean="0"/>
              <a:t> </a:t>
            </a:r>
            <a:r>
              <a:rPr lang="es-ES" baseline="0" dirty="0" err="1" smtClean="0"/>
              <a:t>manufactued</a:t>
            </a:r>
            <a:r>
              <a:rPr lang="es-ES" baseline="0" dirty="0" smtClean="0"/>
              <a:t> </a:t>
            </a:r>
            <a:r>
              <a:rPr lang="es-ES" baseline="0" dirty="0" err="1" smtClean="0"/>
              <a:t>firms</a:t>
            </a:r>
            <a:r>
              <a:rPr lang="es-ES" baseline="0" dirty="0" smtClean="0"/>
              <a:t> </a:t>
            </a:r>
            <a:r>
              <a:rPr lang="es-ES" baseline="0" dirty="0" err="1" smtClean="0"/>
              <a:t>but</a:t>
            </a:r>
            <a:r>
              <a:rPr lang="es-ES" baseline="0" dirty="0" smtClean="0"/>
              <a:t> </a:t>
            </a:r>
            <a:r>
              <a:rPr lang="es-ES" baseline="0" dirty="0" err="1" smtClean="0"/>
              <a:t>our</a:t>
            </a:r>
            <a:r>
              <a:rPr lang="es-ES" baseline="0" dirty="0" smtClean="0"/>
              <a:t> </a:t>
            </a:r>
            <a:r>
              <a:rPr lang="es-ES" baseline="0" dirty="0" err="1" smtClean="0"/>
              <a:t>initiial</a:t>
            </a:r>
            <a:r>
              <a:rPr lang="es-ES" baseline="0" dirty="0" smtClean="0"/>
              <a:t> </a:t>
            </a:r>
            <a:r>
              <a:rPr lang="es-ES" baseline="0" dirty="0" err="1" smtClean="0"/>
              <a:t>aim</a:t>
            </a:r>
            <a:r>
              <a:rPr lang="es-ES" baseline="0" dirty="0" smtClean="0"/>
              <a:t> </a:t>
            </a:r>
            <a:r>
              <a:rPr lang="es-ES" baseline="0" dirty="0" err="1" smtClean="0"/>
              <a:t>was</a:t>
            </a:r>
            <a:r>
              <a:rPr lang="es-ES" baseline="0" dirty="0" smtClean="0"/>
              <a:t> use </a:t>
            </a:r>
            <a:r>
              <a:rPr lang="es-ES" baseline="0" dirty="0" err="1" smtClean="0"/>
              <a:t>manufacures</a:t>
            </a:r>
            <a:r>
              <a:rPr lang="es-ES" baseline="0" dirty="0" smtClean="0"/>
              <a:t> and </a:t>
            </a:r>
            <a:r>
              <a:rPr lang="es-ES" baseline="0" dirty="0" err="1" smtClean="0"/>
              <a:t>services</a:t>
            </a:r>
            <a:r>
              <a:rPr lang="es-ES" baseline="0" dirty="0" smtClean="0"/>
              <a:t> </a:t>
            </a:r>
            <a:r>
              <a:rPr lang="es-ES" baseline="0" dirty="0" err="1" smtClean="0"/>
              <a:t>to</a:t>
            </a:r>
            <a:r>
              <a:rPr lang="es-ES" baseline="0" dirty="0" smtClean="0"/>
              <a:t> compare </a:t>
            </a:r>
            <a:r>
              <a:rPr lang="es-ES" baseline="0" dirty="0" err="1" smtClean="0"/>
              <a:t>both</a:t>
            </a:r>
            <a:r>
              <a:rPr lang="es-ES" baseline="0" dirty="0" smtClean="0"/>
              <a:t> </a:t>
            </a:r>
            <a:r>
              <a:rPr lang="es-ES" baseline="0" dirty="0" err="1" smtClean="0"/>
              <a:t>sectors</a:t>
            </a:r>
            <a:r>
              <a:rPr lang="es-ES" baseline="0" dirty="0" smtClean="0"/>
              <a:t>, </a:t>
            </a:r>
            <a:r>
              <a:rPr lang="es-ES" baseline="0" dirty="0" err="1" smtClean="0"/>
              <a:t>but</a:t>
            </a:r>
            <a:r>
              <a:rPr lang="es-ES" baseline="0" dirty="0" smtClean="0"/>
              <a:t> data </a:t>
            </a:r>
            <a:r>
              <a:rPr lang="es-ES" baseline="0" dirty="0" err="1" smtClean="0"/>
              <a:t>from</a:t>
            </a:r>
            <a:r>
              <a:rPr lang="es-ES" baseline="0" dirty="0" smtClean="0"/>
              <a:t> </a:t>
            </a:r>
            <a:r>
              <a:rPr lang="es-ES" baseline="0" dirty="0" err="1" smtClean="0"/>
              <a:t>services</a:t>
            </a:r>
            <a:r>
              <a:rPr lang="es-ES" baseline="0" dirty="0" smtClean="0"/>
              <a:t> are </a:t>
            </a:r>
            <a:r>
              <a:rPr lang="es-ES" baseline="0" dirty="0" err="1" smtClean="0"/>
              <a:t>not</a:t>
            </a:r>
            <a:r>
              <a:rPr lang="es-ES" baseline="0" dirty="0" smtClean="0"/>
              <a:t> </a:t>
            </a:r>
            <a:r>
              <a:rPr lang="es-ES" baseline="0" dirty="0" err="1" smtClean="0"/>
              <a:t>fully</a:t>
            </a:r>
            <a:r>
              <a:rPr lang="es-ES" baseline="0" dirty="0" smtClean="0"/>
              <a:t> </a:t>
            </a:r>
            <a:r>
              <a:rPr lang="es-ES" baseline="0" dirty="0" err="1" smtClean="0"/>
              <a:t>available</a:t>
            </a:r>
            <a:r>
              <a:rPr lang="es-ES" baseline="0" dirty="0" smtClean="0"/>
              <a:t>. </a:t>
            </a:r>
          </a:p>
          <a:p>
            <a:r>
              <a:rPr lang="es-ES" baseline="0" dirty="0" err="1" smtClean="0"/>
              <a:t>We</a:t>
            </a:r>
            <a:r>
              <a:rPr lang="es-ES" baseline="0" dirty="0" smtClean="0"/>
              <a:t> </a:t>
            </a:r>
            <a:r>
              <a:rPr lang="es-ES" baseline="0" dirty="0" err="1" smtClean="0"/>
              <a:t>start</a:t>
            </a:r>
            <a:r>
              <a:rPr lang="es-ES" baseline="0" dirty="0" smtClean="0"/>
              <a:t> </a:t>
            </a:r>
            <a:r>
              <a:rPr lang="es-ES" baseline="0" dirty="0" err="1" smtClean="0"/>
              <a:t>with</a:t>
            </a:r>
            <a:r>
              <a:rPr lang="es-ES" baseline="0" dirty="0" smtClean="0"/>
              <a:t>….</a:t>
            </a:r>
          </a:p>
          <a:p>
            <a:r>
              <a:rPr lang="es-ES" baseline="0" dirty="0" err="1" smtClean="0"/>
              <a:t>We</a:t>
            </a:r>
            <a:r>
              <a:rPr lang="es-ES" baseline="0" dirty="0" smtClean="0"/>
              <a:t> </a:t>
            </a:r>
            <a:r>
              <a:rPr lang="es-ES" baseline="0" dirty="0" err="1" smtClean="0"/>
              <a:t>select</a:t>
            </a:r>
            <a:r>
              <a:rPr lang="es-ES" baseline="0" dirty="0" smtClean="0"/>
              <a:t> …</a:t>
            </a:r>
            <a:r>
              <a:rPr lang="es-ES" baseline="0" dirty="0" err="1" smtClean="0"/>
              <a:t>to</a:t>
            </a:r>
            <a:r>
              <a:rPr lang="es-ES" baseline="0" dirty="0" smtClean="0"/>
              <a:t> can </a:t>
            </a:r>
            <a:r>
              <a:rPr lang="es-ES" baseline="0" dirty="0" err="1" smtClean="0"/>
              <a:t>constuct</a:t>
            </a:r>
            <a:r>
              <a:rPr lang="es-ES" baseline="0" dirty="0" smtClean="0"/>
              <a:t> a panel </a:t>
            </a:r>
            <a:r>
              <a:rPr lang="es-ES" baseline="0" dirty="0" err="1" smtClean="0"/>
              <a:t>from</a:t>
            </a:r>
            <a:r>
              <a:rPr lang="es-ES" baseline="0" dirty="0" smtClean="0"/>
              <a:t> 2003 </a:t>
            </a:r>
            <a:r>
              <a:rPr lang="es-ES" baseline="0" dirty="0" err="1" smtClean="0"/>
              <a:t>to</a:t>
            </a:r>
            <a:r>
              <a:rPr lang="es-ES" baseline="0" dirty="0" smtClean="0"/>
              <a:t> 2007</a:t>
            </a:r>
            <a:endParaRPr lang="es-ES" dirty="0"/>
          </a:p>
        </p:txBody>
      </p:sp>
      <p:sp>
        <p:nvSpPr>
          <p:cNvPr id="4" name="Marcador de número de diapositiva 3"/>
          <p:cNvSpPr>
            <a:spLocks noGrp="1"/>
          </p:cNvSpPr>
          <p:nvPr>
            <p:ph type="sldNum" sz="quarter" idx="10"/>
          </p:nvPr>
        </p:nvSpPr>
        <p:spPr/>
        <p:txBody>
          <a:bodyPr/>
          <a:lstStyle/>
          <a:p>
            <a:fld id="{FBA64240-3C62-F441-87F3-832CE4079FA1}" type="slidenum">
              <a:rPr lang="es-ES" smtClean="0"/>
              <a:pPr/>
              <a:t>8</a:t>
            </a:fld>
            <a:endParaRPr lang="es-ES"/>
          </a:p>
        </p:txBody>
      </p:sp>
    </p:spTree>
    <p:extLst>
      <p:ext uri="{BB962C8B-B14F-4D97-AF65-F5344CB8AC3E}">
        <p14:creationId xmlns:p14="http://schemas.microsoft.com/office/powerpoint/2010/main" xmlns="" val="2960182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In</a:t>
            </a:r>
            <a:r>
              <a:rPr lang="es-ES" baseline="0" dirty="0" smtClean="0"/>
              <a:t> </a:t>
            </a:r>
            <a:r>
              <a:rPr lang="es-ES" baseline="0" dirty="0" err="1" smtClean="0"/>
              <a:t>the</a:t>
            </a:r>
            <a:r>
              <a:rPr lang="es-ES" baseline="0" dirty="0" smtClean="0"/>
              <a:t> </a:t>
            </a:r>
            <a:r>
              <a:rPr lang="es-ES" baseline="0" dirty="0" err="1" smtClean="0"/>
              <a:t>questionaire</a:t>
            </a:r>
            <a:r>
              <a:rPr lang="es-ES" baseline="0" dirty="0" smtClean="0"/>
              <a:t> </a:t>
            </a:r>
            <a:r>
              <a:rPr lang="es-ES" baseline="0" dirty="0" err="1" smtClean="0"/>
              <a:t>firms</a:t>
            </a:r>
            <a:r>
              <a:rPr lang="es-ES" baseline="0" dirty="0" smtClean="0"/>
              <a:t> </a:t>
            </a:r>
            <a:r>
              <a:rPr lang="es-ES" baseline="0" dirty="0" err="1" smtClean="0"/>
              <a:t>report</a:t>
            </a:r>
            <a:r>
              <a:rPr lang="es-ES" baseline="0" dirty="0" smtClean="0"/>
              <a:t> </a:t>
            </a:r>
            <a:r>
              <a:rPr lang="es-ES" baseline="0" dirty="0" err="1" smtClean="0"/>
              <a:t>their</a:t>
            </a:r>
            <a:r>
              <a:rPr lang="es-ES" baseline="0" dirty="0" smtClean="0"/>
              <a:t> </a:t>
            </a:r>
            <a:r>
              <a:rPr lang="es-ES" baseline="0" dirty="0" err="1" smtClean="0"/>
              <a:t>perception</a:t>
            </a:r>
            <a:r>
              <a:rPr lang="es-ES" baseline="0" dirty="0" smtClean="0"/>
              <a:t> </a:t>
            </a:r>
            <a:r>
              <a:rPr lang="es-ES" baseline="0" dirty="0" err="1" smtClean="0"/>
              <a:t>about</a:t>
            </a:r>
            <a:r>
              <a:rPr lang="es-ES" baseline="0" dirty="0" smtClean="0"/>
              <a:t> </a:t>
            </a:r>
            <a:r>
              <a:rPr lang="es-ES" baseline="0" dirty="0" err="1" smtClean="0"/>
              <a:t>the</a:t>
            </a:r>
            <a:r>
              <a:rPr lang="es-ES" baseline="0" dirty="0" smtClean="0"/>
              <a:t> </a:t>
            </a:r>
            <a:r>
              <a:rPr lang="es-ES" baseline="0" dirty="0" err="1" smtClean="0"/>
              <a:t>main</a:t>
            </a:r>
            <a:r>
              <a:rPr lang="es-ES" baseline="0" dirty="0" smtClean="0"/>
              <a:t> </a:t>
            </a:r>
            <a:r>
              <a:rPr lang="es-ES" baseline="0" dirty="0" err="1" smtClean="0"/>
              <a:t>obtacles</a:t>
            </a:r>
            <a:r>
              <a:rPr lang="es-ES" baseline="0" dirty="0" smtClean="0"/>
              <a:t> </a:t>
            </a:r>
            <a:r>
              <a:rPr lang="es-ES" sz="1200" b="0" i="0" u="none" strike="noStrike" kern="1200" baseline="0" dirty="0" err="1" smtClean="0">
                <a:solidFill>
                  <a:schemeClr val="tx1"/>
                </a:solidFill>
                <a:latin typeface="+mn-lt"/>
                <a:ea typeface="+mn-ea"/>
                <a:cs typeface="+mn-cs"/>
              </a:rPr>
              <a:t>for</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the</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operation</a:t>
            </a:r>
            <a:r>
              <a:rPr lang="es-ES" sz="1200" b="0" i="0" u="none" strike="noStrike" kern="1200" baseline="0" dirty="0" smtClean="0">
                <a:solidFill>
                  <a:schemeClr val="tx1"/>
                </a:solidFill>
                <a:latin typeface="+mn-lt"/>
                <a:ea typeface="+mn-ea"/>
                <a:cs typeface="+mn-cs"/>
              </a:rPr>
              <a:t> and </a:t>
            </a:r>
            <a:r>
              <a:rPr lang="es-ES" sz="1200" b="0" i="0" u="none" strike="noStrike" kern="1200" baseline="0" dirty="0" err="1" smtClean="0">
                <a:solidFill>
                  <a:schemeClr val="tx1"/>
                </a:solidFill>
                <a:latin typeface="+mn-lt"/>
                <a:ea typeface="+mn-ea"/>
                <a:cs typeface="+mn-cs"/>
              </a:rPr>
              <a:t>growth</a:t>
            </a:r>
            <a:r>
              <a:rPr lang="es-ES" sz="1200" b="0" i="0" u="none" strike="noStrike" kern="1200" baseline="0" dirty="0" smtClean="0">
                <a:solidFill>
                  <a:schemeClr val="tx1"/>
                </a:solidFill>
                <a:latin typeface="+mn-lt"/>
                <a:ea typeface="+mn-ea"/>
                <a:cs typeface="+mn-cs"/>
              </a:rPr>
              <a:t> of </a:t>
            </a:r>
            <a:r>
              <a:rPr lang="es-ES" sz="1200" b="0" i="0" u="none" strike="noStrike" kern="1200" baseline="0" dirty="0" err="1" smtClean="0">
                <a:solidFill>
                  <a:schemeClr val="tx1"/>
                </a:solidFill>
                <a:latin typeface="+mn-lt"/>
                <a:ea typeface="+mn-ea"/>
                <a:cs typeface="+mn-cs"/>
              </a:rPr>
              <a:t>the</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company</a:t>
            </a:r>
            <a:r>
              <a:rPr lang="es-ES" sz="1200" b="0" i="0" u="none" strike="noStrike" kern="1200" baseline="0" dirty="0" smtClean="0">
                <a:solidFill>
                  <a:schemeClr val="tx1"/>
                </a:solidFill>
                <a:latin typeface="+mn-lt"/>
                <a:ea typeface="+mn-ea"/>
                <a:cs typeface="+mn-cs"/>
              </a:rPr>
              <a:t>. And a </a:t>
            </a:r>
            <a:r>
              <a:rPr lang="es-ES" sz="1200" b="0" i="0" u="none" strike="noStrike" kern="1200" baseline="0" dirty="0" err="1" smtClean="0">
                <a:solidFill>
                  <a:schemeClr val="tx1"/>
                </a:solidFill>
                <a:latin typeface="+mn-lt"/>
                <a:ea typeface="+mn-ea"/>
                <a:cs typeface="+mn-cs"/>
              </a:rPr>
              <a:t>list</a:t>
            </a:r>
            <a:r>
              <a:rPr lang="es-ES" sz="1200" b="0" i="0" u="none" strike="noStrike" kern="1200" baseline="0" dirty="0" smtClean="0">
                <a:solidFill>
                  <a:schemeClr val="tx1"/>
                </a:solidFill>
                <a:latin typeface="+mn-lt"/>
                <a:ea typeface="+mn-ea"/>
                <a:cs typeface="+mn-cs"/>
              </a:rPr>
              <a:t> of 21 </a:t>
            </a:r>
            <a:r>
              <a:rPr lang="es-ES" sz="1200" b="0" i="0" u="none" strike="noStrike" kern="1200" baseline="0" dirty="0" err="1" smtClean="0">
                <a:solidFill>
                  <a:schemeClr val="tx1"/>
                </a:solidFill>
                <a:latin typeface="+mn-lt"/>
                <a:ea typeface="+mn-ea"/>
                <a:cs typeface="+mn-cs"/>
              </a:rPr>
              <a:t>topic</a:t>
            </a:r>
            <a:r>
              <a:rPr lang="es-ES" sz="1200" b="0" i="0" u="none" strike="noStrike" kern="1200" baseline="0" dirty="0" smtClean="0">
                <a:solidFill>
                  <a:schemeClr val="tx1"/>
                </a:solidFill>
                <a:latin typeface="+mn-lt"/>
                <a:ea typeface="+mn-ea"/>
                <a:cs typeface="+mn-cs"/>
              </a:rPr>
              <a:t> are </a:t>
            </a:r>
            <a:r>
              <a:rPr lang="es-ES" sz="1200" b="0" i="0" u="none" strike="noStrike" kern="1200" baseline="0" dirty="0" err="1" smtClean="0">
                <a:solidFill>
                  <a:schemeClr val="tx1"/>
                </a:solidFill>
                <a:latin typeface="+mn-lt"/>
                <a:ea typeface="+mn-ea"/>
                <a:cs typeface="+mn-cs"/>
              </a:rPr>
              <a:t>available</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to</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the</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respondent</a:t>
            </a:r>
            <a:r>
              <a:rPr lang="es-ES" sz="1200" b="0" i="0" u="none" strike="noStrike" kern="1200" baseline="0" dirty="0" smtClean="0">
                <a:solidFill>
                  <a:schemeClr val="tx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tx1"/>
                </a:solidFill>
                <a:latin typeface="+mn-lt"/>
                <a:ea typeface="+mn-ea"/>
                <a:cs typeface="+mn-cs"/>
              </a:rPr>
              <a:t>As </a:t>
            </a:r>
            <a:r>
              <a:rPr lang="es-ES" sz="1200" b="0" i="0" u="none" strike="noStrike" kern="1200" baseline="0" dirty="0" err="1" smtClean="0">
                <a:solidFill>
                  <a:schemeClr val="tx1"/>
                </a:solidFill>
                <a:latin typeface="+mn-lt"/>
                <a:ea typeface="+mn-ea"/>
                <a:cs typeface="+mn-cs"/>
              </a:rPr>
              <a:t>we</a:t>
            </a:r>
            <a:r>
              <a:rPr lang="es-ES" sz="1200" b="0" i="0" u="none" strike="noStrike" kern="1200" baseline="0" dirty="0" smtClean="0">
                <a:solidFill>
                  <a:schemeClr val="tx1"/>
                </a:solidFill>
                <a:latin typeface="+mn-lt"/>
                <a:ea typeface="+mn-ea"/>
                <a:cs typeface="+mn-cs"/>
              </a:rPr>
              <a:t> can observe </a:t>
            </a:r>
            <a:r>
              <a:rPr lang="es-ES" sz="1200" b="0" i="0" u="none" strike="noStrike" kern="1200" baseline="0" dirty="0" err="1" smtClean="0">
                <a:solidFill>
                  <a:schemeClr val="tx1"/>
                </a:solidFill>
                <a:latin typeface="+mn-lt"/>
                <a:ea typeface="+mn-ea"/>
                <a:cs typeface="+mn-cs"/>
              </a:rPr>
              <a:t>the</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main</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obstacles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for</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the</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majority</a:t>
            </a:r>
            <a:r>
              <a:rPr lang="es-ES" sz="1200" b="0" i="0" u="none" strike="noStrike" kern="1200" baseline="0" dirty="0" smtClean="0">
                <a:solidFill>
                  <a:schemeClr val="tx1"/>
                </a:solidFill>
                <a:latin typeface="+mn-lt"/>
                <a:ea typeface="+mn-ea"/>
                <a:cs typeface="+mn-cs"/>
              </a:rPr>
              <a:t> of </a:t>
            </a:r>
            <a:r>
              <a:rPr lang="es-ES" sz="1200" b="0" i="0" u="none" strike="noStrike" kern="1200" baseline="0" dirty="0" err="1" smtClean="0">
                <a:solidFill>
                  <a:schemeClr val="tx1"/>
                </a:solidFill>
                <a:latin typeface="+mn-lt"/>
                <a:ea typeface="+mn-ea"/>
                <a:cs typeface="+mn-cs"/>
              </a:rPr>
              <a:t>the</a:t>
            </a:r>
            <a:r>
              <a:rPr lang="es-ES" sz="1200" b="0" i="0" u="none" strike="noStrike" kern="1200" baseline="0" dirty="0" smtClean="0">
                <a:solidFill>
                  <a:schemeClr val="tx1"/>
                </a:solidFill>
                <a:latin typeface="+mn-lt"/>
                <a:ea typeface="+mn-ea"/>
                <a:cs typeface="+mn-cs"/>
              </a:rPr>
              <a:t> manufactures </a:t>
            </a:r>
            <a:r>
              <a:rPr lang="es-ES" sz="1200" b="0" i="0" u="none" strike="noStrike" kern="1200" baseline="0" dirty="0" err="1" smtClean="0">
                <a:solidFill>
                  <a:schemeClr val="tx1"/>
                </a:solidFill>
                <a:latin typeface="+mn-lt"/>
                <a:ea typeface="+mn-ea"/>
                <a:cs typeface="+mn-cs"/>
              </a:rPr>
              <a:t>egyptian</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firms</a:t>
            </a:r>
            <a:r>
              <a:rPr lang="es-ES" sz="1200" b="0" i="0" u="none" strike="noStrike" kern="1200" baseline="0" dirty="0" smtClean="0">
                <a:solidFill>
                  <a:schemeClr val="tx1"/>
                </a:solidFill>
                <a:latin typeface="+mn-lt"/>
                <a:ea typeface="+mn-ea"/>
                <a:cs typeface="+mn-cs"/>
              </a:rPr>
              <a:t> are </a:t>
            </a:r>
            <a:r>
              <a:rPr lang="es-ES" sz="1200" b="0" i="0" u="none" strike="noStrike" kern="1200" baseline="0" dirty="0" err="1" smtClean="0">
                <a:solidFill>
                  <a:schemeClr val="tx1"/>
                </a:solidFill>
                <a:latin typeface="+mn-lt"/>
                <a:ea typeface="+mn-ea"/>
                <a:cs typeface="+mn-cs"/>
              </a:rPr>
              <a:t>Tax</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rates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Macroeconomic</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uncertainity</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Illegal</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competition</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from</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the</a:t>
            </a:r>
            <a:r>
              <a:rPr lang="es-ES" sz="1200" b="0" i="0" u="none" strike="noStrike" kern="1200" baseline="0" dirty="0" smtClean="0">
                <a:solidFill>
                  <a:schemeClr val="tx1"/>
                </a:solidFill>
                <a:latin typeface="+mn-lt"/>
                <a:ea typeface="+mn-ea"/>
                <a:cs typeface="+mn-cs"/>
              </a:rPr>
              <a:t> informal sector and </a:t>
            </a:r>
            <a:r>
              <a:rPr lang="es-ES" sz="1200" b="0" i="0" u="none" strike="noStrike" kern="1200" baseline="0" dirty="0" err="1" smtClean="0">
                <a:solidFill>
                  <a:schemeClr val="tx1"/>
                </a:solidFill>
                <a:latin typeface="+mn-lt"/>
                <a:ea typeface="+mn-ea"/>
                <a:cs typeface="+mn-cs"/>
              </a:rPr>
              <a:t>regulatory</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uncertainty</a:t>
            </a:r>
            <a:r>
              <a:rPr lang="es-ES" sz="1200" b="0" i="0" u="none" strike="noStrike" kern="1200" baseline="0" dirty="0" smtClean="0">
                <a:solidFill>
                  <a:schemeClr val="tx1"/>
                </a:solidFill>
                <a:latin typeface="+mn-lt"/>
                <a:ea typeface="+mn-ea"/>
                <a:cs typeface="+mn-cs"/>
              </a:rPr>
              <a:t>. </a:t>
            </a:r>
          </a:p>
        </p:txBody>
      </p:sp>
      <p:sp>
        <p:nvSpPr>
          <p:cNvPr id="4" name="Marcador de número de diapositiva 3"/>
          <p:cNvSpPr>
            <a:spLocks noGrp="1"/>
          </p:cNvSpPr>
          <p:nvPr>
            <p:ph type="sldNum" sz="quarter" idx="10"/>
          </p:nvPr>
        </p:nvSpPr>
        <p:spPr/>
        <p:txBody>
          <a:bodyPr/>
          <a:lstStyle/>
          <a:p>
            <a:fld id="{FBA64240-3C62-F441-87F3-832CE4079FA1}" type="slidenum">
              <a:rPr lang="es-ES" smtClean="0"/>
              <a:pPr/>
              <a:t>9</a:t>
            </a:fld>
            <a:endParaRPr lang="es-ES"/>
          </a:p>
        </p:txBody>
      </p:sp>
    </p:spTree>
    <p:extLst>
      <p:ext uri="{BB962C8B-B14F-4D97-AF65-F5344CB8AC3E}">
        <p14:creationId xmlns:p14="http://schemas.microsoft.com/office/powerpoint/2010/main" xmlns="" val="2285367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s-ES_tradnl" smtClean="0"/>
              <a:t>Clic para editar título</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objetos">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ES_tradnl" smtClean="0"/>
              <a:t>Clic para editar título</a:t>
            </a:r>
            <a:endParaRP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ólo el título">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ES_tradnl" smtClean="0"/>
              <a:t>Clic para editar título</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n blanco">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s-ES_tradnl" smtClean="0"/>
              <a:t>Clic para editar título</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a:xfrm>
            <a:off x="7391399" y="6423585"/>
            <a:ext cx="1537447" cy="365125"/>
          </a:xfrm>
        </p:spPr>
        <p:txBody>
          <a:bodyPr/>
          <a:lstStyle/>
          <a:p>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s-ES_tradnl" smtClean="0"/>
              <a:t>Clic para editar título</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a:xfrm>
            <a:off x="7391399" y="6423585"/>
            <a:ext cx="1537447" cy="365125"/>
          </a:xfrm>
        </p:spPr>
        <p:txBody>
          <a:bodyPr/>
          <a:lstStyle/>
          <a:p>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n encima del título">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s-ES_tradnl" smtClean="0"/>
              <a:t>Clic para editar título</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imágenes con título">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s-ES_tradnl" smtClean="0"/>
              <a:t>Clic para editar título</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endParaRPr lang="en-US" dirty="0"/>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s-ES_tradnl" smtClean="0"/>
              <a:t>Arrastre la imagen al marcador de posición o haga clic en el icono para agregar</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s-ES_tradnl" smtClean="0"/>
              <a:t>Arrastre la imagen al marcador de posición o haga clic en el icono para agregar</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imágenes con título">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s-ES_tradnl" smtClean="0"/>
              <a:t>Clic para editar título</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endParaRPr lang="en-US" dirty="0"/>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s-ES_tradnl" smtClean="0"/>
              <a:t>Arrastre la imagen al marcador de posición o haga clic en el icono para agregar</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s-ES_tradnl" smtClean="0"/>
              <a:t>Arrastre la imagen al marcador de posición o haga clic en el icono para agregar</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s-ES_tradnl" smtClean="0"/>
              <a:t>Arrastre la imagen al marcador de posición o haga clic en el icono para agregar</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imágenes con título, alternativo">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s-ES_tradnl" smtClean="0"/>
              <a:t>Clic para editar título</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a:xfrm>
            <a:off x="7391399" y="6423585"/>
            <a:ext cx="1537447" cy="365125"/>
          </a:xfrm>
        </p:spPr>
        <p:txBody>
          <a:bodyPr/>
          <a:lstStyle/>
          <a:p>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s-ES_tradnl" smtClean="0"/>
              <a:t>Arrastre la imagen al marcador de posición o haga clic en el icono para agregar</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s-ES_tradnl" smtClean="0"/>
              <a:t>Arrastre la imagen al marcador de posición o haga clic en el icono para agregar</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ítulo y texto vertical">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ES_tradnl" smtClean="0"/>
              <a:t>Clic para editar título</a:t>
            </a:r>
            <a:endParaRPr/>
          </a:p>
        </p:txBody>
      </p:sp>
      <p:sp>
        <p:nvSpPr>
          <p:cNvPr id="3" name="Vertical Text Placeholder 2"/>
          <p:cNvSpPr>
            <a:spLocks noGrp="1"/>
          </p:cNvSpPr>
          <p:nvPr>
            <p:ph type="body" orient="vert" idx="1"/>
          </p:nvPr>
        </p:nvSpPr>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ítulo vertical y texto">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s-ES_tradnl" smtClean="0"/>
              <a:t>Clic para editar título</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ítulo y objetos, alternativo">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s-ES_tradnl" smtClean="0"/>
              <a:t>Clic para editar título</a:t>
            </a:r>
            <a:endParaRPr/>
          </a:p>
        </p:txBody>
      </p:sp>
      <p:sp>
        <p:nvSpPr>
          <p:cNvPr id="3" name="Content Placeholder 2"/>
          <p:cNvSpPr>
            <a:spLocks noGrp="1"/>
          </p:cNvSpPr>
          <p:nvPr>
            <p:ph idx="1"/>
          </p:nvPr>
        </p:nvSpPr>
        <p:spPr/>
        <p:txBody>
          <a:bodyPr/>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_tradnl"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apositiva de título con 2 imágen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s-ES_tradnl" smtClean="0"/>
              <a:t>Clic para editar título</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s-ES_tradnl" smtClean="0"/>
              <a:t>Arrastre la imagen al marcador de posición o haga clic en el icono para agregar</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s-ES_tradnl" smtClean="0"/>
              <a:t>Arrastre la imagen al marcador de posición o haga clic en el icono para agregar</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s-ES_tradnl" smtClean="0"/>
              <a:t>Haga clic para modificar el estilo de texto del patrón</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s-ES_tradnl" smtClean="0"/>
              <a:t>Clic para editar título</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endParaRPr lang="en-US" dirty="0"/>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305800" y="6248774"/>
            <a:ext cx="554038" cy="365125"/>
          </a:xfrm>
        </p:spPr>
        <p:txBody>
          <a:bodyPr/>
          <a:lstStyle/>
          <a:p>
            <a:fld id="{FA84A37A-AFC2-4A01-80A1-FC20F2C0D5BB}" type="slidenum">
              <a:rPr lang="en-US" smtClean="0"/>
              <a:pPr/>
              <a:t>‹#›</a:t>
            </a:fld>
            <a:endParaRPr lang="en-US" dirty="0"/>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s-ES_tradnl" smtClean="0"/>
              <a:t>Clic para editar título</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objetos, superior e inferior">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FA84A37A-AFC2-4A01-80A1-FC20F2C0D5B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objetos">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s-ES_tradnl" smtClean="0"/>
              <a:t>Clic para editar título</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FA84A37A-AFC2-4A01-80A1-FC20F2C0D5B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 id="2147483860" r:id="rId19"/>
    <p:sldLayoutId id="2147483861" r:id="rId20"/>
  </p:sldLayoutIdLst>
  <p:hf sldNum="0" hdr="0" ft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file:///\\localhost\Users\mariadoloresparrarobles\Dropbox\uji\Congresos%202014\Alcala%20de%20Henares_Merditerranean%20Services\Macintosh%20HD:Users:mariadoloresparrarobles:Dropbox:UJI:8%20Paper%20Trade%20Costs%20in%20MENA:Articulo:Parra_Martinez_Suarez_BusinessObstacles.docx!OLE_LINK1" TargetMode="Externa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995506" y="4543255"/>
            <a:ext cx="7088636" cy="1033513"/>
          </a:xfrm>
        </p:spPr>
        <p:txBody>
          <a:bodyPr>
            <a:noAutofit/>
          </a:bodyPr>
          <a:lstStyle/>
          <a:p>
            <a:pPr algn="ctr"/>
            <a:r>
              <a:rPr lang="en-GB" sz="3200" dirty="0" smtClean="0"/>
              <a:t>Corporate performance in transition in the MENA region</a:t>
            </a:r>
            <a:endParaRPr lang="en-GB" sz="3200" dirty="0"/>
          </a:p>
        </p:txBody>
      </p:sp>
      <p:sp>
        <p:nvSpPr>
          <p:cNvPr id="2" name="Subtítulo 1"/>
          <p:cNvSpPr>
            <a:spLocks noGrp="1"/>
          </p:cNvSpPr>
          <p:nvPr>
            <p:ph type="subTitle" idx="1"/>
          </p:nvPr>
        </p:nvSpPr>
        <p:spPr>
          <a:xfrm>
            <a:off x="2043306" y="5739480"/>
            <a:ext cx="5201883" cy="748553"/>
          </a:xfrm>
        </p:spPr>
        <p:txBody>
          <a:bodyPr>
            <a:noAutofit/>
          </a:bodyPr>
          <a:lstStyle/>
          <a:p>
            <a:pPr algn="ctr"/>
            <a:r>
              <a:rPr lang="es-ES" dirty="0" smtClean="0">
                <a:solidFill>
                  <a:srgbClr val="0000FF"/>
                </a:solidFill>
              </a:rPr>
              <a:t>Inma Martínez- Zarzoso</a:t>
            </a:r>
            <a:r>
              <a:rPr lang="es-ES" baseline="30000" dirty="0" smtClean="0">
                <a:solidFill>
                  <a:srgbClr val="0000FF"/>
                </a:solidFill>
              </a:rPr>
              <a:t>*</a:t>
            </a:r>
            <a:r>
              <a:rPr lang="es-ES" dirty="0" smtClean="0">
                <a:solidFill>
                  <a:srgbClr val="0000FF"/>
                </a:solidFill>
              </a:rPr>
              <a:t>, Mona Said</a:t>
            </a:r>
            <a:r>
              <a:rPr lang="es-ES" baseline="30000" dirty="0" smtClean="0">
                <a:solidFill>
                  <a:srgbClr val="0000FF"/>
                </a:solidFill>
              </a:rPr>
              <a:t>**</a:t>
            </a:r>
          </a:p>
          <a:p>
            <a:pPr algn="ctr"/>
            <a:r>
              <a:rPr lang="es-ES" dirty="0" smtClean="0">
                <a:solidFill>
                  <a:srgbClr val="0000FF"/>
                </a:solidFill>
              </a:rPr>
              <a:t>Laura Márquez</a:t>
            </a:r>
            <a:r>
              <a:rPr lang="es-ES" baseline="30000" dirty="0" smtClean="0">
                <a:solidFill>
                  <a:srgbClr val="0000FF"/>
                </a:solidFill>
              </a:rPr>
              <a:t>*</a:t>
            </a:r>
            <a:r>
              <a:rPr lang="es-ES" dirty="0" smtClean="0">
                <a:solidFill>
                  <a:srgbClr val="0000FF"/>
                </a:solidFill>
              </a:rPr>
              <a:t>, Chari </a:t>
            </a:r>
            <a:r>
              <a:rPr lang="es-ES" dirty="0" err="1" smtClean="0">
                <a:solidFill>
                  <a:srgbClr val="0000FF"/>
                </a:solidFill>
              </a:rPr>
              <a:t>Mertzanis</a:t>
            </a:r>
            <a:r>
              <a:rPr lang="es-ES" baseline="30000" dirty="0" smtClean="0">
                <a:solidFill>
                  <a:srgbClr val="0000FF"/>
                </a:solidFill>
              </a:rPr>
              <a:t>**</a:t>
            </a:r>
            <a:r>
              <a:rPr lang="es-ES" dirty="0" smtClean="0">
                <a:solidFill>
                  <a:srgbClr val="0000FF"/>
                </a:solidFill>
              </a:rPr>
              <a:t>, </a:t>
            </a:r>
            <a:r>
              <a:rPr lang="es-ES" baseline="30000" dirty="0" smtClean="0">
                <a:solidFill>
                  <a:srgbClr val="0000FF"/>
                </a:solidFill>
              </a:rPr>
              <a:t> </a:t>
            </a:r>
            <a:r>
              <a:rPr lang="es-ES" dirty="0" err="1" smtClean="0">
                <a:solidFill>
                  <a:srgbClr val="0000FF"/>
                </a:solidFill>
              </a:rPr>
              <a:t>Maria</a:t>
            </a:r>
            <a:r>
              <a:rPr lang="es-ES" dirty="0" smtClean="0">
                <a:solidFill>
                  <a:srgbClr val="0000FF"/>
                </a:solidFill>
              </a:rPr>
              <a:t> Parra</a:t>
            </a:r>
            <a:r>
              <a:rPr lang="es-ES" baseline="30000" dirty="0" smtClean="0">
                <a:solidFill>
                  <a:srgbClr val="0000FF"/>
                </a:solidFill>
              </a:rPr>
              <a:t>*</a:t>
            </a:r>
          </a:p>
        </p:txBody>
      </p:sp>
      <p:sp>
        <p:nvSpPr>
          <p:cNvPr id="6" name="Rectangle 5"/>
          <p:cNvSpPr/>
          <p:nvPr/>
        </p:nvSpPr>
        <p:spPr>
          <a:xfrm>
            <a:off x="470632" y="2511327"/>
            <a:ext cx="4006733" cy="1200329"/>
          </a:xfrm>
          <a:prstGeom prst="rect">
            <a:avLst/>
          </a:prstGeom>
        </p:spPr>
        <p:txBody>
          <a:bodyPr wrap="square">
            <a:spAutoFit/>
          </a:bodyPr>
          <a:lstStyle/>
          <a:p>
            <a:pPr algn="ctr">
              <a:buClr>
                <a:srgbClr val="6699FF"/>
              </a:buClr>
            </a:pPr>
            <a:r>
              <a:rPr lang="en-US" b="1" dirty="0">
                <a:solidFill>
                  <a:srgbClr val="FFFF00"/>
                </a:solidFill>
              </a:rPr>
              <a:t>FEMISE Annual Conference</a:t>
            </a:r>
          </a:p>
          <a:p>
            <a:pPr algn="ctr">
              <a:buClr>
                <a:srgbClr val="6699FF"/>
              </a:buClr>
            </a:pPr>
            <a:r>
              <a:rPr lang="en-US" b="1" dirty="0">
                <a:solidFill>
                  <a:srgbClr val="FFFF00"/>
                </a:solidFill>
              </a:rPr>
              <a:t>13 and 14 February 2016</a:t>
            </a:r>
          </a:p>
          <a:p>
            <a:pPr algn="ctr">
              <a:buClr>
                <a:srgbClr val="6699FF"/>
              </a:buClr>
            </a:pPr>
            <a:r>
              <a:rPr lang="en-US" b="1" dirty="0">
                <a:solidFill>
                  <a:srgbClr val="FFFF00"/>
                </a:solidFill>
              </a:rPr>
              <a:t>Hotel Grande Bretagne</a:t>
            </a:r>
          </a:p>
          <a:p>
            <a:pPr algn="ctr">
              <a:buClr>
                <a:srgbClr val="6699FF"/>
              </a:buClr>
            </a:pPr>
            <a:r>
              <a:rPr lang="en-US" b="1" dirty="0">
                <a:solidFill>
                  <a:srgbClr val="FFFF00"/>
                </a:solidFill>
              </a:rPr>
              <a:t>Athens, Greece</a:t>
            </a:r>
          </a:p>
        </p:txBody>
      </p:sp>
      <p:sp>
        <p:nvSpPr>
          <p:cNvPr id="7" name="Rectangle 6"/>
          <p:cNvSpPr/>
          <p:nvPr/>
        </p:nvSpPr>
        <p:spPr>
          <a:xfrm>
            <a:off x="203517" y="6372492"/>
            <a:ext cx="8604681" cy="276999"/>
          </a:xfrm>
          <a:prstGeom prst="rect">
            <a:avLst/>
          </a:prstGeom>
        </p:spPr>
        <p:txBody>
          <a:bodyPr wrap="square">
            <a:spAutoFit/>
          </a:bodyPr>
          <a:lstStyle/>
          <a:p>
            <a:pPr algn="ctr">
              <a:spcBef>
                <a:spcPts val="600"/>
              </a:spcBef>
              <a:buClr>
                <a:srgbClr val="6699FF"/>
              </a:buClr>
            </a:pPr>
            <a:r>
              <a:rPr lang="en-US" sz="1200" baseline="30000" dirty="0" smtClean="0">
                <a:solidFill>
                  <a:srgbClr val="0000FF"/>
                </a:solidFill>
              </a:rPr>
              <a:t>*</a:t>
            </a:r>
            <a:r>
              <a:rPr lang="en-US" sz="1200" dirty="0" smtClean="0">
                <a:solidFill>
                  <a:srgbClr val="0000FF"/>
                </a:solidFill>
              </a:rPr>
              <a:t>IEI University </a:t>
            </a:r>
            <a:r>
              <a:rPr lang="en-US" sz="1200" dirty="0" err="1" smtClean="0">
                <a:solidFill>
                  <a:srgbClr val="0000FF"/>
                </a:solidFill>
              </a:rPr>
              <a:t>Jaume</a:t>
            </a:r>
            <a:r>
              <a:rPr lang="en-US" sz="1200" dirty="0" smtClean="0">
                <a:solidFill>
                  <a:srgbClr val="0000FF"/>
                </a:solidFill>
              </a:rPr>
              <a:t> I in </a:t>
            </a:r>
            <a:r>
              <a:rPr lang="en-US" sz="1200" dirty="0" err="1" smtClean="0">
                <a:solidFill>
                  <a:srgbClr val="0000FF"/>
                </a:solidFill>
              </a:rPr>
              <a:t>Castellón</a:t>
            </a:r>
            <a:r>
              <a:rPr lang="en-US" sz="1200" dirty="0" smtClean="0">
                <a:solidFill>
                  <a:srgbClr val="0000FF"/>
                </a:solidFill>
              </a:rPr>
              <a:t> (Spain),</a:t>
            </a:r>
            <a:r>
              <a:rPr lang="en-US" sz="1200" dirty="0">
                <a:solidFill>
                  <a:srgbClr val="0000FF"/>
                </a:solidFill>
              </a:rPr>
              <a:t> </a:t>
            </a:r>
            <a:r>
              <a:rPr lang="en-US" sz="1200" baseline="30000" dirty="0" smtClean="0">
                <a:solidFill>
                  <a:srgbClr val="0000FF"/>
                </a:solidFill>
              </a:rPr>
              <a:t>**</a:t>
            </a:r>
            <a:r>
              <a:rPr lang="en-US" sz="1200" dirty="0" smtClean="0">
                <a:solidFill>
                  <a:srgbClr val="0000FF"/>
                </a:solidFill>
              </a:rPr>
              <a:t>The </a:t>
            </a:r>
            <a:r>
              <a:rPr lang="en-US" sz="1200" dirty="0">
                <a:solidFill>
                  <a:srgbClr val="0000FF"/>
                </a:solidFill>
              </a:rPr>
              <a:t>American University in </a:t>
            </a:r>
            <a:r>
              <a:rPr lang="en-US" sz="1200" dirty="0" smtClean="0">
                <a:solidFill>
                  <a:srgbClr val="0000FF"/>
                </a:solidFill>
              </a:rPr>
              <a:t>Cairo </a:t>
            </a:r>
            <a:endParaRPr lang="en-US" sz="1200" dirty="0">
              <a:solidFill>
                <a:srgbClr val="0000FF"/>
              </a:solidFill>
            </a:endParaRPr>
          </a:p>
        </p:txBody>
      </p:sp>
    </p:spTree>
    <p:extLst>
      <p:ext uri="{BB962C8B-B14F-4D97-AF65-F5344CB8AC3E}">
        <p14:creationId xmlns:p14="http://schemas.microsoft.com/office/powerpoint/2010/main" xmlns="" val="2004867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Egyptian firms’ perception of </a:t>
            </a:r>
            <a:r>
              <a:rPr lang="en-GB" dirty="0" smtClean="0"/>
              <a:t>obstacles, comparison</a:t>
            </a:r>
            <a:endParaRPr lang="en-US" dirty="0"/>
          </a:p>
        </p:txBody>
      </p:sp>
      <p:sp>
        <p:nvSpPr>
          <p:cNvPr id="3" name="Content Placeholder 2"/>
          <p:cNvSpPr>
            <a:spLocks noGrp="1"/>
          </p:cNvSpPr>
          <p:nvPr>
            <p:ph idx="1"/>
          </p:nvPr>
        </p:nvSpPr>
        <p:spPr/>
        <p:txBody>
          <a:bodyPr/>
          <a:lstStyle/>
          <a:p>
            <a:r>
              <a:rPr lang="en-US" dirty="0" smtClean="0"/>
              <a:t>In 2013:</a:t>
            </a:r>
            <a:endParaRPr lang="en-US" dirty="0"/>
          </a:p>
        </p:txBody>
      </p:sp>
      <p:pic>
        <p:nvPicPr>
          <p:cNvPr id="4" name="Picture 3"/>
          <p:cNvPicPr>
            <a:picLocks noChangeAspect="1"/>
          </p:cNvPicPr>
          <p:nvPr/>
        </p:nvPicPr>
        <p:blipFill>
          <a:blip r:embed="rId2"/>
          <a:stretch>
            <a:fillRect/>
          </a:stretch>
        </p:blipFill>
        <p:spPr>
          <a:xfrm>
            <a:off x="2324184" y="1905056"/>
            <a:ext cx="5994316" cy="4063943"/>
          </a:xfrm>
          <a:prstGeom prst="rect">
            <a:avLst/>
          </a:prstGeom>
        </p:spPr>
      </p:pic>
      <p:pic>
        <p:nvPicPr>
          <p:cNvPr id="5" name="Picture 4"/>
          <p:cNvPicPr>
            <a:picLocks noChangeAspect="1"/>
          </p:cNvPicPr>
          <p:nvPr/>
        </p:nvPicPr>
        <p:blipFill>
          <a:blip r:embed="rId3"/>
          <a:stretch>
            <a:fillRect/>
          </a:stretch>
        </p:blipFill>
        <p:spPr>
          <a:xfrm>
            <a:off x="122110" y="2494100"/>
            <a:ext cx="8753248" cy="3978749"/>
          </a:xfrm>
          <a:prstGeom prst="rect">
            <a:avLst/>
          </a:prstGeom>
        </p:spPr>
      </p:pic>
    </p:spTree>
    <p:extLst>
      <p:ext uri="{BB962C8B-B14F-4D97-AF65-F5344CB8AC3E}">
        <p14:creationId xmlns:p14="http://schemas.microsoft.com/office/powerpoint/2010/main" xmlns="" val="1954906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8474" y="484094"/>
            <a:ext cx="7823761" cy="1116106"/>
          </a:xfrm>
        </p:spPr>
        <p:txBody>
          <a:bodyPr/>
          <a:lstStyle/>
          <a:p>
            <a:r>
              <a:rPr lang="en-GB" sz="3200" dirty="0"/>
              <a:t>Egyptian firms’ perception of obstacles for their </a:t>
            </a:r>
            <a:r>
              <a:rPr lang="en-GB" sz="3200" dirty="0" smtClean="0"/>
              <a:t>growth by Industry</a:t>
            </a:r>
            <a:endParaRPr lang="en-GB" sz="3200" dirty="0"/>
          </a:p>
        </p:txBody>
      </p:sp>
      <p:pic>
        <p:nvPicPr>
          <p:cNvPr id="11" name="Imagen 10" descr="Captura de pantalla 2014-04-04 a las 23.59.45.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2791733"/>
            <a:ext cx="9144000" cy="3398236"/>
          </a:xfrm>
          <a:prstGeom prst="rect">
            <a:avLst/>
          </a:prstGeom>
        </p:spPr>
      </p:pic>
      <p:sp>
        <p:nvSpPr>
          <p:cNvPr id="3" name="CuadroTexto 2"/>
          <p:cNvSpPr txBox="1"/>
          <p:nvPr/>
        </p:nvSpPr>
        <p:spPr>
          <a:xfrm>
            <a:off x="124948" y="1901727"/>
            <a:ext cx="6703169" cy="400110"/>
          </a:xfrm>
          <a:prstGeom prst="rect">
            <a:avLst/>
          </a:prstGeom>
          <a:noFill/>
        </p:spPr>
        <p:txBody>
          <a:bodyPr wrap="square" rtlCol="0">
            <a:spAutoFit/>
          </a:bodyPr>
          <a:lstStyle/>
          <a:p>
            <a:r>
              <a:rPr lang="es-ES" sz="2000" dirty="0" smtClean="0"/>
              <a:t>Do </a:t>
            </a:r>
            <a:r>
              <a:rPr lang="en-GB" sz="2000" dirty="0" smtClean="0"/>
              <a:t>Industry affect firm obstacles perception?</a:t>
            </a:r>
            <a:endParaRPr lang="en-GB" sz="2000" dirty="0"/>
          </a:p>
        </p:txBody>
      </p:sp>
      <p:sp>
        <p:nvSpPr>
          <p:cNvPr id="7" name="6 CuadroTexto"/>
          <p:cNvSpPr txBox="1"/>
          <p:nvPr/>
        </p:nvSpPr>
        <p:spPr>
          <a:xfrm>
            <a:off x="118618" y="2623351"/>
            <a:ext cx="6201500" cy="276999"/>
          </a:xfrm>
          <a:prstGeom prst="rect">
            <a:avLst/>
          </a:prstGeom>
          <a:noFill/>
        </p:spPr>
        <p:txBody>
          <a:bodyPr wrap="square" rtlCol="0">
            <a:spAutoFit/>
          </a:bodyPr>
          <a:lstStyle/>
          <a:p>
            <a:r>
              <a:rPr lang="de-DE" sz="1200" b="1" dirty="0" smtClean="0"/>
              <a:t>Figure 2. Main obstacles quoted by Egyptian firms in 2004 by industry</a:t>
            </a:r>
            <a:endParaRPr lang="ca-ES" sz="1200" dirty="0"/>
          </a:p>
        </p:txBody>
      </p:sp>
    </p:spTree>
    <p:extLst>
      <p:ext uri="{BB962C8B-B14F-4D97-AF65-F5344CB8AC3E}">
        <p14:creationId xmlns:p14="http://schemas.microsoft.com/office/powerpoint/2010/main" xmlns="" val="992453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Firms characteristics and business obstacles</a:t>
            </a:r>
            <a:endParaRPr lang="en-GB" dirty="0"/>
          </a:p>
        </p:txBody>
      </p:sp>
      <p:graphicFrame>
        <p:nvGraphicFramePr>
          <p:cNvPr id="4" name="3 Marcador de contenido"/>
          <p:cNvGraphicFramePr>
            <a:graphicFrameLocks/>
          </p:cNvGraphicFramePr>
          <p:nvPr>
            <p:extLst>
              <p:ext uri="{D42A27DB-BD31-4B8C-83A1-F6EECF244321}">
                <p14:modId xmlns:p14="http://schemas.microsoft.com/office/powerpoint/2010/main" xmlns="" val="322170032"/>
              </p:ext>
            </p:extLst>
          </p:nvPr>
        </p:nvGraphicFramePr>
        <p:xfrm>
          <a:off x="369154" y="1781429"/>
          <a:ext cx="7110532" cy="4000271"/>
        </p:xfrm>
        <a:graphic>
          <a:graphicData uri="http://schemas.openxmlformats.org/drawingml/2006/table">
            <a:tbl>
              <a:tblPr/>
              <a:tblGrid>
                <a:gridCol w="511466"/>
                <a:gridCol w="601588"/>
                <a:gridCol w="601588"/>
                <a:gridCol w="752927"/>
                <a:gridCol w="959806"/>
                <a:gridCol w="601588"/>
                <a:gridCol w="615142"/>
                <a:gridCol w="615142"/>
                <a:gridCol w="648109"/>
                <a:gridCol w="601588"/>
                <a:gridCol w="601588"/>
              </a:tblGrid>
              <a:tr h="244890">
                <a:tc gridSpan="11">
                  <a:txBody>
                    <a:bodyPr/>
                    <a:lstStyle/>
                    <a:p>
                      <a:pPr>
                        <a:lnSpc>
                          <a:spcPct val="115000"/>
                        </a:lnSpc>
                        <a:spcAft>
                          <a:spcPts val="0"/>
                        </a:spcAft>
                      </a:pPr>
                      <a:endParaRPr lang="ca-ES" sz="2000" dirty="0">
                        <a:latin typeface="Cambria"/>
                        <a:ea typeface="Cambria"/>
                        <a:cs typeface="Times New Roman"/>
                      </a:endParaRPr>
                    </a:p>
                  </a:txBody>
                  <a:tcPr marL="44450" marR="44450" marT="0" marB="0" anchor="b">
                    <a:lnL>
                      <a:noFill/>
                    </a:lnL>
                    <a:lnR>
                      <a:noFill/>
                    </a:lnR>
                    <a:lnT>
                      <a:noFill/>
                    </a:lnT>
                    <a:lnB w="12700" cap="flat" cmpd="sng" algn="ctr">
                      <a:noFill/>
                      <a:prstDash val="solid"/>
                      <a:round/>
                      <a:headEnd type="none" w="med" len="med"/>
                      <a:tailEnd type="none" w="med" len="med"/>
                    </a:lnB>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r>
              <a:tr h="129844">
                <a:tc>
                  <a:txBody>
                    <a:bodyPr/>
                    <a:lstStyle/>
                    <a:p>
                      <a:r>
                        <a:rPr lang="ca-ES" sz="1200" dirty="0" err="1" smtClean="0">
                          <a:latin typeface="Cambria"/>
                        </a:rPr>
                        <a:t>Dep</a:t>
                      </a:r>
                      <a:r>
                        <a:rPr lang="ca-ES" sz="1200" dirty="0" smtClean="0">
                          <a:latin typeface="Cambria"/>
                        </a:rPr>
                        <a:t> Var:</a:t>
                      </a:r>
                      <a:endParaRPr lang="ca-ES" sz="1200" dirty="0">
                        <a:latin typeface="Cambria"/>
                      </a:endParaRPr>
                    </a:p>
                  </a:txBody>
                  <a:tcPr marL="44450" marR="44450" marT="0" marB="0" anchor="b">
                    <a:lnL>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15000"/>
                        </a:lnSpc>
                        <a:spcAft>
                          <a:spcPts val="0"/>
                        </a:spcAft>
                      </a:pPr>
                      <a:r>
                        <a:rPr lang="en-GB" sz="1100" b="1" dirty="0">
                          <a:solidFill>
                            <a:srgbClr val="000000"/>
                          </a:solidFill>
                          <a:latin typeface="Arial"/>
                          <a:ea typeface="Times New Roman"/>
                          <a:cs typeface="Times New Roman"/>
                        </a:rPr>
                        <a:t>crime</a:t>
                      </a:r>
                      <a:endParaRPr lang="ca-ES" sz="2000" b="1" dirty="0">
                        <a:latin typeface="Cambria"/>
                        <a:ea typeface="Cambria"/>
                        <a:cs typeface="Times New Roman"/>
                      </a:endParaRPr>
                    </a:p>
                  </a:txBody>
                  <a:tcPr marL="44450" marR="44450" marT="0" marB="0" anchor="b">
                    <a:lnL w="12700" cap="flat" cmpd="sng" algn="ctr">
                      <a:solidFill>
                        <a:scrgbClr r="0" g="0" b="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15000"/>
                        </a:lnSpc>
                        <a:spcAft>
                          <a:spcPts val="0"/>
                        </a:spcAft>
                      </a:pPr>
                      <a:r>
                        <a:rPr lang="en-GB" sz="1100" b="1" dirty="0">
                          <a:solidFill>
                            <a:srgbClr val="000000"/>
                          </a:solidFill>
                          <a:latin typeface="Arial"/>
                          <a:ea typeface="Times New Roman"/>
                          <a:cs typeface="Times New Roman"/>
                        </a:rPr>
                        <a:t>laws </a:t>
                      </a:r>
                      <a:endParaRPr lang="ca-ES" sz="2000" b="1" dirty="0">
                        <a:latin typeface="Cambria"/>
                        <a:ea typeface="Cambria"/>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15000"/>
                        </a:lnSpc>
                        <a:spcAft>
                          <a:spcPts val="0"/>
                        </a:spcAft>
                      </a:pPr>
                      <a:r>
                        <a:rPr lang="en-GB" sz="1100" b="1" dirty="0" err="1" smtClean="0">
                          <a:solidFill>
                            <a:srgbClr val="000000"/>
                          </a:solidFill>
                          <a:latin typeface="Arial"/>
                          <a:ea typeface="Times New Roman"/>
                          <a:cs typeface="Times New Roman"/>
                        </a:rPr>
                        <a:t>Ilegalcomfor</a:t>
                      </a:r>
                      <a:r>
                        <a:rPr lang="en-GB" sz="1100" b="1" dirty="0" smtClean="0">
                          <a:solidFill>
                            <a:srgbClr val="000000"/>
                          </a:solidFill>
                          <a:latin typeface="Arial"/>
                          <a:ea typeface="Times New Roman"/>
                          <a:cs typeface="Times New Roman"/>
                        </a:rPr>
                        <a:t> </a:t>
                      </a:r>
                      <a:endParaRPr lang="ca-ES" sz="2000" b="1" dirty="0">
                        <a:latin typeface="Cambria"/>
                        <a:ea typeface="Cambria"/>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15000"/>
                        </a:lnSpc>
                        <a:spcAft>
                          <a:spcPts val="0"/>
                        </a:spcAft>
                      </a:pPr>
                      <a:r>
                        <a:rPr lang="en-GB" sz="1100" b="1" dirty="0" err="1" smtClean="0">
                          <a:solidFill>
                            <a:srgbClr val="000000"/>
                          </a:solidFill>
                          <a:latin typeface="Arial"/>
                          <a:ea typeface="Times New Roman"/>
                          <a:cs typeface="Times New Roman"/>
                        </a:rPr>
                        <a:t>Ilegalcom</a:t>
                      </a:r>
                      <a:r>
                        <a:rPr lang="en-GB" sz="1100" b="1" dirty="0" smtClean="0">
                          <a:solidFill>
                            <a:srgbClr val="000000"/>
                          </a:solidFill>
                          <a:latin typeface="Arial"/>
                          <a:ea typeface="Times New Roman"/>
                          <a:cs typeface="Times New Roman"/>
                        </a:rPr>
                        <a:t> </a:t>
                      </a:r>
                      <a:r>
                        <a:rPr lang="en-GB" sz="1100" b="1" dirty="0">
                          <a:solidFill>
                            <a:srgbClr val="000000"/>
                          </a:solidFill>
                          <a:latin typeface="Arial"/>
                          <a:ea typeface="Times New Roman"/>
                          <a:cs typeface="Times New Roman"/>
                        </a:rPr>
                        <a:t>info </a:t>
                      </a:r>
                      <a:endParaRPr lang="ca-ES" sz="2000" b="1" dirty="0">
                        <a:latin typeface="Cambria"/>
                        <a:ea typeface="Cambria"/>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15000"/>
                        </a:lnSpc>
                        <a:spcAft>
                          <a:spcPts val="0"/>
                        </a:spcAft>
                      </a:pPr>
                      <a:r>
                        <a:rPr lang="en-GB" sz="1100" b="1" dirty="0">
                          <a:solidFill>
                            <a:srgbClr val="000000"/>
                          </a:solidFill>
                          <a:latin typeface="Arial"/>
                          <a:ea typeface="Times New Roman"/>
                          <a:cs typeface="Times New Roman"/>
                        </a:rPr>
                        <a:t>corrupt</a:t>
                      </a:r>
                      <a:endParaRPr lang="ca-ES" sz="2000" b="1" dirty="0">
                        <a:latin typeface="Cambria"/>
                        <a:ea typeface="Cambria"/>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15000"/>
                        </a:lnSpc>
                        <a:spcAft>
                          <a:spcPts val="0"/>
                        </a:spcAft>
                      </a:pPr>
                      <a:r>
                        <a:rPr lang="en-GB" sz="1100" b="1" dirty="0">
                          <a:solidFill>
                            <a:srgbClr val="000000"/>
                          </a:solidFill>
                          <a:latin typeface="Arial"/>
                          <a:ea typeface="Times New Roman"/>
                          <a:cs typeface="Times New Roman"/>
                        </a:rPr>
                        <a:t> </a:t>
                      </a:r>
                      <a:r>
                        <a:rPr lang="en-GB" sz="1100" b="1" dirty="0" err="1">
                          <a:solidFill>
                            <a:srgbClr val="000000"/>
                          </a:solidFill>
                          <a:latin typeface="Arial"/>
                          <a:ea typeface="Times New Roman"/>
                          <a:cs typeface="Times New Roman"/>
                        </a:rPr>
                        <a:t>macroe</a:t>
                      </a:r>
                      <a:r>
                        <a:rPr lang="en-GB" sz="1100" b="1" dirty="0">
                          <a:solidFill>
                            <a:srgbClr val="000000"/>
                          </a:solidFill>
                          <a:latin typeface="Arial"/>
                          <a:ea typeface="Times New Roman"/>
                          <a:cs typeface="Times New Roman"/>
                        </a:rPr>
                        <a:t> </a:t>
                      </a:r>
                      <a:endParaRPr lang="ca-ES" sz="2000" b="1" dirty="0">
                        <a:latin typeface="Cambria"/>
                        <a:ea typeface="Cambria"/>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15000"/>
                        </a:lnSpc>
                        <a:spcAft>
                          <a:spcPts val="0"/>
                        </a:spcAft>
                      </a:pPr>
                      <a:r>
                        <a:rPr lang="en-GB" sz="1100" b="1" dirty="0" err="1">
                          <a:solidFill>
                            <a:srgbClr val="000000"/>
                          </a:solidFill>
                          <a:latin typeface="Arial"/>
                          <a:ea typeface="Times New Roman"/>
                          <a:cs typeface="Times New Roman"/>
                        </a:rPr>
                        <a:t>finacc</a:t>
                      </a:r>
                      <a:endParaRPr lang="ca-ES" sz="2000" b="1" dirty="0">
                        <a:latin typeface="Cambria"/>
                        <a:ea typeface="Cambria"/>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15000"/>
                        </a:lnSpc>
                        <a:spcAft>
                          <a:spcPts val="0"/>
                        </a:spcAft>
                      </a:pPr>
                      <a:r>
                        <a:rPr lang="en-GB" sz="1100" b="1" dirty="0" err="1">
                          <a:solidFill>
                            <a:srgbClr val="000000"/>
                          </a:solidFill>
                          <a:latin typeface="Arial"/>
                          <a:ea typeface="Times New Roman"/>
                          <a:cs typeface="Times New Roman"/>
                        </a:rPr>
                        <a:t>fincost</a:t>
                      </a:r>
                      <a:endParaRPr lang="ca-ES" sz="2000" b="1" dirty="0">
                        <a:latin typeface="Cambria"/>
                        <a:ea typeface="Cambria"/>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15000"/>
                        </a:lnSpc>
                        <a:spcAft>
                          <a:spcPts val="0"/>
                        </a:spcAft>
                      </a:pPr>
                      <a:r>
                        <a:rPr lang="en-GB" sz="1100" b="1" dirty="0">
                          <a:solidFill>
                            <a:srgbClr val="000000"/>
                          </a:solidFill>
                          <a:latin typeface="Arial"/>
                          <a:ea typeface="Times New Roman"/>
                          <a:cs typeface="Times New Roman"/>
                        </a:rPr>
                        <a:t>licence</a:t>
                      </a:r>
                      <a:endParaRPr lang="ca-ES" sz="2000" b="1" dirty="0">
                        <a:latin typeface="Cambria"/>
                        <a:ea typeface="Cambria"/>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15000"/>
                        </a:lnSpc>
                        <a:spcAft>
                          <a:spcPts val="0"/>
                        </a:spcAft>
                      </a:pPr>
                      <a:r>
                        <a:rPr lang="en-GB" sz="1100" b="1" dirty="0" smtClean="0">
                          <a:solidFill>
                            <a:srgbClr val="000000"/>
                          </a:solidFill>
                          <a:latin typeface="Arial"/>
                          <a:ea typeface="Times New Roman"/>
                          <a:cs typeface="Times New Roman"/>
                        </a:rPr>
                        <a:t>Skills</a:t>
                      </a:r>
                      <a:endParaRPr lang="ca-ES" sz="2000" b="1" dirty="0">
                        <a:latin typeface="Cambria"/>
                        <a:ea typeface="Cambria"/>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54511">
                <a:tc>
                  <a:txBody>
                    <a:bodyPr/>
                    <a:lstStyle/>
                    <a:p>
                      <a:pPr>
                        <a:lnSpc>
                          <a:spcPct val="115000"/>
                        </a:lnSpc>
                        <a:spcAft>
                          <a:spcPts val="0"/>
                        </a:spcAft>
                      </a:pPr>
                      <a:r>
                        <a:rPr lang="de-DE" sz="1100" b="1" dirty="0">
                          <a:solidFill>
                            <a:srgbClr val="FF0000"/>
                          </a:solidFill>
                          <a:latin typeface="Arial"/>
                          <a:ea typeface="Times New Roman"/>
                          <a:cs typeface="Times New Roman"/>
                        </a:rPr>
                        <a:t>MEs</a:t>
                      </a:r>
                      <a:endParaRPr lang="ca-ES" sz="2000" b="1" dirty="0">
                        <a:solidFill>
                          <a:srgbClr val="FF0000"/>
                        </a:solidFill>
                        <a:latin typeface="Cambria"/>
                        <a:ea typeface="Cambria"/>
                        <a:cs typeface="Times New Roman"/>
                      </a:endParaRPr>
                    </a:p>
                  </a:txBody>
                  <a:tcPr marL="44450" marR="44450" marT="0" marB="0" anchor="b">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-0.051   </a:t>
                      </a:r>
                      <a:endParaRPr lang="ca-ES" sz="2000" dirty="0">
                        <a:latin typeface="Cambria"/>
                        <a:ea typeface="Cambria"/>
                        <a:cs typeface="Times New Roman"/>
                      </a:endParaRPr>
                    </a:p>
                  </a:txBody>
                  <a:tcPr marL="44450" marR="44450" marT="0" marB="0" anchor="b">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-0.068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-0.182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b="1" dirty="0">
                          <a:solidFill>
                            <a:srgbClr val="FF0000"/>
                          </a:solidFill>
                          <a:latin typeface="Arial"/>
                          <a:ea typeface="Times New Roman"/>
                          <a:cs typeface="Times New Roman"/>
                        </a:rPr>
                        <a:t>-0.274***</a:t>
                      </a:r>
                      <a:endParaRPr lang="ca-ES" sz="2000" b="1" dirty="0">
                        <a:solidFill>
                          <a:srgbClr val="FF0000"/>
                        </a:solidFill>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-0.138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0.094   </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b="1" dirty="0">
                          <a:solidFill>
                            <a:srgbClr val="FF0000"/>
                          </a:solidFill>
                          <a:latin typeface="Arial"/>
                          <a:ea typeface="Times New Roman"/>
                          <a:cs typeface="Times New Roman"/>
                        </a:rPr>
                        <a:t>-0.416** </a:t>
                      </a:r>
                      <a:endParaRPr lang="ca-ES" sz="2000" b="1" dirty="0">
                        <a:solidFill>
                          <a:srgbClr val="FF0000"/>
                        </a:solidFill>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b="1" dirty="0">
                          <a:solidFill>
                            <a:srgbClr val="FF0000"/>
                          </a:solidFill>
                          <a:latin typeface="Arial"/>
                          <a:ea typeface="Times New Roman"/>
                          <a:cs typeface="Times New Roman"/>
                        </a:rPr>
                        <a:t>-0.394** </a:t>
                      </a:r>
                      <a:endParaRPr lang="ca-ES" sz="2000" b="1" dirty="0">
                        <a:solidFill>
                          <a:srgbClr val="FF0000"/>
                        </a:solidFill>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-0.107   </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-0.013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r>
              <a:tr h="292803">
                <a:tc>
                  <a:txBody>
                    <a:bodyPr/>
                    <a:lstStyle/>
                    <a:p>
                      <a:endParaRPr lang="ca-ES" sz="2000" b="1" dirty="0">
                        <a:latin typeface="Cambria"/>
                      </a:endParaRPr>
                    </a:p>
                  </a:txBody>
                  <a:tcPr marL="44450" marR="44450" marT="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l">
                        <a:lnSpc>
                          <a:spcPct val="115000"/>
                        </a:lnSpc>
                        <a:spcAft>
                          <a:spcPts val="0"/>
                        </a:spcAft>
                      </a:pPr>
                      <a:r>
                        <a:rPr lang="de-DE" sz="1100">
                          <a:solidFill>
                            <a:srgbClr val="000000"/>
                          </a:solidFill>
                          <a:latin typeface="Arial"/>
                          <a:ea typeface="Times New Roman"/>
                          <a:cs typeface="Times New Roman"/>
                        </a:rPr>
                        <a:t>0.083   </a:t>
                      </a:r>
                      <a:endParaRPr lang="ca-ES" sz="2000">
                        <a:latin typeface="Cambria"/>
                        <a:ea typeface="Cambria"/>
                        <a:cs typeface="Times New Roman"/>
                      </a:endParaRPr>
                    </a:p>
                  </a:txBody>
                  <a:tcPr marL="44450" marR="44450" marT="0" marB="0" anchor="b">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0.108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0.125   </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0.100   </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0.092   </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0.082   </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0.163   </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0.162   </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0.082   </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0.097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14278">
                <a:tc>
                  <a:txBody>
                    <a:bodyPr/>
                    <a:lstStyle/>
                    <a:p>
                      <a:pPr>
                        <a:lnSpc>
                          <a:spcPct val="115000"/>
                        </a:lnSpc>
                        <a:spcAft>
                          <a:spcPts val="0"/>
                        </a:spcAft>
                      </a:pPr>
                      <a:r>
                        <a:rPr lang="de-DE" sz="1100" b="1" dirty="0">
                          <a:solidFill>
                            <a:srgbClr val="FF0000"/>
                          </a:solidFill>
                          <a:latin typeface="Arial"/>
                          <a:ea typeface="Times New Roman"/>
                          <a:cs typeface="Times New Roman"/>
                        </a:rPr>
                        <a:t>LGs</a:t>
                      </a:r>
                      <a:endParaRPr lang="ca-ES" sz="2000" b="1" dirty="0">
                        <a:solidFill>
                          <a:srgbClr val="FF0000"/>
                        </a:solidFill>
                        <a:latin typeface="Cambria"/>
                        <a:ea typeface="Cambria"/>
                        <a:cs typeface="Times New Roman"/>
                      </a:endParaRPr>
                    </a:p>
                  </a:txBody>
                  <a:tcPr marL="44450" marR="44450" marT="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l">
                        <a:lnSpc>
                          <a:spcPct val="115000"/>
                        </a:lnSpc>
                        <a:spcAft>
                          <a:spcPts val="0"/>
                        </a:spcAft>
                      </a:pPr>
                      <a:r>
                        <a:rPr lang="de-DE" sz="1100">
                          <a:solidFill>
                            <a:srgbClr val="000000"/>
                          </a:solidFill>
                          <a:latin typeface="Arial"/>
                          <a:ea typeface="Times New Roman"/>
                          <a:cs typeface="Times New Roman"/>
                        </a:rPr>
                        <a:t>-0.076   </a:t>
                      </a:r>
                      <a:endParaRPr lang="ca-ES" sz="2000">
                        <a:latin typeface="Cambria"/>
                        <a:ea typeface="Cambria"/>
                        <a:cs typeface="Times New Roman"/>
                      </a:endParaRPr>
                    </a:p>
                  </a:txBody>
                  <a:tcPr marL="44450" marR="44450" marT="0" marB="0" anchor="b">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-0.242*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0.064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-0.036   </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-0.002   </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0.062   </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-0.229   </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-0.329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-0.049   </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0.135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92803">
                <a:tc>
                  <a:txBody>
                    <a:bodyPr/>
                    <a:lstStyle/>
                    <a:p>
                      <a:endParaRPr lang="ca-ES" sz="2000" b="1">
                        <a:latin typeface="Cambria"/>
                      </a:endParaRPr>
                    </a:p>
                  </a:txBody>
                  <a:tcPr marL="44450" marR="44450" marT="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l">
                        <a:lnSpc>
                          <a:spcPct val="115000"/>
                        </a:lnSpc>
                        <a:spcAft>
                          <a:spcPts val="0"/>
                        </a:spcAft>
                      </a:pPr>
                      <a:r>
                        <a:rPr lang="de-DE" sz="1100">
                          <a:solidFill>
                            <a:srgbClr val="000000"/>
                          </a:solidFill>
                          <a:latin typeface="Arial"/>
                          <a:ea typeface="Times New Roman"/>
                          <a:cs typeface="Times New Roman"/>
                        </a:rPr>
                        <a:t>0.097   </a:t>
                      </a:r>
                      <a:endParaRPr lang="ca-ES" sz="2000">
                        <a:latin typeface="Cambria"/>
                        <a:ea typeface="Cambria"/>
                        <a:cs typeface="Times New Roman"/>
                      </a:endParaRPr>
                    </a:p>
                  </a:txBody>
                  <a:tcPr marL="44450" marR="44450" marT="0" marB="0" anchor="b">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0.133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0.146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0.124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0.114   </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0.101   </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0.211   </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0.211   </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0.101   </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0.119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14278">
                <a:tc>
                  <a:txBody>
                    <a:bodyPr/>
                    <a:lstStyle/>
                    <a:p>
                      <a:pPr>
                        <a:lnSpc>
                          <a:spcPct val="115000"/>
                        </a:lnSpc>
                        <a:spcAft>
                          <a:spcPts val="0"/>
                        </a:spcAft>
                      </a:pPr>
                      <a:r>
                        <a:rPr lang="de-DE" sz="1100" b="1">
                          <a:solidFill>
                            <a:srgbClr val="000000"/>
                          </a:solidFill>
                          <a:latin typeface="Arial"/>
                          <a:ea typeface="Times New Roman"/>
                          <a:cs typeface="Times New Roman"/>
                        </a:rPr>
                        <a:t>exp</a:t>
                      </a:r>
                      <a:endParaRPr lang="ca-ES" sz="2000" b="1">
                        <a:latin typeface="Cambria"/>
                        <a:ea typeface="Cambria"/>
                        <a:cs typeface="Times New Roman"/>
                      </a:endParaRPr>
                    </a:p>
                  </a:txBody>
                  <a:tcPr marL="44450" marR="44450" marT="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l">
                        <a:lnSpc>
                          <a:spcPct val="115000"/>
                        </a:lnSpc>
                        <a:spcAft>
                          <a:spcPts val="0"/>
                        </a:spcAft>
                      </a:pPr>
                      <a:r>
                        <a:rPr lang="de-DE" sz="1100">
                          <a:solidFill>
                            <a:srgbClr val="000000"/>
                          </a:solidFill>
                          <a:latin typeface="Arial"/>
                          <a:ea typeface="Times New Roman"/>
                          <a:cs typeface="Times New Roman"/>
                        </a:rPr>
                        <a:t>0.069   </a:t>
                      </a:r>
                      <a:endParaRPr lang="ca-ES" sz="2000">
                        <a:latin typeface="Cambria"/>
                        <a:ea typeface="Cambria"/>
                        <a:cs typeface="Times New Roman"/>
                      </a:endParaRPr>
                    </a:p>
                  </a:txBody>
                  <a:tcPr marL="44450" marR="44450" marT="0" marB="0" anchor="b">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0.173   </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-0.125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-0.022   </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0.019   </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-0.019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0.055   </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0.105   </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-0.101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-0.083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92803">
                <a:tc>
                  <a:txBody>
                    <a:bodyPr/>
                    <a:lstStyle/>
                    <a:p>
                      <a:endParaRPr lang="ca-ES" sz="2000" b="1" dirty="0">
                        <a:latin typeface="Cambria"/>
                      </a:endParaRPr>
                    </a:p>
                  </a:txBody>
                  <a:tcPr marL="44450" marR="44450" marT="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l">
                        <a:lnSpc>
                          <a:spcPct val="115000"/>
                        </a:lnSpc>
                        <a:spcAft>
                          <a:spcPts val="0"/>
                        </a:spcAft>
                      </a:pPr>
                      <a:r>
                        <a:rPr lang="de-DE" sz="1100">
                          <a:solidFill>
                            <a:srgbClr val="000000"/>
                          </a:solidFill>
                          <a:latin typeface="Arial"/>
                          <a:ea typeface="Times New Roman"/>
                          <a:cs typeface="Times New Roman"/>
                        </a:rPr>
                        <a:t>0.090   </a:t>
                      </a:r>
                      <a:endParaRPr lang="ca-ES" sz="2000">
                        <a:latin typeface="Cambria"/>
                        <a:ea typeface="Cambria"/>
                        <a:cs typeface="Times New Roman"/>
                      </a:endParaRPr>
                    </a:p>
                  </a:txBody>
                  <a:tcPr marL="44450" marR="44450" marT="0" marB="0" anchor="b">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0.114   </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0.135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0.104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0.098   </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0.086   </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0.169   </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0.170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0.085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0.101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14278">
                <a:tc>
                  <a:txBody>
                    <a:bodyPr/>
                    <a:lstStyle/>
                    <a:p>
                      <a:pPr>
                        <a:lnSpc>
                          <a:spcPct val="115000"/>
                        </a:lnSpc>
                        <a:spcAft>
                          <a:spcPts val="0"/>
                        </a:spcAft>
                      </a:pPr>
                      <a:r>
                        <a:rPr lang="de-DE" sz="1100" b="1" dirty="0">
                          <a:solidFill>
                            <a:srgbClr val="0000FF"/>
                          </a:solidFill>
                          <a:latin typeface="Arial"/>
                          <a:ea typeface="Times New Roman"/>
                          <a:cs typeface="Times New Roman"/>
                        </a:rPr>
                        <a:t>for1</a:t>
                      </a:r>
                      <a:endParaRPr lang="ca-ES" sz="2000" b="1" dirty="0">
                        <a:solidFill>
                          <a:srgbClr val="0000FF"/>
                        </a:solidFill>
                        <a:latin typeface="Cambria"/>
                        <a:ea typeface="Cambria"/>
                        <a:cs typeface="Times New Roman"/>
                      </a:endParaRPr>
                    </a:p>
                  </a:txBody>
                  <a:tcPr marL="44450" marR="44450" marT="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l">
                        <a:lnSpc>
                          <a:spcPct val="115000"/>
                        </a:lnSpc>
                        <a:spcAft>
                          <a:spcPts val="0"/>
                        </a:spcAft>
                      </a:pPr>
                      <a:r>
                        <a:rPr lang="de-DE" sz="1100">
                          <a:solidFill>
                            <a:srgbClr val="000000"/>
                          </a:solidFill>
                          <a:latin typeface="Arial"/>
                          <a:ea typeface="Times New Roman"/>
                          <a:cs typeface="Times New Roman"/>
                        </a:rPr>
                        <a:t>-0.022   </a:t>
                      </a:r>
                      <a:endParaRPr lang="ca-ES" sz="2000">
                        <a:latin typeface="Cambria"/>
                        <a:ea typeface="Cambria"/>
                        <a:cs typeface="Times New Roman"/>
                      </a:endParaRPr>
                    </a:p>
                  </a:txBody>
                  <a:tcPr marL="44450" marR="44450" marT="0" marB="0" anchor="b">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-0.191   </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-0.055   </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0.126   </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-0.071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-0.274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FF"/>
                          </a:solidFill>
                          <a:latin typeface="Arial"/>
                          <a:ea typeface="Times New Roman"/>
                          <a:cs typeface="Times New Roman"/>
                        </a:rPr>
                        <a:t>-0.687*  </a:t>
                      </a:r>
                      <a:endParaRPr lang="ca-ES" sz="2000" dirty="0">
                        <a:solidFill>
                          <a:srgbClr val="0000FF"/>
                        </a:solidFill>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FF"/>
                          </a:solidFill>
                          <a:latin typeface="Arial"/>
                          <a:ea typeface="Times New Roman"/>
                          <a:cs typeface="Times New Roman"/>
                        </a:rPr>
                        <a:t>-0.946***</a:t>
                      </a:r>
                      <a:endParaRPr lang="ca-ES" sz="2000" dirty="0">
                        <a:solidFill>
                          <a:srgbClr val="0000FF"/>
                        </a:solidFill>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0.070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0.095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92803">
                <a:tc>
                  <a:txBody>
                    <a:bodyPr/>
                    <a:lstStyle/>
                    <a:p>
                      <a:endParaRPr lang="ca-ES" sz="2000" b="1">
                        <a:latin typeface="Cambria"/>
                      </a:endParaRPr>
                    </a:p>
                  </a:txBody>
                  <a:tcPr marL="44450" marR="44450" marT="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l">
                        <a:lnSpc>
                          <a:spcPct val="115000"/>
                        </a:lnSpc>
                        <a:spcAft>
                          <a:spcPts val="0"/>
                        </a:spcAft>
                      </a:pPr>
                      <a:r>
                        <a:rPr lang="de-DE" sz="1100">
                          <a:solidFill>
                            <a:srgbClr val="000000"/>
                          </a:solidFill>
                          <a:latin typeface="Arial"/>
                          <a:ea typeface="Times New Roman"/>
                          <a:cs typeface="Times New Roman"/>
                        </a:rPr>
                        <a:t>0.164   </a:t>
                      </a:r>
                      <a:endParaRPr lang="ca-ES" sz="2000">
                        <a:latin typeface="Cambria"/>
                        <a:ea typeface="Cambria"/>
                        <a:cs typeface="Times New Roman"/>
                      </a:endParaRPr>
                    </a:p>
                  </a:txBody>
                  <a:tcPr marL="44450" marR="44450" marT="0" marB="0" anchor="b">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0.226   </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0.248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0.210   </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0.189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0.169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0.367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0.359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0.170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0.201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14278">
                <a:tc>
                  <a:txBody>
                    <a:bodyPr/>
                    <a:lstStyle/>
                    <a:p>
                      <a:pPr>
                        <a:lnSpc>
                          <a:spcPct val="115000"/>
                        </a:lnSpc>
                        <a:spcAft>
                          <a:spcPts val="0"/>
                        </a:spcAft>
                      </a:pPr>
                      <a:r>
                        <a:rPr lang="de-DE" sz="1100" b="1" dirty="0" err="1">
                          <a:solidFill>
                            <a:srgbClr val="000000"/>
                          </a:solidFill>
                          <a:latin typeface="Arial"/>
                          <a:ea typeface="Times New Roman"/>
                          <a:cs typeface="Times New Roman"/>
                        </a:rPr>
                        <a:t>cons</a:t>
                      </a:r>
                      <a:endParaRPr lang="ca-ES" sz="2000" b="1" dirty="0">
                        <a:latin typeface="Cambria"/>
                        <a:ea typeface="Cambria"/>
                        <a:cs typeface="Times New Roman"/>
                      </a:endParaRPr>
                    </a:p>
                  </a:txBody>
                  <a:tcPr marL="44450" marR="44450" marT="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l">
                        <a:lnSpc>
                          <a:spcPct val="115000"/>
                        </a:lnSpc>
                        <a:spcAft>
                          <a:spcPts val="0"/>
                        </a:spcAft>
                      </a:pPr>
                      <a:r>
                        <a:rPr lang="de-DE" sz="1100">
                          <a:solidFill>
                            <a:srgbClr val="000000"/>
                          </a:solidFill>
                          <a:latin typeface="Arial"/>
                          <a:ea typeface="Times New Roman"/>
                          <a:cs typeface="Times New Roman"/>
                        </a:rPr>
                        <a:t>0.424***</a:t>
                      </a:r>
                      <a:endParaRPr lang="ca-ES" sz="2000">
                        <a:latin typeface="Cambria"/>
                        <a:ea typeface="Cambria"/>
                        <a:cs typeface="Times New Roman"/>
                      </a:endParaRPr>
                    </a:p>
                  </a:txBody>
                  <a:tcPr marL="44450" marR="44450" marT="0" marB="0" anchor="b">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1.218***</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1.179***</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2.734***</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2.363***</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3.036***</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2.305***</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2.646***</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0.956***</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1.852***</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92803">
                <a:tc>
                  <a:txBody>
                    <a:bodyPr/>
                    <a:lstStyle/>
                    <a:p>
                      <a:endParaRPr lang="ca-ES" sz="2000" b="1" dirty="0">
                        <a:latin typeface="Cambria"/>
                      </a:endParaRPr>
                    </a:p>
                  </a:txBody>
                  <a:tcPr marL="44450" marR="44450" marT="0" marB="0" anchor="b">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0.041   </a:t>
                      </a:r>
                      <a:endParaRPr lang="ca-ES" sz="2000">
                        <a:latin typeface="Cambria"/>
                        <a:ea typeface="Cambria"/>
                        <a:cs typeface="Times New Roman"/>
                      </a:endParaRPr>
                    </a:p>
                  </a:txBody>
                  <a:tcPr marL="44450" marR="44450" marT="0" marB="0" anchor="b">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0.055   </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0.062   </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0.055   </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0.046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0.042   </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0.096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0.093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0.043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0.051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14278">
                <a:tc>
                  <a:txBody>
                    <a:bodyPr/>
                    <a:lstStyle/>
                    <a:p>
                      <a:pPr>
                        <a:lnSpc>
                          <a:spcPct val="115000"/>
                        </a:lnSpc>
                        <a:spcAft>
                          <a:spcPts val="0"/>
                        </a:spcAft>
                      </a:pPr>
                      <a:r>
                        <a:rPr lang="de-DE" sz="1100" b="1" dirty="0" err="1">
                          <a:solidFill>
                            <a:srgbClr val="000000"/>
                          </a:solidFill>
                          <a:latin typeface="Arial"/>
                          <a:ea typeface="Times New Roman"/>
                          <a:cs typeface="Times New Roman"/>
                        </a:rPr>
                        <a:t>obs</a:t>
                      </a:r>
                      <a:endParaRPr lang="ca-ES" sz="2000" b="1" dirty="0">
                        <a:latin typeface="Cambria"/>
                        <a:ea typeface="Cambria"/>
                        <a:cs typeface="Times New Roman"/>
                      </a:endParaRPr>
                    </a:p>
                  </a:txBody>
                  <a:tcPr marL="44450" marR="44450" marT="0" marB="0" anchor="b">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tcPr>
                </a:tc>
                <a:tc>
                  <a:txBody>
                    <a:bodyPr/>
                    <a:lstStyle/>
                    <a:p>
                      <a:pPr algn="l">
                        <a:lnSpc>
                          <a:spcPct val="115000"/>
                        </a:lnSpc>
                        <a:spcAft>
                          <a:spcPts val="0"/>
                        </a:spcAft>
                      </a:pPr>
                      <a:r>
                        <a:rPr lang="de-DE" sz="1100">
                          <a:solidFill>
                            <a:srgbClr val="000000"/>
                          </a:solidFill>
                          <a:latin typeface="Arial"/>
                          <a:ea typeface="Times New Roman"/>
                          <a:cs typeface="Times New Roman"/>
                        </a:rPr>
                        <a:t>1028</a:t>
                      </a:r>
                      <a:endParaRPr lang="ca-ES" sz="2000">
                        <a:latin typeface="Cambria"/>
                        <a:ea typeface="Cambria"/>
                        <a:cs typeface="Times New Roman"/>
                      </a:endParaRPr>
                    </a:p>
                  </a:txBody>
                  <a:tcPr marL="44450" marR="44450" marT="0" marB="0" anchor="b">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2529</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1020  </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2549</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2566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2566</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1928</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1935</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2573</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2575</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r>
              <a:tr h="214278">
                <a:tc>
                  <a:txBody>
                    <a:bodyPr/>
                    <a:lstStyle/>
                    <a:p>
                      <a:pPr>
                        <a:lnSpc>
                          <a:spcPct val="115000"/>
                        </a:lnSpc>
                        <a:spcAft>
                          <a:spcPts val="0"/>
                        </a:spcAft>
                      </a:pPr>
                      <a:r>
                        <a:rPr lang="de-DE" sz="1100" b="1" dirty="0" err="1">
                          <a:solidFill>
                            <a:srgbClr val="000000"/>
                          </a:solidFill>
                          <a:latin typeface="Arial"/>
                          <a:ea typeface="Times New Roman"/>
                          <a:cs typeface="Times New Roman"/>
                        </a:rPr>
                        <a:t>rmse</a:t>
                      </a:r>
                      <a:endParaRPr lang="ca-ES" sz="2000" b="1" dirty="0">
                        <a:latin typeface="Cambria"/>
                        <a:ea typeface="Cambria"/>
                        <a:cs typeface="Times New Roman"/>
                      </a:endParaRPr>
                    </a:p>
                  </a:txBody>
                  <a:tcPr marL="44450" marR="44450" marT="0" marB="0" anchor="b">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0.887</a:t>
                      </a:r>
                      <a:endParaRPr lang="ca-ES" sz="2000" dirty="0">
                        <a:latin typeface="Cambria"/>
                        <a:ea typeface="Cambria"/>
                        <a:cs typeface="Times New Roman"/>
                      </a:endParaRPr>
                    </a:p>
                  </a:txBody>
                  <a:tcPr marL="44450" marR="44450" marT="0" marB="0" anchor="b">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1.740</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1.305</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1.543</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1.542</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1.333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15000"/>
                        </a:lnSpc>
                        <a:spcAft>
                          <a:spcPts val="0"/>
                        </a:spcAft>
                      </a:pPr>
                      <a:r>
                        <a:rPr lang="de-DE" sz="1100">
                          <a:solidFill>
                            <a:srgbClr val="000000"/>
                          </a:solidFill>
                          <a:latin typeface="Arial"/>
                          <a:ea typeface="Times New Roman"/>
                          <a:cs typeface="Times New Roman"/>
                        </a:rPr>
                        <a:t>2.045</a:t>
                      </a:r>
                      <a:endParaRPr lang="ca-ES" sz="200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2.075</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1.301</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15000"/>
                        </a:lnSpc>
                        <a:spcAft>
                          <a:spcPts val="0"/>
                        </a:spcAft>
                      </a:pPr>
                      <a:r>
                        <a:rPr lang="de-DE" sz="1100" dirty="0">
                          <a:solidFill>
                            <a:srgbClr val="000000"/>
                          </a:solidFill>
                          <a:latin typeface="Arial"/>
                          <a:ea typeface="Times New Roman"/>
                          <a:cs typeface="Times New Roman"/>
                        </a:rPr>
                        <a:t>1.550 </a:t>
                      </a:r>
                      <a:endParaRPr lang="ca-ES" sz="2000" dirty="0">
                        <a:latin typeface="Cambria"/>
                        <a:ea typeface="Cambria"/>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321282" y="5899660"/>
            <a:ext cx="788875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Cambria" pitchFamily="18" charset="0"/>
                <a:cs typeface="Arial" pitchFamily="34" charset="0"/>
              </a:rPr>
              <a:t>Notes: The dependent variable</a:t>
            </a:r>
            <a:r>
              <a:rPr kumimoji="0" lang="en-US" sz="1000" b="0" i="0" u="none" strike="noStrike" cap="none" normalizeH="0" dirty="0" smtClean="0">
                <a:ln>
                  <a:noFill/>
                </a:ln>
                <a:solidFill>
                  <a:schemeClr val="tx1"/>
                </a:solidFill>
                <a:effectLst/>
                <a:latin typeface="Arial" pitchFamily="34" charset="0"/>
                <a:ea typeface="Cambria" pitchFamily="18" charset="0"/>
                <a:cs typeface="Arial" pitchFamily="34" charset="0"/>
              </a:rPr>
              <a:t> in each column is</a:t>
            </a:r>
            <a:r>
              <a:rPr kumimoji="0" lang="en-US" sz="10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the business obstacle. Robust standard errors reported,*** p&lt;0.01, **p&lt;0.05, * p&lt;0.1. Industry and year dummies included.  </a:t>
            </a:r>
            <a:r>
              <a:rPr kumimoji="0" lang="en-GB"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Omitted variable for firm size are SMs, that takes value 1 if firm have between 5 and 50 workers.</a:t>
            </a:r>
            <a:endParaRPr kumimoji="0" lang="en-GB" sz="2400" b="0" i="0" u="none" strike="noStrike" cap="none" normalizeH="0" baseline="0" dirty="0" smtClean="0">
              <a:ln>
                <a:noFill/>
              </a:ln>
              <a:solidFill>
                <a:schemeClr val="tx1"/>
              </a:solidFill>
              <a:effectLst/>
              <a:latin typeface="Arial" pitchFamily="34" charset="0"/>
            </a:endParaRPr>
          </a:p>
        </p:txBody>
      </p:sp>
      <p:sp>
        <p:nvSpPr>
          <p:cNvPr id="3" name="Rectángulo 2"/>
          <p:cNvSpPr/>
          <p:nvPr/>
        </p:nvSpPr>
        <p:spPr>
          <a:xfrm>
            <a:off x="280558" y="1781429"/>
            <a:ext cx="7752280" cy="282770"/>
          </a:xfrm>
          <a:prstGeom prst="rect">
            <a:avLst/>
          </a:prstGeom>
        </p:spPr>
        <p:txBody>
          <a:bodyPr wrap="square">
            <a:spAutoFit/>
          </a:bodyPr>
          <a:lstStyle/>
          <a:p>
            <a:pPr>
              <a:lnSpc>
                <a:spcPct val="115000"/>
              </a:lnSpc>
              <a:spcAft>
                <a:spcPts val="0"/>
              </a:spcAft>
            </a:pPr>
            <a:r>
              <a:rPr lang="en-GB" sz="1100" b="1" dirty="0">
                <a:solidFill>
                  <a:srgbClr val="000000"/>
                </a:solidFill>
                <a:latin typeface="Arial"/>
                <a:ea typeface="Times New Roman"/>
                <a:cs typeface="Times New Roman"/>
              </a:rPr>
              <a:t>Table 5. Firm characteristics and business environmental obstacles (OLS- Regression)</a:t>
            </a:r>
            <a:endParaRPr lang="ca-ES" dirty="0">
              <a:latin typeface="Cambria"/>
              <a:ea typeface="Cambria"/>
              <a:cs typeface="Times New Roman"/>
            </a:endParaRPr>
          </a:p>
        </p:txBody>
      </p:sp>
    </p:spTree>
    <p:extLst>
      <p:ext uri="{BB962C8B-B14F-4D97-AF65-F5344CB8AC3E}">
        <p14:creationId xmlns:p14="http://schemas.microsoft.com/office/powerpoint/2010/main" xmlns="" val="1919135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Firms characteristics and business obstacles</a:t>
            </a:r>
            <a:endParaRPr lang="en-GB" dirty="0"/>
          </a:p>
        </p:txBody>
      </p:sp>
      <p:sp>
        <p:nvSpPr>
          <p:cNvPr id="5" name="Rectangle 1"/>
          <p:cNvSpPr>
            <a:spLocks noChangeArrowheads="1"/>
          </p:cNvSpPr>
          <p:nvPr/>
        </p:nvSpPr>
        <p:spPr bwMode="auto">
          <a:xfrm>
            <a:off x="369156" y="5789001"/>
            <a:ext cx="8357697"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Cambria" pitchFamily="18" charset="0"/>
                <a:cs typeface="Arial" pitchFamily="34" charset="0"/>
              </a:rPr>
              <a:t>Notes: Robust</a:t>
            </a:r>
            <a:r>
              <a:rPr kumimoji="0" lang="en-US" sz="1000" b="0" i="0" u="none" strike="noStrike" cap="none" normalizeH="0" dirty="0" smtClean="0">
                <a:ln>
                  <a:noFill/>
                </a:ln>
                <a:solidFill>
                  <a:schemeClr val="tx1"/>
                </a:solidFill>
                <a:effectLst/>
                <a:latin typeface="Arial" pitchFamily="34" charset="0"/>
                <a:ea typeface="Cambria" pitchFamily="18" charset="0"/>
                <a:cs typeface="Arial" pitchFamily="34" charset="0"/>
              </a:rPr>
              <a:t> </a:t>
            </a:r>
            <a:r>
              <a:rPr lang="en-US" sz="1000" dirty="0">
                <a:latin typeface="Arial" pitchFamily="34" charset="0"/>
                <a:ea typeface="Cambria" pitchFamily="18" charset="0"/>
                <a:cs typeface="Arial" pitchFamily="34" charset="0"/>
              </a:rPr>
              <a:t>s</a:t>
            </a:r>
            <a:r>
              <a:rPr kumimoji="0" lang="en-US" sz="10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tandard errors reported*** p&lt;0.01, **p&lt;0.05, * p&lt;0.1. Industrial and year dummies included.  </a:t>
            </a:r>
            <a:r>
              <a:rPr kumimoji="0" lang="en-GB"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Omitted variable for firm size are SMs, that takes value 1 if firm have between 5 and 50 workers.</a:t>
            </a:r>
            <a:endParaRPr kumimoji="0" lang="en-GB" sz="2400" b="0" i="0" u="none" strike="noStrike" cap="none" normalizeH="0" baseline="0" dirty="0" smtClean="0">
              <a:ln>
                <a:noFill/>
              </a:ln>
              <a:solidFill>
                <a:schemeClr val="tx1"/>
              </a:solidFill>
              <a:effectLst/>
              <a:latin typeface="Arial"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xmlns="" val="1182480700"/>
              </p:ext>
            </p:extLst>
          </p:nvPr>
        </p:nvGraphicFramePr>
        <p:xfrm>
          <a:off x="498472" y="1964406"/>
          <a:ext cx="8021854" cy="3737849"/>
        </p:xfrm>
        <a:graphic>
          <a:graphicData uri="http://schemas.openxmlformats.org/drawingml/2006/table">
            <a:tbl>
              <a:tblPr/>
              <a:tblGrid>
                <a:gridCol w="444159"/>
                <a:gridCol w="647836"/>
                <a:gridCol w="783087"/>
                <a:gridCol w="784009"/>
                <a:gridCol w="783087"/>
                <a:gridCol w="653187"/>
                <a:gridCol w="653187"/>
                <a:gridCol w="653187"/>
                <a:gridCol w="652264"/>
                <a:gridCol w="661477"/>
                <a:gridCol w="653187"/>
                <a:gridCol w="653187"/>
              </a:tblGrid>
              <a:tr h="0">
                <a:tc gridSpan="12">
                  <a:txBody>
                    <a:bodyPr/>
                    <a:lstStyle/>
                    <a:p>
                      <a:pPr>
                        <a:lnSpc>
                          <a:spcPct val="115000"/>
                        </a:lnSpc>
                        <a:spcAft>
                          <a:spcPts val="0"/>
                        </a:spcAft>
                      </a:pPr>
                      <a:endParaRPr lang="ca-ES" sz="2000" dirty="0">
                        <a:latin typeface="Cambria"/>
                        <a:ea typeface="Cambria"/>
                        <a:cs typeface="Times New Roman"/>
                      </a:endParaRPr>
                    </a:p>
                  </a:txBody>
                  <a:tcPr marL="44450" marR="44450" marT="0" marB="0" anchor="b">
                    <a:lnL>
                      <a:noFill/>
                    </a:lnL>
                    <a:lnR>
                      <a:noFill/>
                    </a:lnR>
                    <a:lnT w="12700" cap="flat" cmpd="sng"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r>
              <a:tr h="304238">
                <a:tc>
                  <a:txBody>
                    <a:bodyPr/>
                    <a:lstStyle/>
                    <a:p>
                      <a:endParaRPr lang="ca-ES" sz="2000" dirty="0">
                        <a:latin typeface="Cambria"/>
                      </a:endParaRPr>
                    </a:p>
                  </a:txBody>
                  <a:tcPr marL="44450" marR="44450" marT="0" marB="0" anchor="b">
                    <a:lnL>
                      <a:noFill/>
                    </a:lnL>
                    <a:lnR w="12700" cap="flat" cmpd="sng" algn="ctr">
                      <a:solidFill>
                        <a:scrgbClr r="0" g="0" b="0"/>
                      </a:solidFill>
                      <a:prstDash val="solid"/>
                      <a:round/>
                      <a:headEnd type="none" w="med" len="med"/>
                      <a:tailEnd type="none" w="med" len="med"/>
                    </a:lnR>
                    <a:lnT w="19050" cap="flat" cmpd="dbl"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de-DE" sz="1100" b="1" dirty="0" err="1">
                          <a:solidFill>
                            <a:srgbClr val="000000"/>
                          </a:solidFill>
                          <a:latin typeface="Arial"/>
                          <a:ea typeface="Times New Roman"/>
                          <a:cs typeface="Times New Roman"/>
                        </a:rPr>
                        <a:t>laborreg</a:t>
                      </a:r>
                      <a:endParaRPr lang="ca-ES" sz="2000" b="1" dirty="0">
                        <a:latin typeface="Cambria"/>
                        <a:ea typeface="Cambria"/>
                        <a:cs typeface="Times New Roman"/>
                      </a:endParaRPr>
                    </a:p>
                  </a:txBody>
                  <a:tcPr marL="44450" marR="44450" marT="0" marB="0" anchor="b">
                    <a:lnL w="12700" cap="flat" cmpd="sng" algn="ctr">
                      <a:solidFill>
                        <a:scrgbClr r="0" g="0" b="0"/>
                      </a:solidFill>
                      <a:prstDash val="solid"/>
                      <a:round/>
                      <a:headEnd type="none" w="med" len="med"/>
                      <a:tailEnd type="none" w="med" len="med"/>
                    </a:lnL>
                    <a:lnR>
                      <a:noFill/>
                    </a:lnR>
                    <a:lnT w="19050" cap="flat" cmpd="dbl"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de-DE" sz="1100" b="1" dirty="0">
                          <a:solidFill>
                            <a:srgbClr val="000000"/>
                          </a:solidFill>
                          <a:latin typeface="Arial"/>
                          <a:ea typeface="Times New Roman"/>
                          <a:cs typeface="Times New Roman"/>
                        </a:rPr>
                        <a:t>customs</a:t>
                      </a:r>
                      <a:endParaRPr lang="ca-ES" sz="2000" b="1" dirty="0">
                        <a:latin typeface="Cambria"/>
                        <a:ea typeface="Cambria"/>
                        <a:cs typeface="Times New Roman"/>
                      </a:endParaRPr>
                    </a:p>
                  </a:txBody>
                  <a:tcPr marL="44450" marR="44450" marT="0" marB="0" anchor="b">
                    <a:lnL>
                      <a:noFill/>
                    </a:lnL>
                    <a:lnR>
                      <a:noFill/>
                    </a:lnR>
                    <a:lnT w="19050" cap="flat" cmpd="dbl"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de-DE" sz="1100" b="1" dirty="0" err="1">
                          <a:solidFill>
                            <a:srgbClr val="000000"/>
                          </a:solidFill>
                          <a:latin typeface="Arial"/>
                          <a:ea typeface="Times New Roman"/>
                          <a:cs typeface="Times New Roman"/>
                        </a:rPr>
                        <a:t>taxadm</a:t>
                      </a:r>
                      <a:endParaRPr lang="ca-ES" sz="2000" b="1" dirty="0">
                        <a:latin typeface="Cambria"/>
                        <a:ea typeface="Cambria"/>
                        <a:cs typeface="Times New Roman"/>
                      </a:endParaRPr>
                    </a:p>
                  </a:txBody>
                  <a:tcPr marL="44450" marR="44450" marT="0" marB="0" anchor="b">
                    <a:lnL>
                      <a:noFill/>
                    </a:lnL>
                    <a:lnR>
                      <a:noFill/>
                    </a:lnR>
                    <a:lnT w="19050" cap="flat" cmpd="dbl"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de-DE" sz="1100" b="1">
                          <a:solidFill>
                            <a:srgbClr val="000000"/>
                          </a:solidFill>
                          <a:latin typeface="Arial"/>
                          <a:ea typeface="Times New Roman"/>
                          <a:cs typeface="Times New Roman"/>
                        </a:rPr>
                        <a:t> taxrate</a:t>
                      </a:r>
                      <a:endParaRPr lang="ca-ES" sz="2000" b="1">
                        <a:latin typeface="Cambria"/>
                        <a:ea typeface="Cambria"/>
                        <a:cs typeface="Times New Roman"/>
                      </a:endParaRPr>
                    </a:p>
                  </a:txBody>
                  <a:tcPr marL="44450" marR="44450" marT="0" marB="0" anchor="b">
                    <a:lnL>
                      <a:noFill/>
                    </a:lnL>
                    <a:lnR>
                      <a:noFill/>
                    </a:lnR>
                    <a:lnT w="19050" cap="flat" cmpd="dbl"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de-DE" sz="1100" b="1" dirty="0">
                          <a:solidFill>
                            <a:srgbClr val="000000"/>
                          </a:solidFill>
                          <a:latin typeface="Arial"/>
                          <a:ea typeface="Times New Roman"/>
                          <a:cs typeface="Times New Roman"/>
                        </a:rPr>
                        <a:t> </a:t>
                      </a:r>
                      <a:r>
                        <a:rPr lang="de-DE" sz="1100" b="1" dirty="0" err="1">
                          <a:solidFill>
                            <a:srgbClr val="000000"/>
                          </a:solidFill>
                          <a:latin typeface="Arial"/>
                          <a:ea typeface="Times New Roman"/>
                          <a:cs typeface="Times New Roman"/>
                        </a:rPr>
                        <a:t>policy</a:t>
                      </a:r>
                      <a:endParaRPr lang="ca-ES" sz="2000" b="1" dirty="0">
                        <a:latin typeface="Cambria"/>
                        <a:ea typeface="Cambria"/>
                        <a:cs typeface="Times New Roman"/>
                      </a:endParaRPr>
                    </a:p>
                  </a:txBody>
                  <a:tcPr marL="44450" marR="44450" marT="0" marB="0" anchor="b">
                    <a:lnL>
                      <a:noFill/>
                    </a:lnL>
                    <a:lnR>
                      <a:noFill/>
                    </a:lnR>
                    <a:lnT w="19050" cap="flat" cmpd="dbl"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de-DE" sz="1100" b="1" dirty="0" err="1">
                          <a:solidFill>
                            <a:srgbClr val="000000"/>
                          </a:solidFill>
                          <a:latin typeface="Arial"/>
                          <a:ea typeface="Times New Roman"/>
                          <a:cs typeface="Times New Roman"/>
                        </a:rPr>
                        <a:t>landpr</a:t>
                      </a:r>
                      <a:endParaRPr lang="ca-ES" sz="2000" b="1" dirty="0">
                        <a:latin typeface="Cambria"/>
                        <a:ea typeface="Cambria"/>
                        <a:cs typeface="Times New Roman"/>
                      </a:endParaRPr>
                    </a:p>
                  </a:txBody>
                  <a:tcPr marL="44450" marR="44450" marT="0" marB="0" anchor="b">
                    <a:lnL>
                      <a:noFill/>
                    </a:lnL>
                    <a:lnR>
                      <a:noFill/>
                    </a:lnR>
                    <a:lnT w="19050" cap="flat" cmpd="dbl"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de-DE" sz="1100" b="1" dirty="0">
                          <a:solidFill>
                            <a:srgbClr val="000000"/>
                          </a:solidFill>
                          <a:latin typeface="Arial"/>
                          <a:ea typeface="Times New Roman"/>
                          <a:cs typeface="Times New Roman"/>
                        </a:rPr>
                        <a:t> </a:t>
                      </a:r>
                      <a:r>
                        <a:rPr lang="de-DE" sz="1100" b="1" dirty="0" err="1">
                          <a:solidFill>
                            <a:srgbClr val="000000"/>
                          </a:solidFill>
                          <a:latin typeface="Arial"/>
                          <a:ea typeface="Times New Roman"/>
                          <a:cs typeface="Times New Roman"/>
                        </a:rPr>
                        <a:t>landacc</a:t>
                      </a:r>
                      <a:endParaRPr lang="ca-ES" sz="2000" b="1" dirty="0">
                        <a:latin typeface="Cambria"/>
                        <a:ea typeface="Cambria"/>
                        <a:cs typeface="Times New Roman"/>
                      </a:endParaRPr>
                    </a:p>
                  </a:txBody>
                  <a:tcPr marL="44450" marR="44450" marT="0" marB="0" anchor="b">
                    <a:lnL>
                      <a:noFill/>
                    </a:lnL>
                    <a:lnR>
                      <a:noFill/>
                    </a:lnR>
                    <a:lnT w="19050" cap="flat" cmpd="dbl"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de-DE" sz="1100" b="1" dirty="0" err="1">
                          <a:solidFill>
                            <a:srgbClr val="000000"/>
                          </a:solidFill>
                          <a:latin typeface="Arial"/>
                          <a:ea typeface="Times New Roman"/>
                          <a:cs typeface="Times New Roman"/>
                        </a:rPr>
                        <a:t>water</a:t>
                      </a:r>
                      <a:endParaRPr lang="ca-ES" sz="2000" b="1" dirty="0">
                        <a:latin typeface="Cambria"/>
                        <a:ea typeface="Cambria"/>
                        <a:cs typeface="Times New Roman"/>
                      </a:endParaRPr>
                    </a:p>
                  </a:txBody>
                  <a:tcPr marL="44450" marR="44450" marT="0" marB="0" anchor="b">
                    <a:lnL>
                      <a:noFill/>
                    </a:lnL>
                    <a:lnR>
                      <a:noFill/>
                    </a:lnR>
                    <a:lnT w="19050" cap="flat" cmpd="dbl"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de-DE" sz="1100" b="1" dirty="0" err="1">
                          <a:solidFill>
                            <a:srgbClr val="000000"/>
                          </a:solidFill>
                          <a:latin typeface="Arial"/>
                          <a:ea typeface="Times New Roman"/>
                          <a:cs typeface="Times New Roman"/>
                        </a:rPr>
                        <a:t>trans</a:t>
                      </a:r>
                      <a:endParaRPr lang="ca-ES" sz="2000" b="1" dirty="0">
                        <a:latin typeface="Cambria"/>
                        <a:ea typeface="Cambria"/>
                        <a:cs typeface="Times New Roman"/>
                      </a:endParaRPr>
                    </a:p>
                  </a:txBody>
                  <a:tcPr marL="44450" marR="44450" marT="0" marB="0" anchor="b">
                    <a:lnL>
                      <a:noFill/>
                    </a:lnL>
                    <a:lnR>
                      <a:noFill/>
                    </a:lnR>
                    <a:lnT w="19050" cap="flat" cmpd="dbl"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de-DE" sz="1100" b="1" dirty="0" err="1">
                          <a:solidFill>
                            <a:srgbClr val="000000"/>
                          </a:solidFill>
                          <a:latin typeface="Arial"/>
                          <a:ea typeface="Times New Roman"/>
                          <a:cs typeface="Times New Roman"/>
                        </a:rPr>
                        <a:t>elec</a:t>
                      </a:r>
                      <a:endParaRPr lang="ca-ES" sz="2000" b="1" dirty="0">
                        <a:latin typeface="Cambria"/>
                        <a:ea typeface="Cambria"/>
                        <a:cs typeface="Times New Roman"/>
                      </a:endParaRPr>
                    </a:p>
                  </a:txBody>
                  <a:tcPr marL="44450" marR="44450" marT="0" marB="0" anchor="b">
                    <a:lnL>
                      <a:noFill/>
                    </a:lnL>
                    <a:lnR>
                      <a:noFill/>
                    </a:lnR>
                    <a:lnT w="19050" cap="flat" cmpd="dbl"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de-DE" sz="1100" b="1" dirty="0" err="1">
                          <a:solidFill>
                            <a:srgbClr val="000000"/>
                          </a:solidFill>
                          <a:latin typeface="Arial"/>
                          <a:ea typeface="Times New Roman"/>
                          <a:cs typeface="Times New Roman"/>
                        </a:rPr>
                        <a:t>tel</a:t>
                      </a:r>
                      <a:endParaRPr lang="ca-ES" sz="2000" b="1" dirty="0">
                        <a:latin typeface="Cambria"/>
                        <a:ea typeface="Cambria"/>
                        <a:cs typeface="Times New Roman"/>
                      </a:endParaRPr>
                    </a:p>
                  </a:txBody>
                  <a:tcPr marL="44450" marR="44450" marT="0" marB="0" anchor="b">
                    <a:lnL>
                      <a:noFill/>
                    </a:lnL>
                    <a:lnR>
                      <a:noFill/>
                    </a:lnR>
                    <a:lnT w="19050" cap="flat" cmpd="dbl"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222647">
                <a:tc>
                  <a:txBody>
                    <a:bodyPr/>
                    <a:lstStyle/>
                    <a:p>
                      <a:pPr>
                        <a:lnSpc>
                          <a:spcPct val="115000"/>
                        </a:lnSpc>
                        <a:spcAft>
                          <a:spcPts val="0"/>
                        </a:spcAft>
                      </a:pPr>
                      <a:r>
                        <a:rPr lang="de-DE" sz="1100" b="1" dirty="0">
                          <a:solidFill>
                            <a:srgbClr val="FF0000"/>
                          </a:solidFill>
                          <a:latin typeface="Arial"/>
                          <a:ea typeface="Times New Roman"/>
                          <a:cs typeface="Times New Roman"/>
                        </a:rPr>
                        <a:t>MEs</a:t>
                      </a:r>
                      <a:endParaRPr lang="ca-ES" sz="2000" b="1" dirty="0">
                        <a:solidFill>
                          <a:srgbClr val="FF0000"/>
                        </a:solidFill>
                        <a:latin typeface="Cambria"/>
                        <a:ea typeface="Cambria"/>
                        <a:cs typeface="Times New Roman"/>
                      </a:endParaRPr>
                    </a:p>
                  </a:txBody>
                  <a:tcPr marL="44450" marR="44450" marT="0" marB="0" anchor="b">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-0.100   </a:t>
                      </a:r>
                      <a:endParaRPr lang="ca-ES" sz="2000">
                        <a:latin typeface="Cambria"/>
                        <a:ea typeface="Cambria"/>
                        <a:cs typeface="Times New Roman"/>
                      </a:endParaRPr>
                    </a:p>
                  </a:txBody>
                  <a:tcPr marL="44450" marR="44450" marT="0" marB="0" anchor="b">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b="1" dirty="0">
                          <a:solidFill>
                            <a:srgbClr val="FF0000"/>
                          </a:solidFill>
                          <a:latin typeface="Arial"/>
                          <a:ea typeface="Times New Roman"/>
                          <a:cs typeface="Times New Roman"/>
                        </a:rPr>
                        <a:t>-0.439***</a:t>
                      </a:r>
                      <a:endParaRPr lang="ca-ES" sz="2000" b="1" dirty="0">
                        <a:solidFill>
                          <a:srgbClr val="FF0000"/>
                        </a:solidFill>
                        <a:latin typeface="Cambria"/>
                        <a:ea typeface="Cambria"/>
                        <a:cs typeface="Times New Roman"/>
                      </a:endParaRPr>
                    </a:p>
                  </a:txBody>
                  <a:tcPr marL="44450" marR="44450" marT="0" marB="0" anchor="b">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b="1">
                          <a:solidFill>
                            <a:srgbClr val="FF0000"/>
                          </a:solidFill>
                          <a:latin typeface="Arial"/>
                          <a:ea typeface="Times New Roman"/>
                          <a:cs typeface="Times New Roman"/>
                        </a:rPr>
                        <a:t>-0.166*  </a:t>
                      </a:r>
                      <a:endParaRPr lang="ca-ES" sz="2000" b="1">
                        <a:solidFill>
                          <a:srgbClr val="FF0000"/>
                        </a:solidFill>
                        <a:latin typeface="Cambria"/>
                        <a:ea typeface="Cambria"/>
                        <a:cs typeface="Times New Roman"/>
                      </a:endParaRPr>
                    </a:p>
                  </a:txBody>
                  <a:tcPr marL="44450" marR="44450" marT="0" marB="0" anchor="b">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b="1">
                          <a:solidFill>
                            <a:srgbClr val="FF0000"/>
                          </a:solidFill>
                          <a:latin typeface="Arial"/>
                          <a:ea typeface="Times New Roman"/>
                          <a:cs typeface="Times New Roman"/>
                        </a:rPr>
                        <a:t>-0.246***</a:t>
                      </a:r>
                      <a:endParaRPr lang="ca-ES" sz="2000" b="1">
                        <a:solidFill>
                          <a:srgbClr val="FF0000"/>
                        </a:solidFill>
                        <a:latin typeface="Cambria"/>
                        <a:ea typeface="Cambria"/>
                        <a:cs typeface="Times New Roman"/>
                      </a:endParaRPr>
                    </a:p>
                  </a:txBody>
                  <a:tcPr marL="44450" marR="44450" marT="0" marB="0" anchor="b">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b="1">
                          <a:solidFill>
                            <a:srgbClr val="FF0000"/>
                          </a:solidFill>
                          <a:latin typeface="Arial"/>
                          <a:ea typeface="Times New Roman"/>
                          <a:cs typeface="Times New Roman"/>
                        </a:rPr>
                        <a:t>-0.185*  </a:t>
                      </a:r>
                      <a:endParaRPr lang="ca-ES" sz="2000" b="1">
                        <a:solidFill>
                          <a:srgbClr val="FF0000"/>
                        </a:solidFill>
                        <a:latin typeface="Cambria"/>
                        <a:ea typeface="Cambria"/>
                        <a:cs typeface="Times New Roman"/>
                      </a:endParaRPr>
                    </a:p>
                  </a:txBody>
                  <a:tcPr marL="44450" marR="44450" marT="0" marB="0" anchor="b">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b="1" dirty="0">
                          <a:solidFill>
                            <a:srgbClr val="FF0000"/>
                          </a:solidFill>
                          <a:latin typeface="Arial"/>
                          <a:ea typeface="Times New Roman"/>
                          <a:cs typeface="Times New Roman"/>
                        </a:rPr>
                        <a:t>-0.254*  </a:t>
                      </a:r>
                      <a:endParaRPr lang="ca-ES" sz="2000" b="1" dirty="0">
                        <a:solidFill>
                          <a:srgbClr val="FF0000"/>
                        </a:solidFill>
                        <a:latin typeface="Cambria"/>
                        <a:ea typeface="Cambria"/>
                        <a:cs typeface="Times New Roman"/>
                      </a:endParaRPr>
                    </a:p>
                  </a:txBody>
                  <a:tcPr marL="44450" marR="44450" marT="0" marB="0" anchor="b">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b="1" dirty="0">
                          <a:solidFill>
                            <a:srgbClr val="FF0000"/>
                          </a:solidFill>
                          <a:latin typeface="Arial"/>
                          <a:ea typeface="Times New Roman"/>
                          <a:cs typeface="Times New Roman"/>
                        </a:rPr>
                        <a:t>-0.272*  </a:t>
                      </a:r>
                      <a:endParaRPr lang="ca-ES" sz="2000" b="1" dirty="0">
                        <a:solidFill>
                          <a:srgbClr val="FF0000"/>
                        </a:solidFill>
                        <a:latin typeface="Cambria"/>
                        <a:ea typeface="Cambria"/>
                        <a:cs typeface="Times New Roman"/>
                      </a:endParaRPr>
                    </a:p>
                  </a:txBody>
                  <a:tcPr marL="44450" marR="44450" marT="0" marB="0" anchor="b">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-0.149   </a:t>
                      </a:r>
                      <a:endParaRPr lang="ca-ES" sz="2000">
                        <a:latin typeface="Cambria"/>
                        <a:ea typeface="Cambria"/>
                        <a:cs typeface="Times New Roman"/>
                      </a:endParaRPr>
                    </a:p>
                  </a:txBody>
                  <a:tcPr marL="44450" marR="44450" marT="0" marB="0" anchor="b">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-0.022   </a:t>
                      </a:r>
                      <a:endParaRPr lang="ca-ES" sz="2000">
                        <a:latin typeface="Cambria"/>
                        <a:ea typeface="Cambria"/>
                        <a:cs typeface="Times New Roman"/>
                      </a:endParaRPr>
                    </a:p>
                  </a:txBody>
                  <a:tcPr marL="44450" marR="44450" marT="0" marB="0" anchor="b">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0.062   </a:t>
                      </a:r>
                      <a:endParaRPr lang="ca-ES" sz="2000">
                        <a:latin typeface="Cambria"/>
                        <a:ea typeface="Cambria"/>
                        <a:cs typeface="Times New Roman"/>
                      </a:endParaRPr>
                    </a:p>
                  </a:txBody>
                  <a:tcPr marL="44450" marR="44450" marT="0" marB="0" anchor="b">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-0.093   </a:t>
                      </a:r>
                      <a:endParaRPr lang="ca-ES" sz="2000">
                        <a:latin typeface="Cambria"/>
                        <a:ea typeface="Cambria"/>
                        <a:cs typeface="Times New Roman"/>
                      </a:endParaRPr>
                    </a:p>
                  </a:txBody>
                  <a:tcPr marL="44450" marR="44450" marT="0" marB="0" anchor="b">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r>
              <a:tr h="304238">
                <a:tc>
                  <a:txBody>
                    <a:bodyPr/>
                    <a:lstStyle/>
                    <a:p>
                      <a:endParaRPr lang="ca-ES" sz="2000" b="1" dirty="0">
                        <a:latin typeface="Cambria"/>
                      </a:endParaRPr>
                    </a:p>
                  </a:txBody>
                  <a:tcPr marL="44450" marR="44450" marT="0" marB="0" anchor="b">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dirty="0">
                          <a:solidFill>
                            <a:srgbClr val="000000"/>
                          </a:solidFill>
                          <a:latin typeface="Arial"/>
                          <a:ea typeface="Times New Roman"/>
                          <a:cs typeface="Times New Roman"/>
                        </a:rPr>
                        <a:t>0.089   </a:t>
                      </a:r>
                      <a:endParaRPr lang="ca-ES" sz="2000" dirty="0">
                        <a:latin typeface="Cambria"/>
                        <a:ea typeface="Cambria"/>
                        <a:cs typeface="Times New Roman"/>
                      </a:endParaRPr>
                    </a:p>
                  </a:txBody>
                  <a:tcPr marL="44450" marR="44450" marT="0" marB="0" anchor="b">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dirty="0">
                          <a:solidFill>
                            <a:srgbClr val="000000"/>
                          </a:solidFill>
                          <a:latin typeface="Arial"/>
                          <a:ea typeface="Times New Roman"/>
                          <a:cs typeface="Times New Roman"/>
                        </a:rPr>
                        <a:t>0.159   </a:t>
                      </a:r>
                      <a:endParaRPr lang="ca-ES" sz="2000" dirty="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0.101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0.093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0.096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0.148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dirty="0">
                          <a:solidFill>
                            <a:srgbClr val="000000"/>
                          </a:solidFill>
                          <a:latin typeface="Arial"/>
                          <a:ea typeface="Times New Roman"/>
                          <a:cs typeface="Times New Roman"/>
                        </a:rPr>
                        <a:t>0.142   </a:t>
                      </a:r>
                      <a:endParaRPr lang="ca-ES" sz="2000" dirty="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0.120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0.068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0.087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0.060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r>
              <a:tr h="222647">
                <a:tc>
                  <a:txBody>
                    <a:bodyPr/>
                    <a:lstStyle/>
                    <a:p>
                      <a:pPr>
                        <a:lnSpc>
                          <a:spcPct val="115000"/>
                        </a:lnSpc>
                        <a:spcAft>
                          <a:spcPts val="0"/>
                        </a:spcAft>
                      </a:pPr>
                      <a:r>
                        <a:rPr lang="de-DE" sz="1100" b="1" dirty="0">
                          <a:solidFill>
                            <a:srgbClr val="FF0000"/>
                          </a:solidFill>
                          <a:latin typeface="Arial"/>
                          <a:ea typeface="Times New Roman"/>
                          <a:cs typeface="Times New Roman"/>
                        </a:rPr>
                        <a:t>LGs</a:t>
                      </a:r>
                      <a:endParaRPr lang="ca-ES" sz="2000" b="1" dirty="0">
                        <a:solidFill>
                          <a:srgbClr val="FF0000"/>
                        </a:solidFill>
                        <a:latin typeface="Cambria"/>
                        <a:ea typeface="Cambria"/>
                        <a:cs typeface="Times New Roman"/>
                      </a:endParaRPr>
                    </a:p>
                  </a:txBody>
                  <a:tcPr marL="44450" marR="44450" marT="0" marB="0" anchor="b">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dirty="0">
                          <a:solidFill>
                            <a:srgbClr val="000000"/>
                          </a:solidFill>
                          <a:latin typeface="Arial"/>
                          <a:ea typeface="Times New Roman"/>
                          <a:cs typeface="Times New Roman"/>
                        </a:rPr>
                        <a:t>0.044   </a:t>
                      </a:r>
                      <a:endParaRPr lang="ca-ES" sz="2000" dirty="0">
                        <a:latin typeface="Cambria"/>
                        <a:ea typeface="Cambria"/>
                        <a:cs typeface="Times New Roman"/>
                      </a:endParaRPr>
                    </a:p>
                  </a:txBody>
                  <a:tcPr marL="44450" marR="44450" marT="0" marB="0" anchor="b">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b="1" dirty="0">
                          <a:solidFill>
                            <a:srgbClr val="FF0000"/>
                          </a:solidFill>
                          <a:latin typeface="Arial"/>
                          <a:ea typeface="Times New Roman"/>
                          <a:cs typeface="Times New Roman"/>
                        </a:rPr>
                        <a:t>-0.724***</a:t>
                      </a:r>
                      <a:endParaRPr lang="ca-ES" sz="2000" b="1" dirty="0">
                        <a:solidFill>
                          <a:srgbClr val="FF0000"/>
                        </a:solidFill>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b="1" dirty="0">
                          <a:solidFill>
                            <a:srgbClr val="FF0000"/>
                          </a:solidFill>
                          <a:latin typeface="Arial"/>
                          <a:ea typeface="Times New Roman"/>
                          <a:cs typeface="Times New Roman"/>
                        </a:rPr>
                        <a:t>-0.368***</a:t>
                      </a:r>
                      <a:endParaRPr lang="ca-ES" sz="2000" b="1" dirty="0">
                        <a:solidFill>
                          <a:srgbClr val="FF0000"/>
                        </a:solidFill>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b="1">
                          <a:solidFill>
                            <a:srgbClr val="FF0000"/>
                          </a:solidFill>
                          <a:latin typeface="Arial"/>
                          <a:ea typeface="Times New Roman"/>
                          <a:cs typeface="Times New Roman"/>
                        </a:rPr>
                        <a:t>-0.381***</a:t>
                      </a:r>
                      <a:endParaRPr lang="ca-ES" sz="2000" b="1">
                        <a:solidFill>
                          <a:srgbClr val="FF0000"/>
                        </a:solidFill>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b="1" dirty="0">
                          <a:solidFill>
                            <a:srgbClr val="FF0000"/>
                          </a:solidFill>
                          <a:latin typeface="Arial"/>
                          <a:ea typeface="Times New Roman"/>
                          <a:cs typeface="Times New Roman"/>
                        </a:rPr>
                        <a:t>-0.293** </a:t>
                      </a:r>
                      <a:endParaRPr lang="ca-ES" sz="2000" b="1" dirty="0">
                        <a:solidFill>
                          <a:srgbClr val="FF0000"/>
                        </a:solidFill>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dirty="0">
                          <a:solidFill>
                            <a:srgbClr val="000000"/>
                          </a:solidFill>
                          <a:latin typeface="Arial"/>
                          <a:ea typeface="Times New Roman"/>
                          <a:cs typeface="Times New Roman"/>
                        </a:rPr>
                        <a:t>-0.159   </a:t>
                      </a:r>
                      <a:endParaRPr lang="ca-ES" sz="2000" dirty="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dirty="0">
                          <a:solidFill>
                            <a:srgbClr val="000000"/>
                          </a:solidFill>
                          <a:latin typeface="Arial"/>
                          <a:ea typeface="Times New Roman"/>
                          <a:cs typeface="Times New Roman"/>
                        </a:rPr>
                        <a:t>-0.168   </a:t>
                      </a:r>
                      <a:endParaRPr lang="ca-ES" sz="2000" dirty="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b="1" dirty="0">
                          <a:solidFill>
                            <a:srgbClr val="FF0000"/>
                          </a:solidFill>
                          <a:latin typeface="Arial"/>
                          <a:ea typeface="Times New Roman"/>
                          <a:cs typeface="Times New Roman"/>
                        </a:rPr>
                        <a:t>-0.264*  </a:t>
                      </a:r>
                      <a:endParaRPr lang="ca-ES" sz="2000" b="1" dirty="0">
                        <a:solidFill>
                          <a:srgbClr val="FF0000"/>
                        </a:solidFill>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b="1" dirty="0">
                          <a:solidFill>
                            <a:srgbClr val="FF0000"/>
                          </a:solidFill>
                          <a:latin typeface="Arial"/>
                          <a:ea typeface="Times New Roman"/>
                          <a:cs typeface="Times New Roman"/>
                        </a:rPr>
                        <a:t>0.152*  </a:t>
                      </a:r>
                      <a:endParaRPr lang="ca-ES" sz="2000" b="1" dirty="0">
                        <a:solidFill>
                          <a:srgbClr val="FF0000"/>
                        </a:solidFill>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0.040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-0.028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r>
              <a:tr h="304238">
                <a:tc>
                  <a:txBody>
                    <a:bodyPr/>
                    <a:lstStyle/>
                    <a:p>
                      <a:endParaRPr lang="ca-ES" sz="2000" b="1">
                        <a:latin typeface="Cambria"/>
                      </a:endParaRPr>
                    </a:p>
                  </a:txBody>
                  <a:tcPr marL="44450" marR="44450" marT="0" marB="0" anchor="b">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0.110   </a:t>
                      </a:r>
                      <a:endParaRPr lang="ca-ES" sz="2000">
                        <a:latin typeface="Cambria"/>
                        <a:ea typeface="Cambria"/>
                        <a:cs typeface="Times New Roman"/>
                      </a:endParaRPr>
                    </a:p>
                  </a:txBody>
                  <a:tcPr marL="44450" marR="44450" marT="0" marB="0" anchor="b">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dirty="0">
                          <a:solidFill>
                            <a:srgbClr val="000000"/>
                          </a:solidFill>
                          <a:latin typeface="Arial"/>
                          <a:ea typeface="Times New Roman"/>
                          <a:cs typeface="Times New Roman"/>
                        </a:rPr>
                        <a:t>0.206   </a:t>
                      </a:r>
                      <a:endParaRPr lang="ca-ES" sz="2000" dirty="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0.124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0.115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0.119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0.188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0.177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0.151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0.084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0.107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0.074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r>
              <a:tr h="222647">
                <a:tc>
                  <a:txBody>
                    <a:bodyPr/>
                    <a:lstStyle/>
                    <a:p>
                      <a:pPr>
                        <a:lnSpc>
                          <a:spcPct val="115000"/>
                        </a:lnSpc>
                        <a:spcAft>
                          <a:spcPts val="0"/>
                        </a:spcAft>
                      </a:pPr>
                      <a:r>
                        <a:rPr lang="de-DE" sz="1100" b="1" dirty="0" err="1">
                          <a:solidFill>
                            <a:srgbClr val="000000"/>
                          </a:solidFill>
                          <a:latin typeface="Arial"/>
                          <a:ea typeface="Times New Roman"/>
                          <a:cs typeface="Times New Roman"/>
                        </a:rPr>
                        <a:t>exp</a:t>
                      </a:r>
                      <a:endParaRPr lang="ca-ES" sz="2000" b="1" dirty="0">
                        <a:latin typeface="Cambria"/>
                        <a:ea typeface="Cambria"/>
                        <a:cs typeface="Times New Roman"/>
                      </a:endParaRPr>
                    </a:p>
                  </a:txBody>
                  <a:tcPr marL="44450" marR="44450" marT="0" marB="0" anchor="b">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0.051   </a:t>
                      </a:r>
                      <a:endParaRPr lang="ca-ES" sz="2000">
                        <a:latin typeface="Cambria"/>
                        <a:ea typeface="Cambria"/>
                        <a:cs typeface="Times New Roman"/>
                      </a:endParaRPr>
                    </a:p>
                  </a:txBody>
                  <a:tcPr marL="44450" marR="44450" marT="0" marB="0" anchor="b">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dirty="0">
                          <a:solidFill>
                            <a:srgbClr val="0000FF"/>
                          </a:solidFill>
                          <a:latin typeface="Arial"/>
                          <a:ea typeface="Times New Roman"/>
                          <a:cs typeface="Times New Roman"/>
                        </a:rPr>
                        <a:t>0.663***</a:t>
                      </a:r>
                      <a:endParaRPr lang="ca-ES" sz="2000" dirty="0">
                        <a:solidFill>
                          <a:srgbClr val="0000FF"/>
                        </a:solidFill>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dirty="0">
                          <a:solidFill>
                            <a:srgbClr val="000000"/>
                          </a:solidFill>
                          <a:latin typeface="Arial"/>
                          <a:ea typeface="Times New Roman"/>
                          <a:cs typeface="Times New Roman"/>
                        </a:rPr>
                        <a:t>0.169   </a:t>
                      </a:r>
                      <a:endParaRPr lang="ca-ES" sz="2000" dirty="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dirty="0">
                          <a:solidFill>
                            <a:srgbClr val="0000FF"/>
                          </a:solidFill>
                          <a:latin typeface="Arial"/>
                          <a:ea typeface="Times New Roman"/>
                          <a:cs typeface="Times New Roman"/>
                        </a:rPr>
                        <a:t>0.234** </a:t>
                      </a:r>
                      <a:endParaRPr lang="ca-ES" sz="2000" dirty="0">
                        <a:solidFill>
                          <a:srgbClr val="0000FF"/>
                        </a:solidFill>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0.021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-0.050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-0.113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-0.019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-0.110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-0.084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0.176***</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r>
              <a:tr h="304238">
                <a:tc>
                  <a:txBody>
                    <a:bodyPr/>
                    <a:lstStyle/>
                    <a:p>
                      <a:endParaRPr lang="ca-ES" sz="2000" b="1" dirty="0">
                        <a:latin typeface="Cambria"/>
                      </a:endParaRPr>
                    </a:p>
                  </a:txBody>
                  <a:tcPr marL="44450" marR="44450" marT="0" marB="0" anchor="b">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0.093   </a:t>
                      </a:r>
                      <a:endParaRPr lang="ca-ES" sz="2000">
                        <a:latin typeface="Cambria"/>
                        <a:ea typeface="Cambria"/>
                        <a:cs typeface="Times New Roman"/>
                      </a:endParaRPr>
                    </a:p>
                  </a:txBody>
                  <a:tcPr marL="44450" marR="44450" marT="0" marB="0" anchor="b">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0.166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dirty="0">
                          <a:solidFill>
                            <a:srgbClr val="000000"/>
                          </a:solidFill>
                          <a:latin typeface="Arial"/>
                          <a:ea typeface="Times New Roman"/>
                          <a:cs typeface="Times New Roman"/>
                        </a:rPr>
                        <a:t>0.107   </a:t>
                      </a:r>
                      <a:endParaRPr lang="ca-ES" sz="2000" dirty="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dirty="0">
                          <a:solidFill>
                            <a:srgbClr val="000000"/>
                          </a:solidFill>
                          <a:latin typeface="Arial"/>
                          <a:ea typeface="Times New Roman"/>
                          <a:cs typeface="Times New Roman"/>
                        </a:rPr>
                        <a:t>0.100   </a:t>
                      </a:r>
                      <a:endParaRPr lang="ca-ES" sz="2000" dirty="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0.101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0.152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0.148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0.124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0.071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0.089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0.062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r>
              <a:tr h="222647">
                <a:tc>
                  <a:txBody>
                    <a:bodyPr/>
                    <a:lstStyle/>
                    <a:p>
                      <a:pPr>
                        <a:lnSpc>
                          <a:spcPct val="115000"/>
                        </a:lnSpc>
                        <a:spcAft>
                          <a:spcPts val="0"/>
                        </a:spcAft>
                      </a:pPr>
                      <a:r>
                        <a:rPr lang="de-DE" sz="1100" b="1">
                          <a:solidFill>
                            <a:srgbClr val="000000"/>
                          </a:solidFill>
                          <a:latin typeface="Arial"/>
                          <a:ea typeface="Times New Roman"/>
                          <a:cs typeface="Times New Roman"/>
                        </a:rPr>
                        <a:t>for1</a:t>
                      </a:r>
                      <a:endParaRPr lang="ca-ES" sz="2000" b="1">
                        <a:latin typeface="Cambria"/>
                        <a:ea typeface="Cambria"/>
                        <a:cs typeface="Times New Roman"/>
                      </a:endParaRPr>
                    </a:p>
                  </a:txBody>
                  <a:tcPr marL="44450" marR="44450" marT="0" marB="0" anchor="b">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0.173   </a:t>
                      </a:r>
                      <a:endParaRPr lang="ca-ES" sz="2000">
                        <a:latin typeface="Cambria"/>
                        <a:ea typeface="Cambria"/>
                        <a:cs typeface="Times New Roman"/>
                      </a:endParaRPr>
                    </a:p>
                  </a:txBody>
                  <a:tcPr marL="44450" marR="44450" marT="0" marB="0" anchor="b">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-0.174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dirty="0">
                          <a:solidFill>
                            <a:srgbClr val="000000"/>
                          </a:solidFill>
                          <a:latin typeface="Arial"/>
                          <a:ea typeface="Times New Roman"/>
                          <a:cs typeface="Times New Roman"/>
                        </a:rPr>
                        <a:t>-0.234   </a:t>
                      </a:r>
                      <a:endParaRPr lang="ca-ES" sz="2000" dirty="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-0.264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-0.015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-0.392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-0.490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0.197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-0.047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-0.124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0.018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r>
              <a:tr h="304238">
                <a:tc>
                  <a:txBody>
                    <a:bodyPr/>
                    <a:lstStyle/>
                    <a:p>
                      <a:endParaRPr lang="ca-ES" sz="2000" b="1" dirty="0">
                        <a:latin typeface="Cambria"/>
                      </a:endParaRPr>
                    </a:p>
                  </a:txBody>
                  <a:tcPr marL="44450" marR="44450" marT="0" marB="0" anchor="b">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0.184   </a:t>
                      </a:r>
                      <a:endParaRPr lang="ca-ES" sz="2000">
                        <a:latin typeface="Cambria"/>
                        <a:ea typeface="Cambria"/>
                        <a:cs typeface="Times New Roman"/>
                      </a:endParaRPr>
                    </a:p>
                  </a:txBody>
                  <a:tcPr marL="44450" marR="44450" marT="0" marB="0" anchor="b">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0.347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dirty="0">
                          <a:solidFill>
                            <a:srgbClr val="000000"/>
                          </a:solidFill>
                          <a:latin typeface="Arial"/>
                          <a:ea typeface="Times New Roman"/>
                          <a:cs typeface="Times New Roman"/>
                        </a:rPr>
                        <a:t>0.211   </a:t>
                      </a:r>
                      <a:endParaRPr lang="ca-ES" sz="2000" dirty="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0.196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0.200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0.320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dirty="0">
                          <a:solidFill>
                            <a:srgbClr val="000000"/>
                          </a:solidFill>
                          <a:latin typeface="Arial"/>
                          <a:ea typeface="Times New Roman"/>
                          <a:cs typeface="Times New Roman"/>
                        </a:rPr>
                        <a:t>0.304   </a:t>
                      </a:r>
                      <a:endParaRPr lang="ca-ES" sz="2000" dirty="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0.256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0.141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0.183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0.126   </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r>
              <a:tr h="222647">
                <a:tc>
                  <a:txBody>
                    <a:bodyPr/>
                    <a:lstStyle/>
                    <a:p>
                      <a:pPr>
                        <a:lnSpc>
                          <a:spcPct val="115000"/>
                        </a:lnSpc>
                        <a:spcAft>
                          <a:spcPts val="0"/>
                        </a:spcAft>
                      </a:pPr>
                      <a:r>
                        <a:rPr lang="de-DE" sz="1100" b="1" dirty="0" err="1">
                          <a:solidFill>
                            <a:srgbClr val="000000"/>
                          </a:solidFill>
                          <a:latin typeface="Arial"/>
                          <a:ea typeface="Times New Roman"/>
                          <a:cs typeface="Times New Roman"/>
                        </a:rPr>
                        <a:t>cons</a:t>
                      </a:r>
                      <a:endParaRPr lang="ca-ES" sz="2000" b="1" dirty="0">
                        <a:latin typeface="Cambria"/>
                        <a:ea typeface="Cambria"/>
                        <a:cs typeface="Times New Roman"/>
                      </a:endParaRPr>
                    </a:p>
                  </a:txBody>
                  <a:tcPr marL="44450" marR="44450" marT="0" marB="0" anchor="b">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1.393***</a:t>
                      </a:r>
                      <a:endParaRPr lang="ca-ES" sz="2000">
                        <a:latin typeface="Cambria"/>
                        <a:ea typeface="Cambria"/>
                        <a:cs typeface="Times New Roman"/>
                      </a:endParaRPr>
                    </a:p>
                  </a:txBody>
                  <a:tcPr marL="44450" marR="44450" marT="0" marB="0" anchor="b">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2.360***</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dirty="0">
                          <a:solidFill>
                            <a:srgbClr val="000000"/>
                          </a:solidFill>
                          <a:latin typeface="Arial"/>
                          <a:ea typeface="Times New Roman"/>
                          <a:cs typeface="Times New Roman"/>
                        </a:rPr>
                        <a:t>2.101***</a:t>
                      </a:r>
                      <a:endParaRPr lang="ca-ES" sz="2000" dirty="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2.707***</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2.625***</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dirty="0">
                          <a:solidFill>
                            <a:srgbClr val="000000"/>
                          </a:solidFill>
                          <a:latin typeface="Arial"/>
                          <a:ea typeface="Times New Roman"/>
                          <a:cs typeface="Times New Roman"/>
                        </a:rPr>
                        <a:t>2.093***</a:t>
                      </a:r>
                      <a:endParaRPr lang="ca-ES" sz="2000" dirty="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1.849***</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dirty="0">
                          <a:solidFill>
                            <a:srgbClr val="000000"/>
                          </a:solidFill>
                          <a:latin typeface="Arial"/>
                          <a:ea typeface="Times New Roman"/>
                          <a:cs typeface="Times New Roman"/>
                        </a:rPr>
                        <a:t>1.115***</a:t>
                      </a:r>
                      <a:endParaRPr lang="ca-ES" sz="2000" dirty="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dirty="0">
                          <a:solidFill>
                            <a:srgbClr val="000000"/>
                          </a:solidFill>
                          <a:latin typeface="Arial"/>
                          <a:ea typeface="Times New Roman"/>
                          <a:cs typeface="Times New Roman"/>
                        </a:rPr>
                        <a:t>0.585***</a:t>
                      </a:r>
                      <a:endParaRPr lang="ca-ES" sz="2000" dirty="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dirty="0">
                          <a:solidFill>
                            <a:srgbClr val="000000"/>
                          </a:solidFill>
                          <a:latin typeface="Arial"/>
                          <a:ea typeface="Times New Roman"/>
                          <a:cs typeface="Times New Roman"/>
                        </a:rPr>
                        <a:t>1.090***</a:t>
                      </a:r>
                      <a:endParaRPr lang="ca-ES" sz="2000" dirty="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0.316***</a:t>
                      </a:r>
                      <a:endParaRPr lang="ca-ES" sz="2000">
                        <a:latin typeface="Cambria"/>
                        <a:ea typeface="Cambria"/>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tcPr>
                </a:tc>
              </a:tr>
              <a:tr h="304238">
                <a:tc>
                  <a:txBody>
                    <a:bodyPr/>
                    <a:lstStyle/>
                    <a:p>
                      <a:endParaRPr lang="ca-ES" sz="2000" b="1" dirty="0">
                        <a:latin typeface="Cambria"/>
                      </a:endParaRPr>
                    </a:p>
                  </a:txBody>
                  <a:tcPr marL="44450" marR="44450" marT="0" marB="0" anchor="b">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0.046   </a:t>
                      </a:r>
                      <a:endParaRPr lang="ca-ES" sz="2000">
                        <a:latin typeface="Cambria"/>
                        <a:ea typeface="Cambria"/>
                        <a:cs typeface="Times New Roman"/>
                      </a:endParaRPr>
                    </a:p>
                  </a:txBody>
                  <a:tcPr marL="44450" marR="44450" marT="0" marB="0" anchor="b">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0.095   </a:t>
                      </a:r>
                      <a:endParaRPr lang="ca-ES" sz="2000">
                        <a:latin typeface="Cambria"/>
                        <a:ea typeface="Cambria"/>
                        <a:cs typeface="Times New Roman"/>
                      </a:endParaRPr>
                    </a:p>
                  </a:txBody>
                  <a:tcPr marL="44450" marR="44450" marT="0"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de-DE" sz="1100" dirty="0">
                          <a:solidFill>
                            <a:srgbClr val="000000"/>
                          </a:solidFill>
                          <a:latin typeface="Arial"/>
                          <a:ea typeface="Times New Roman"/>
                          <a:cs typeface="Times New Roman"/>
                        </a:rPr>
                        <a:t>0.051   </a:t>
                      </a:r>
                      <a:endParaRPr lang="ca-ES" sz="2000" dirty="0">
                        <a:latin typeface="Cambria"/>
                        <a:ea typeface="Cambria"/>
                        <a:cs typeface="Times New Roman"/>
                      </a:endParaRPr>
                    </a:p>
                  </a:txBody>
                  <a:tcPr marL="44450" marR="44450" marT="0"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0.045   </a:t>
                      </a:r>
                      <a:endParaRPr lang="ca-ES" sz="2000">
                        <a:latin typeface="Cambria"/>
                        <a:ea typeface="Cambria"/>
                        <a:cs typeface="Times New Roman"/>
                      </a:endParaRPr>
                    </a:p>
                  </a:txBody>
                  <a:tcPr marL="44450" marR="44450" marT="0"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0.050   </a:t>
                      </a:r>
                      <a:endParaRPr lang="ca-ES" sz="2000">
                        <a:latin typeface="Cambria"/>
                        <a:ea typeface="Cambria"/>
                        <a:cs typeface="Times New Roman"/>
                      </a:endParaRPr>
                    </a:p>
                  </a:txBody>
                  <a:tcPr marL="44450" marR="44450" marT="0"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de-DE" sz="1100" dirty="0">
                          <a:solidFill>
                            <a:srgbClr val="000000"/>
                          </a:solidFill>
                          <a:latin typeface="Arial"/>
                          <a:ea typeface="Times New Roman"/>
                          <a:cs typeface="Times New Roman"/>
                        </a:rPr>
                        <a:t>0.081   </a:t>
                      </a:r>
                      <a:endParaRPr lang="ca-ES" sz="2000" dirty="0">
                        <a:latin typeface="Cambria"/>
                        <a:ea typeface="Cambria"/>
                        <a:cs typeface="Times New Roman"/>
                      </a:endParaRPr>
                    </a:p>
                  </a:txBody>
                  <a:tcPr marL="44450" marR="44450" marT="0"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0.078   </a:t>
                      </a:r>
                      <a:endParaRPr lang="ca-ES" sz="2000">
                        <a:latin typeface="Cambria"/>
                        <a:ea typeface="Cambria"/>
                        <a:cs typeface="Times New Roman"/>
                      </a:endParaRPr>
                    </a:p>
                  </a:txBody>
                  <a:tcPr marL="44450" marR="44450" marT="0"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0.067   </a:t>
                      </a:r>
                      <a:endParaRPr lang="ca-ES" sz="2000">
                        <a:latin typeface="Cambria"/>
                        <a:ea typeface="Cambria"/>
                        <a:cs typeface="Times New Roman"/>
                      </a:endParaRPr>
                    </a:p>
                  </a:txBody>
                  <a:tcPr marL="44450" marR="44450" marT="0"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de-DE" sz="1100" dirty="0">
                          <a:solidFill>
                            <a:srgbClr val="000000"/>
                          </a:solidFill>
                          <a:latin typeface="Arial"/>
                          <a:ea typeface="Times New Roman"/>
                          <a:cs typeface="Times New Roman"/>
                        </a:rPr>
                        <a:t>0.036   </a:t>
                      </a:r>
                      <a:endParaRPr lang="ca-ES" sz="2000" dirty="0">
                        <a:latin typeface="Cambria"/>
                        <a:ea typeface="Cambria"/>
                        <a:cs typeface="Times New Roman"/>
                      </a:endParaRPr>
                    </a:p>
                  </a:txBody>
                  <a:tcPr marL="44450" marR="44450" marT="0"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0.048   </a:t>
                      </a:r>
                      <a:endParaRPr lang="ca-ES" sz="2000">
                        <a:latin typeface="Cambria"/>
                        <a:ea typeface="Cambria"/>
                        <a:cs typeface="Times New Roman"/>
                      </a:endParaRPr>
                    </a:p>
                  </a:txBody>
                  <a:tcPr marL="44450" marR="44450" marT="0"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de-DE" sz="1100" dirty="0">
                          <a:solidFill>
                            <a:srgbClr val="000000"/>
                          </a:solidFill>
                          <a:latin typeface="Arial"/>
                          <a:ea typeface="Times New Roman"/>
                          <a:cs typeface="Times New Roman"/>
                        </a:rPr>
                        <a:t>0.033   </a:t>
                      </a:r>
                      <a:endParaRPr lang="ca-ES" sz="2000" dirty="0">
                        <a:latin typeface="Cambria"/>
                        <a:ea typeface="Cambria"/>
                        <a:cs typeface="Times New Roman"/>
                      </a:endParaRPr>
                    </a:p>
                  </a:txBody>
                  <a:tcPr marL="44450" marR="44450" marT="0"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222647">
                <a:tc>
                  <a:txBody>
                    <a:bodyPr/>
                    <a:lstStyle/>
                    <a:p>
                      <a:pPr>
                        <a:lnSpc>
                          <a:spcPct val="115000"/>
                        </a:lnSpc>
                        <a:spcAft>
                          <a:spcPts val="0"/>
                        </a:spcAft>
                      </a:pPr>
                      <a:r>
                        <a:rPr lang="de-DE" sz="1100" b="1" dirty="0" err="1">
                          <a:solidFill>
                            <a:srgbClr val="000000"/>
                          </a:solidFill>
                          <a:latin typeface="Arial"/>
                          <a:ea typeface="Times New Roman"/>
                          <a:cs typeface="Times New Roman"/>
                        </a:rPr>
                        <a:t>obs</a:t>
                      </a:r>
                      <a:endParaRPr lang="ca-ES" sz="2000" b="1" dirty="0">
                        <a:latin typeface="Cambria"/>
                        <a:ea typeface="Cambria"/>
                        <a:cs typeface="Times New Roman"/>
                      </a:endParaRPr>
                    </a:p>
                  </a:txBody>
                  <a:tcPr marL="44450" marR="44450" marT="0" marB="0" anchor="b">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2577</a:t>
                      </a:r>
                      <a:endParaRPr lang="ca-ES" sz="2000">
                        <a:latin typeface="Cambria"/>
                        <a:ea typeface="Cambria"/>
                        <a:cs typeface="Times New Roman"/>
                      </a:endParaRPr>
                    </a:p>
                  </a:txBody>
                  <a:tcPr marL="44450" marR="44450" marT="0" marB="0" anchor="b">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2061 </a:t>
                      </a:r>
                      <a:endParaRPr lang="ca-ES" sz="2000">
                        <a:latin typeface="Cambria"/>
                        <a:ea typeface="Cambria"/>
                        <a:cs typeface="Times New Roman"/>
                      </a:endParaRPr>
                    </a:p>
                  </a:txBody>
                  <a:tcPr marL="44450" marR="44450" marT="0" marB="0" anchor="b">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2554</a:t>
                      </a:r>
                      <a:endParaRPr lang="ca-ES" sz="2000">
                        <a:latin typeface="Cambria"/>
                        <a:ea typeface="Cambria"/>
                        <a:cs typeface="Times New Roman"/>
                      </a:endParaRPr>
                    </a:p>
                  </a:txBody>
                  <a:tcPr marL="44450" marR="44450" marT="0" marB="0" anchor="b">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2557</a:t>
                      </a:r>
                      <a:endParaRPr lang="ca-ES" sz="2000">
                        <a:latin typeface="Cambria"/>
                        <a:ea typeface="Cambria"/>
                        <a:cs typeface="Times New Roman"/>
                      </a:endParaRPr>
                    </a:p>
                  </a:txBody>
                  <a:tcPr marL="44450" marR="44450" marT="0" marB="0" anchor="b">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dirty="0">
                          <a:solidFill>
                            <a:srgbClr val="000000"/>
                          </a:solidFill>
                          <a:latin typeface="Arial"/>
                          <a:ea typeface="Times New Roman"/>
                          <a:cs typeface="Times New Roman"/>
                        </a:rPr>
                        <a:t>2552</a:t>
                      </a:r>
                      <a:endParaRPr lang="ca-ES" sz="2000" dirty="0">
                        <a:latin typeface="Cambria"/>
                        <a:ea typeface="Cambria"/>
                        <a:cs typeface="Times New Roman"/>
                      </a:endParaRPr>
                    </a:p>
                  </a:txBody>
                  <a:tcPr marL="44450" marR="44450" marT="0" marB="0" anchor="b">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2158  </a:t>
                      </a:r>
                      <a:endParaRPr lang="ca-ES" sz="2000">
                        <a:latin typeface="Cambria"/>
                        <a:ea typeface="Cambria"/>
                        <a:cs typeface="Times New Roman"/>
                      </a:endParaRPr>
                    </a:p>
                  </a:txBody>
                  <a:tcPr marL="44450" marR="44450" marT="0" marB="0" anchor="b">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dirty="0">
                          <a:solidFill>
                            <a:srgbClr val="000000"/>
                          </a:solidFill>
                          <a:latin typeface="Arial"/>
                          <a:ea typeface="Times New Roman"/>
                          <a:cs typeface="Times New Roman"/>
                        </a:rPr>
                        <a:t>2284  </a:t>
                      </a:r>
                      <a:endParaRPr lang="ca-ES" sz="2000" dirty="0">
                        <a:latin typeface="Cambria"/>
                        <a:ea typeface="Cambria"/>
                        <a:cs typeface="Times New Roman"/>
                      </a:endParaRPr>
                    </a:p>
                  </a:txBody>
                  <a:tcPr marL="44450" marR="44450" marT="0" marB="0" anchor="b">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dirty="0">
                          <a:solidFill>
                            <a:srgbClr val="000000"/>
                          </a:solidFill>
                          <a:latin typeface="Arial"/>
                          <a:ea typeface="Times New Roman"/>
                          <a:cs typeface="Times New Roman"/>
                        </a:rPr>
                        <a:t>2374</a:t>
                      </a:r>
                      <a:endParaRPr lang="ca-ES" sz="2000" dirty="0">
                        <a:latin typeface="Cambria"/>
                        <a:ea typeface="Cambria"/>
                        <a:cs typeface="Times New Roman"/>
                      </a:endParaRPr>
                    </a:p>
                  </a:txBody>
                  <a:tcPr marL="44450" marR="44450" marT="0" marB="0" anchor="b">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dirty="0">
                          <a:solidFill>
                            <a:srgbClr val="000000"/>
                          </a:solidFill>
                          <a:latin typeface="Arial"/>
                          <a:ea typeface="Times New Roman"/>
                          <a:cs typeface="Times New Roman"/>
                        </a:rPr>
                        <a:t>2572   </a:t>
                      </a:r>
                      <a:endParaRPr lang="ca-ES" sz="2000" dirty="0">
                        <a:latin typeface="Cambria"/>
                        <a:ea typeface="Cambria"/>
                        <a:cs typeface="Times New Roman"/>
                      </a:endParaRPr>
                    </a:p>
                  </a:txBody>
                  <a:tcPr marL="44450" marR="44450" marT="0" marB="0" anchor="b">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dirty="0">
                          <a:solidFill>
                            <a:srgbClr val="000000"/>
                          </a:solidFill>
                          <a:latin typeface="Arial"/>
                          <a:ea typeface="Times New Roman"/>
                          <a:cs typeface="Times New Roman"/>
                        </a:rPr>
                        <a:t>2579   </a:t>
                      </a:r>
                      <a:endParaRPr lang="ca-ES" sz="2000" dirty="0">
                        <a:latin typeface="Cambria"/>
                        <a:ea typeface="Cambria"/>
                        <a:cs typeface="Times New Roman"/>
                      </a:endParaRPr>
                    </a:p>
                  </a:txBody>
                  <a:tcPr marL="44450" marR="44450" marT="0" marB="0" anchor="b">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nSpc>
                          <a:spcPct val="115000"/>
                        </a:lnSpc>
                        <a:spcAft>
                          <a:spcPts val="0"/>
                        </a:spcAft>
                      </a:pPr>
                      <a:r>
                        <a:rPr lang="de-DE" sz="1100" dirty="0">
                          <a:solidFill>
                            <a:srgbClr val="000000"/>
                          </a:solidFill>
                          <a:latin typeface="Arial"/>
                          <a:ea typeface="Times New Roman"/>
                          <a:cs typeface="Times New Roman"/>
                        </a:rPr>
                        <a:t>2564</a:t>
                      </a:r>
                      <a:endParaRPr lang="ca-ES" sz="2000" dirty="0">
                        <a:latin typeface="Cambria"/>
                        <a:ea typeface="Cambria"/>
                        <a:cs typeface="Times New Roman"/>
                      </a:endParaRPr>
                    </a:p>
                  </a:txBody>
                  <a:tcPr marL="44450" marR="44450" marT="0" marB="0" anchor="b">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r>
              <a:tr h="222647">
                <a:tc>
                  <a:txBody>
                    <a:bodyPr/>
                    <a:lstStyle/>
                    <a:p>
                      <a:pPr>
                        <a:lnSpc>
                          <a:spcPct val="115000"/>
                        </a:lnSpc>
                        <a:spcAft>
                          <a:spcPts val="0"/>
                        </a:spcAft>
                      </a:pPr>
                      <a:r>
                        <a:rPr lang="de-DE" sz="1100" b="1" dirty="0" err="1">
                          <a:solidFill>
                            <a:srgbClr val="000000"/>
                          </a:solidFill>
                          <a:latin typeface="Arial"/>
                          <a:ea typeface="Times New Roman"/>
                          <a:cs typeface="Times New Roman"/>
                        </a:rPr>
                        <a:t>rmse</a:t>
                      </a:r>
                      <a:endParaRPr lang="ca-ES" sz="2000" b="1" dirty="0">
                        <a:latin typeface="Cambria"/>
                        <a:ea typeface="Cambria"/>
                        <a:cs typeface="Times New Roman"/>
                      </a:endParaRPr>
                    </a:p>
                  </a:txBody>
                  <a:tcPr marL="44450" marR="44450" marT="0" marB="0" anchor="b">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1.437</a:t>
                      </a:r>
                      <a:endParaRPr lang="ca-ES" sz="2000">
                        <a:latin typeface="Cambria"/>
                        <a:ea typeface="Cambria"/>
                        <a:cs typeface="Times New Roman"/>
                      </a:endParaRPr>
                    </a:p>
                  </a:txBody>
                  <a:tcPr marL="44450" marR="44450" marT="0" marB="0" anchor="b">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2.107 </a:t>
                      </a:r>
                      <a:endParaRPr lang="ca-ES" sz="2000">
                        <a:latin typeface="Cambria"/>
                        <a:ea typeface="Cambria"/>
                        <a:cs typeface="Times New Roman"/>
                      </a:endParaRPr>
                    </a:p>
                  </a:txBody>
                  <a:tcPr marL="44450" marR="44450" marT="0"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de-DE" sz="1100" dirty="0">
                          <a:solidFill>
                            <a:srgbClr val="000000"/>
                          </a:solidFill>
                          <a:latin typeface="Arial"/>
                          <a:ea typeface="Times New Roman"/>
                          <a:cs typeface="Times New Roman"/>
                        </a:rPr>
                        <a:t>1.646</a:t>
                      </a:r>
                      <a:endParaRPr lang="ca-ES" sz="2000" dirty="0">
                        <a:latin typeface="Cambria"/>
                        <a:ea typeface="Cambria"/>
                        <a:cs typeface="Times New Roman"/>
                      </a:endParaRPr>
                    </a:p>
                  </a:txBody>
                  <a:tcPr marL="44450" marR="44450" marT="0"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1.601</a:t>
                      </a:r>
                      <a:endParaRPr lang="ca-ES" sz="2000">
                        <a:latin typeface="Cambria"/>
                        <a:ea typeface="Cambria"/>
                        <a:cs typeface="Times New Roman"/>
                      </a:endParaRPr>
                    </a:p>
                  </a:txBody>
                  <a:tcPr marL="44450" marR="44450" marT="0"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1.548</a:t>
                      </a:r>
                      <a:endParaRPr lang="ca-ES" sz="2000">
                        <a:latin typeface="Cambria"/>
                        <a:ea typeface="Cambria"/>
                        <a:cs typeface="Times New Roman"/>
                      </a:endParaRPr>
                    </a:p>
                  </a:txBody>
                  <a:tcPr marL="44450" marR="44450" marT="0"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2.054  </a:t>
                      </a:r>
                      <a:endParaRPr lang="ca-ES" sz="2000">
                        <a:latin typeface="Cambria"/>
                        <a:ea typeface="Cambria"/>
                        <a:cs typeface="Times New Roman"/>
                      </a:endParaRPr>
                    </a:p>
                  </a:txBody>
                  <a:tcPr marL="44450" marR="44450" marT="0"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2.047 </a:t>
                      </a:r>
                      <a:endParaRPr lang="ca-ES" sz="2000">
                        <a:latin typeface="Cambria"/>
                        <a:ea typeface="Cambria"/>
                        <a:cs typeface="Times New Roman"/>
                      </a:endParaRPr>
                    </a:p>
                  </a:txBody>
                  <a:tcPr marL="44450" marR="44450" marT="0"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1.769</a:t>
                      </a:r>
                      <a:endParaRPr lang="ca-ES" sz="2000">
                        <a:latin typeface="Cambria"/>
                        <a:ea typeface="Cambria"/>
                        <a:cs typeface="Times New Roman"/>
                      </a:endParaRPr>
                    </a:p>
                  </a:txBody>
                  <a:tcPr marL="44450" marR="44450" marT="0"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1.081   </a:t>
                      </a:r>
                      <a:endParaRPr lang="ca-ES" sz="2000">
                        <a:latin typeface="Cambria"/>
                        <a:ea typeface="Cambria"/>
                        <a:cs typeface="Times New Roman"/>
                      </a:endParaRPr>
                    </a:p>
                  </a:txBody>
                  <a:tcPr marL="44450" marR="44450" marT="0"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de-DE" sz="1100">
                          <a:solidFill>
                            <a:srgbClr val="000000"/>
                          </a:solidFill>
                          <a:latin typeface="Arial"/>
                          <a:ea typeface="Times New Roman"/>
                          <a:cs typeface="Times New Roman"/>
                        </a:rPr>
                        <a:t>1.336 </a:t>
                      </a:r>
                      <a:endParaRPr lang="ca-ES" sz="2000">
                        <a:latin typeface="Cambria"/>
                        <a:ea typeface="Cambria"/>
                        <a:cs typeface="Times New Roman"/>
                      </a:endParaRPr>
                    </a:p>
                  </a:txBody>
                  <a:tcPr marL="44450" marR="44450" marT="0"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de-DE" sz="1100" dirty="0">
                          <a:solidFill>
                            <a:srgbClr val="000000"/>
                          </a:solidFill>
                          <a:latin typeface="Arial"/>
                          <a:ea typeface="Times New Roman"/>
                          <a:cs typeface="Times New Roman"/>
                        </a:rPr>
                        <a:t>.922</a:t>
                      </a:r>
                      <a:endParaRPr lang="ca-ES" sz="2000" dirty="0">
                        <a:latin typeface="Cambria"/>
                        <a:ea typeface="Cambria"/>
                        <a:cs typeface="Times New Roman"/>
                      </a:endParaRPr>
                    </a:p>
                  </a:txBody>
                  <a:tcPr marL="44450" marR="44450" marT="0"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Rectángulo 2"/>
          <p:cNvSpPr/>
          <p:nvPr/>
        </p:nvSpPr>
        <p:spPr>
          <a:xfrm>
            <a:off x="498472" y="1944810"/>
            <a:ext cx="7545553" cy="300082"/>
          </a:xfrm>
          <a:prstGeom prst="rect">
            <a:avLst/>
          </a:prstGeom>
        </p:spPr>
        <p:txBody>
          <a:bodyPr wrap="square">
            <a:spAutoFit/>
          </a:bodyPr>
          <a:lstStyle/>
          <a:p>
            <a:pPr>
              <a:lnSpc>
                <a:spcPct val="115000"/>
              </a:lnSpc>
              <a:spcAft>
                <a:spcPts val="0"/>
              </a:spcAft>
            </a:pPr>
            <a:r>
              <a:rPr lang="en-GB" sz="1200" b="1" dirty="0">
                <a:solidFill>
                  <a:srgbClr val="000000"/>
                </a:solidFill>
                <a:latin typeface="Arial"/>
                <a:ea typeface="Times New Roman"/>
                <a:cs typeface="Times New Roman"/>
              </a:rPr>
              <a:t>Table 5. Firm </a:t>
            </a:r>
            <a:r>
              <a:rPr lang="en-GB" sz="1100" b="1" dirty="0">
                <a:solidFill>
                  <a:srgbClr val="000000"/>
                </a:solidFill>
                <a:latin typeface="Arial"/>
                <a:ea typeface="Times New Roman"/>
                <a:cs typeface="Times New Roman"/>
              </a:rPr>
              <a:t>characteristics</a:t>
            </a:r>
            <a:r>
              <a:rPr lang="en-GB" sz="1200" b="1" dirty="0">
                <a:solidFill>
                  <a:srgbClr val="000000"/>
                </a:solidFill>
                <a:latin typeface="Arial"/>
                <a:ea typeface="Times New Roman"/>
                <a:cs typeface="Times New Roman"/>
              </a:rPr>
              <a:t> and business environmental obstacles (OLS- Regression)</a:t>
            </a:r>
            <a:endParaRPr lang="ca-ES" sz="1200" dirty="0">
              <a:latin typeface="Cambria"/>
              <a:ea typeface="Cambria"/>
              <a:cs typeface="Times New Roman"/>
            </a:endParaRPr>
          </a:p>
        </p:txBody>
      </p:sp>
    </p:spTree>
    <p:extLst>
      <p:ext uri="{BB962C8B-B14F-4D97-AF65-F5344CB8AC3E}">
        <p14:creationId xmlns:p14="http://schemas.microsoft.com/office/powerpoint/2010/main" xmlns="" val="3217058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Empirical Strategy</a:t>
            </a:r>
            <a:endParaRPr lang="en-GB" dirty="0"/>
          </a:p>
        </p:txBody>
      </p:sp>
      <p:sp>
        <p:nvSpPr>
          <p:cNvPr id="10" name="Marcador de contenido 9"/>
          <p:cNvSpPr>
            <a:spLocks noGrp="1"/>
          </p:cNvSpPr>
          <p:nvPr>
            <p:ph idx="1"/>
          </p:nvPr>
        </p:nvSpPr>
        <p:spPr>
          <a:xfrm>
            <a:off x="498474" y="1981200"/>
            <a:ext cx="7958232" cy="4727388"/>
          </a:xfrm>
        </p:spPr>
        <p:txBody>
          <a:bodyPr>
            <a:normAutofit/>
          </a:bodyPr>
          <a:lstStyle/>
          <a:p>
            <a:r>
              <a:rPr lang="en-GB" sz="2400" dirty="0" smtClean="0"/>
              <a:t>Dependent variable:	</a:t>
            </a:r>
          </a:p>
          <a:p>
            <a:pPr lvl="1">
              <a:buFont typeface="Wingdings" charset="2"/>
              <a:buChar char="ü"/>
            </a:pPr>
            <a:r>
              <a:rPr lang="en-GB" sz="2000" dirty="0" smtClean="0"/>
              <a:t>Total Factor Productivity </a:t>
            </a:r>
          </a:p>
          <a:p>
            <a:pPr lvl="3">
              <a:buFont typeface="Courier New"/>
              <a:buChar char="o"/>
            </a:pPr>
            <a:r>
              <a:rPr lang="en-GB" sz="2000" dirty="0" smtClean="0"/>
              <a:t>We also use:</a:t>
            </a:r>
          </a:p>
          <a:p>
            <a:pPr lvl="4">
              <a:buFont typeface="Arial"/>
              <a:buChar char="•"/>
            </a:pPr>
            <a:r>
              <a:rPr lang="en-GB" sz="2000" dirty="0" smtClean="0"/>
              <a:t>Average number of workers </a:t>
            </a:r>
          </a:p>
          <a:p>
            <a:pPr lvl="4">
              <a:buFont typeface="Arial"/>
              <a:buChar char="•"/>
            </a:pPr>
            <a:r>
              <a:rPr lang="en-GB" sz="2000" dirty="0" smtClean="0"/>
              <a:t>Total sales </a:t>
            </a:r>
          </a:p>
          <a:p>
            <a:r>
              <a:rPr lang="en-GB" sz="2400" dirty="0" smtClean="0"/>
              <a:t>Explanatory variables:	</a:t>
            </a:r>
          </a:p>
          <a:p>
            <a:pPr lvl="1">
              <a:buFont typeface="Wingdings" charset="2"/>
              <a:buChar char="ü"/>
            </a:pPr>
            <a:r>
              <a:rPr lang="en-GB" sz="2000" dirty="0" smtClean="0"/>
              <a:t>IC </a:t>
            </a:r>
            <a:r>
              <a:rPr lang="en-GB" sz="2000" baseline="-25000" dirty="0"/>
              <a:t>i</a:t>
            </a:r>
            <a:r>
              <a:rPr lang="en-GB" sz="2000" baseline="-25000" dirty="0" smtClean="0"/>
              <a:t>, 2004</a:t>
            </a:r>
            <a:r>
              <a:rPr lang="en-GB" sz="1600" dirty="0" smtClean="0"/>
              <a:t>=</a:t>
            </a:r>
            <a:r>
              <a:rPr lang="en-GB" sz="2000" dirty="0" smtClean="0"/>
              <a:t> </a:t>
            </a:r>
            <a:r>
              <a:rPr lang="en-GB" sz="1600" dirty="0" smtClean="0"/>
              <a:t>Variables measuring investment climate constrains taking values from 0 to 4 </a:t>
            </a:r>
          </a:p>
          <a:p>
            <a:pPr lvl="1">
              <a:buFont typeface="Wingdings" charset="2"/>
              <a:buChar char="ü"/>
            </a:pPr>
            <a:r>
              <a:rPr lang="en-GB" sz="2000" dirty="0" err="1"/>
              <a:t>l</a:t>
            </a:r>
            <a:r>
              <a:rPr lang="en-GB" sz="2000" dirty="0" err="1" smtClean="0"/>
              <a:t>workt</a:t>
            </a:r>
            <a:r>
              <a:rPr lang="en-GB" sz="2000" dirty="0" smtClean="0"/>
              <a:t> </a:t>
            </a:r>
            <a:r>
              <a:rPr lang="en-GB" sz="2000" baseline="-25000" dirty="0"/>
              <a:t>i</a:t>
            </a:r>
            <a:r>
              <a:rPr lang="en-GB" sz="2000" baseline="-25000" dirty="0" smtClean="0"/>
              <a:t>, t-2 = </a:t>
            </a:r>
            <a:r>
              <a:rPr lang="en-GB" sz="2000" dirty="0" smtClean="0"/>
              <a:t> </a:t>
            </a:r>
            <a:r>
              <a:rPr lang="en-GB" sz="1600" dirty="0" smtClean="0"/>
              <a:t>Average number of permanent workers</a:t>
            </a:r>
            <a:endParaRPr lang="en-GB" sz="1600" baseline="-25000" dirty="0" smtClean="0"/>
          </a:p>
          <a:p>
            <a:pPr lvl="1">
              <a:buFont typeface="Wingdings" charset="2"/>
              <a:buChar char="ü"/>
            </a:pPr>
            <a:r>
              <a:rPr lang="en-GB" sz="2000" dirty="0" smtClean="0"/>
              <a:t>For1</a:t>
            </a:r>
            <a:r>
              <a:rPr lang="en-GB" sz="2000" baseline="-25000" dirty="0" smtClean="0"/>
              <a:t> </a:t>
            </a:r>
            <a:r>
              <a:rPr lang="en-GB" sz="2000" baseline="-25000" dirty="0" err="1"/>
              <a:t>i</a:t>
            </a:r>
            <a:r>
              <a:rPr lang="en-GB" sz="2000" baseline="-25000" dirty="0" err="1" smtClean="0"/>
              <a:t>,t</a:t>
            </a:r>
            <a:r>
              <a:rPr lang="en-GB" sz="2000" baseline="-25000" dirty="0" smtClean="0"/>
              <a:t> = </a:t>
            </a:r>
            <a:r>
              <a:rPr lang="en-GB" sz="2000" dirty="0" smtClean="0"/>
              <a:t> </a:t>
            </a:r>
            <a:r>
              <a:rPr lang="en-GB" sz="1600" dirty="0" smtClean="0"/>
              <a:t>Dummy variable that takes value of 1 if  a firm is owned by foreigners</a:t>
            </a:r>
            <a:endParaRPr lang="en-GB" sz="1600" baseline="-25000" dirty="0" smtClean="0"/>
          </a:p>
          <a:p>
            <a:pPr marL="0" indent="0">
              <a:buNone/>
            </a:pPr>
            <a:endParaRPr lang="en-GB" dirty="0" smtClean="0"/>
          </a:p>
          <a:p>
            <a:endParaRPr lang="en-GB" dirty="0" smtClean="0"/>
          </a:p>
          <a:p>
            <a:pPr lvl="3">
              <a:buFont typeface="Arial"/>
              <a:buChar char="•"/>
            </a:pPr>
            <a:endParaRPr lang="de-DE" dirty="0"/>
          </a:p>
          <a:p>
            <a:pPr lvl="2">
              <a:buFont typeface="Arial"/>
              <a:buChar char="•"/>
            </a:pPr>
            <a:endParaRPr lang="de-DE" dirty="0" smtClean="0"/>
          </a:p>
          <a:p>
            <a:pPr lvl="3"/>
            <a:endParaRPr lang="en-GB" dirty="0" smtClean="0"/>
          </a:p>
          <a:p>
            <a:pPr lvl="4">
              <a:buFont typeface="Courier New"/>
              <a:buChar char="o"/>
            </a:pPr>
            <a:endParaRPr lang="es-ES_tradnl" dirty="0"/>
          </a:p>
          <a:p>
            <a:pPr lvl="1"/>
            <a:endParaRPr lang="es-ES" dirty="0"/>
          </a:p>
        </p:txBody>
      </p:sp>
      <p:graphicFrame>
        <p:nvGraphicFramePr>
          <p:cNvPr id="11" name="Objeto 10"/>
          <p:cNvGraphicFramePr>
            <a:graphicFrameLocks noChangeAspect="1"/>
          </p:cNvGraphicFramePr>
          <p:nvPr>
            <p:extLst>
              <p:ext uri="{D42A27DB-BD31-4B8C-83A1-F6EECF244321}">
                <p14:modId xmlns:p14="http://schemas.microsoft.com/office/powerpoint/2010/main" xmlns="" val="247135065"/>
              </p:ext>
            </p:extLst>
          </p:nvPr>
        </p:nvGraphicFramePr>
        <p:xfrm>
          <a:off x="498474" y="1318688"/>
          <a:ext cx="9571391" cy="563023"/>
        </p:xfrm>
        <a:graphic>
          <a:graphicData uri="http://schemas.openxmlformats.org/presentationml/2006/ole">
            <p:oleObj spid="_x0000_s1154" name="Documento" r:id="rId4" imgW="5604480" imgH="319680" progId="Word.Document.12">
              <p:link updateAutomatic="1"/>
            </p:oleObj>
          </a:graphicData>
        </a:graphic>
      </p:graphicFrame>
    </p:spTree>
    <p:extLst>
      <p:ext uri="{BB962C8B-B14F-4D97-AF65-F5344CB8AC3E}">
        <p14:creationId xmlns:p14="http://schemas.microsoft.com/office/powerpoint/2010/main" xmlns="" val="1038545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xmlns="" val="2789383967"/>
              </p:ext>
            </p:extLst>
          </p:nvPr>
        </p:nvGraphicFramePr>
        <p:xfrm>
          <a:off x="370890" y="2255131"/>
          <a:ext cx="7960057" cy="2849443"/>
        </p:xfrm>
        <a:graphic>
          <a:graphicData uri="http://schemas.openxmlformats.org/presentationml/2006/ole">
            <p:oleObj spid="_x0000_s3106" name="Document" r:id="rId3" imgW="5498898" imgH="1968428" progId="Word.Document.12">
              <p:embed/>
            </p:oleObj>
          </a:graphicData>
        </a:graphic>
      </p:graphicFrame>
    </p:spTree>
    <p:extLst>
      <p:ext uri="{BB962C8B-B14F-4D97-AF65-F5344CB8AC3E}">
        <p14:creationId xmlns:p14="http://schemas.microsoft.com/office/powerpoint/2010/main" xmlns="" val="722732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0938" y="129418"/>
            <a:ext cx="3081527" cy="577865"/>
          </a:xfrm>
        </p:spPr>
        <p:txBody>
          <a:bodyPr/>
          <a:lstStyle/>
          <a:p>
            <a:r>
              <a:rPr lang="en-GB" sz="2400" dirty="0" smtClean="0"/>
              <a:t>Preliminary Results (TFP)</a:t>
            </a:r>
            <a:endParaRPr lang="en-GB" sz="2400"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xmlns="" val="4045165118"/>
              </p:ext>
            </p:extLst>
          </p:nvPr>
        </p:nvGraphicFramePr>
        <p:xfrm>
          <a:off x="369606" y="1167019"/>
          <a:ext cx="6872982" cy="4049536"/>
        </p:xfrm>
        <a:graphic>
          <a:graphicData uri="http://schemas.openxmlformats.org/drawingml/2006/table">
            <a:tbl>
              <a:tblPr/>
              <a:tblGrid>
                <a:gridCol w="2200276"/>
                <a:gridCol w="761471"/>
                <a:gridCol w="760605"/>
                <a:gridCol w="1147027"/>
                <a:gridCol w="816967"/>
                <a:gridCol w="531265"/>
                <a:gridCol w="655371"/>
              </a:tblGrid>
              <a:tr h="227866">
                <a:tc gridSpan="7">
                  <a:txBody>
                    <a:bodyPr/>
                    <a:lstStyle/>
                    <a:p>
                      <a:pPr marL="45085" marR="0" indent="-45085" algn="just" defTabSz="914400" rtl="0" eaLnBrk="1" fontAlgn="auto" latinLnBrk="0" hangingPunct="1">
                        <a:lnSpc>
                          <a:spcPct val="100000"/>
                        </a:lnSpc>
                        <a:spcBef>
                          <a:spcPts val="0"/>
                        </a:spcBef>
                        <a:spcAft>
                          <a:spcPts val="0"/>
                        </a:spcAft>
                        <a:buClrTx/>
                        <a:buSzTx/>
                        <a:buFontTx/>
                        <a:buNone/>
                        <a:tabLst/>
                        <a:defRPr/>
                      </a:pPr>
                      <a:r>
                        <a:rPr lang="en-GB" sz="1400" b="1" dirty="0">
                          <a:solidFill>
                            <a:srgbClr val="000000"/>
                          </a:solidFill>
                          <a:latin typeface="Arial"/>
                          <a:ea typeface="Times New Roman"/>
                        </a:rPr>
                        <a:t>Table 6. Impact of Business Obstacles on </a:t>
                      </a:r>
                      <a:r>
                        <a:rPr lang="en-GB" sz="1400" b="1" dirty="0" smtClean="0">
                          <a:solidFill>
                            <a:srgbClr val="FF0000"/>
                          </a:solidFill>
                          <a:latin typeface="Arial"/>
                          <a:ea typeface="Times New Roman"/>
                        </a:rPr>
                        <a:t>TFP (dep. </a:t>
                      </a:r>
                      <a:r>
                        <a:rPr lang="en-GB" sz="1400" b="1" dirty="0" err="1" smtClean="0">
                          <a:solidFill>
                            <a:srgbClr val="FF0000"/>
                          </a:solidFill>
                          <a:latin typeface="Arial"/>
                          <a:ea typeface="Times New Roman"/>
                        </a:rPr>
                        <a:t>Var</a:t>
                      </a:r>
                      <a:r>
                        <a:rPr lang="en-GB" sz="1400" b="1" dirty="0" smtClean="0">
                          <a:solidFill>
                            <a:srgbClr val="FF0000"/>
                          </a:solidFill>
                          <a:latin typeface="Arial"/>
                          <a:ea typeface="Times New Roman"/>
                        </a:rPr>
                        <a:t> </a:t>
                      </a:r>
                      <a:r>
                        <a:rPr lang="en-GB" sz="1400" b="1" dirty="0" err="1" smtClean="0">
                          <a:solidFill>
                            <a:srgbClr val="FF0000"/>
                          </a:solidFill>
                          <a:latin typeface="Arial"/>
                          <a:ea typeface="Times New Roman"/>
                        </a:rPr>
                        <a:t>ln</a:t>
                      </a:r>
                      <a:r>
                        <a:rPr lang="en-GB" sz="1400" b="1" baseline="0" dirty="0" smtClean="0">
                          <a:solidFill>
                            <a:srgbClr val="FF0000"/>
                          </a:solidFill>
                          <a:latin typeface="Arial"/>
                          <a:ea typeface="Times New Roman"/>
                        </a:rPr>
                        <a:t> TFP)</a:t>
                      </a:r>
                      <a:endParaRPr lang="ca-ES" sz="1400" dirty="0" smtClean="0">
                        <a:solidFill>
                          <a:srgbClr val="FF0000"/>
                        </a:solidFill>
                        <a:latin typeface="Cambria"/>
                      </a:endParaRPr>
                    </a:p>
                  </a:txBody>
                  <a:tcPr marL="24875" marR="24875" marT="0" marB="0" anchor="b">
                    <a:lnL>
                      <a:noFill/>
                    </a:lnL>
                    <a:lnR>
                      <a:noFill/>
                    </a:lnR>
                    <a:lnT>
                      <a:noFill/>
                    </a:lnT>
                    <a:lnB w="19050" cap="flat" cmpd="dbl" algn="ctr">
                      <a:solidFill>
                        <a:srgbClr val="000000"/>
                      </a:solidFill>
                      <a:prstDash val="solid"/>
                      <a:round/>
                      <a:headEnd type="none" w="med" len="med"/>
                      <a:tailEnd type="none" w="med" len="med"/>
                    </a:lnB>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r>
              <a:tr h="323350">
                <a:tc>
                  <a:txBody>
                    <a:bodyPr/>
                    <a:lstStyle/>
                    <a:p>
                      <a:pPr algn="just">
                        <a:spcAft>
                          <a:spcPts val="0"/>
                        </a:spcAft>
                      </a:pPr>
                      <a:r>
                        <a:rPr lang="de-DE" sz="1400" dirty="0" smtClean="0">
                          <a:solidFill>
                            <a:srgbClr val="000000"/>
                          </a:solidFill>
                          <a:latin typeface="Arial"/>
                          <a:ea typeface="Times New Roman"/>
                        </a:rPr>
                        <a:t>IC in </a:t>
                      </a:r>
                      <a:r>
                        <a:rPr lang="de-DE" sz="1400" dirty="0" err="1" smtClean="0">
                          <a:solidFill>
                            <a:srgbClr val="000000"/>
                          </a:solidFill>
                          <a:latin typeface="Arial"/>
                          <a:ea typeface="Times New Roman"/>
                        </a:rPr>
                        <a:t>each</a:t>
                      </a:r>
                      <a:r>
                        <a:rPr lang="de-DE" sz="1400" dirty="0" smtClean="0">
                          <a:solidFill>
                            <a:srgbClr val="000000"/>
                          </a:solidFill>
                          <a:latin typeface="Arial"/>
                          <a:ea typeface="Times New Roman"/>
                        </a:rPr>
                        <a:t> </a:t>
                      </a:r>
                      <a:r>
                        <a:rPr lang="de-DE" sz="1400" dirty="0" err="1" smtClean="0">
                          <a:solidFill>
                            <a:srgbClr val="000000"/>
                          </a:solidFill>
                          <a:latin typeface="Arial"/>
                          <a:ea typeface="Times New Roman"/>
                        </a:rPr>
                        <a:t>model</a:t>
                      </a:r>
                      <a:r>
                        <a:rPr lang="de-DE" sz="1400" dirty="0" smtClean="0">
                          <a:solidFill>
                            <a:srgbClr val="000000"/>
                          </a:solidFill>
                          <a:latin typeface="Arial"/>
                          <a:ea typeface="Times New Roman"/>
                        </a:rPr>
                        <a:t>:</a:t>
                      </a:r>
                      <a:endParaRPr lang="ca-ES" sz="1400" dirty="0">
                        <a:latin typeface="Cambria"/>
                      </a:endParaRPr>
                    </a:p>
                  </a:txBody>
                  <a:tcPr marL="24875" marR="24875" marT="0" marB="0" anchor="b">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r>
                        <a:rPr lang="de-DE" sz="1400" dirty="0">
                          <a:solidFill>
                            <a:srgbClr val="000000"/>
                          </a:solidFill>
                          <a:latin typeface="Arial"/>
                          <a:ea typeface="Times New Roman"/>
                        </a:rPr>
                        <a:t>IC</a:t>
                      </a:r>
                      <a:endParaRPr lang="ca-ES" sz="1400" dirty="0">
                        <a:latin typeface="Cambria"/>
                      </a:endParaRPr>
                    </a:p>
                  </a:txBody>
                  <a:tcPr marL="24875" marR="24875" marT="0" marB="0" anchor="b">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r>
                        <a:rPr lang="de-DE" sz="1400">
                          <a:solidFill>
                            <a:srgbClr val="000000"/>
                          </a:solidFill>
                          <a:latin typeface="Arial"/>
                          <a:ea typeface="Times New Roman"/>
                        </a:rPr>
                        <a:t>lworkt_2</a:t>
                      </a:r>
                      <a:endParaRPr lang="ca-ES" sz="1400">
                        <a:latin typeface="Cambria"/>
                      </a:endParaRPr>
                    </a:p>
                  </a:txBody>
                  <a:tcPr marL="24875" marR="24875" marT="0" marB="0" anchor="b">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r>
                        <a:rPr lang="de-DE" sz="1400">
                          <a:solidFill>
                            <a:srgbClr val="000000"/>
                          </a:solidFill>
                          <a:latin typeface="Arial"/>
                          <a:ea typeface="Times New Roman"/>
                        </a:rPr>
                        <a:t>foreignowner</a:t>
                      </a:r>
                      <a:endParaRPr lang="ca-ES" sz="1400">
                        <a:latin typeface="Cambria"/>
                      </a:endParaRPr>
                    </a:p>
                  </a:txBody>
                  <a:tcPr marL="24875" marR="24875" marT="0" marB="0" anchor="b">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r>
                        <a:rPr lang="de-DE" sz="1400">
                          <a:solidFill>
                            <a:srgbClr val="000000"/>
                          </a:solidFill>
                          <a:latin typeface="Arial"/>
                          <a:ea typeface="Times New Roman"/>
                        </a:rPr>
                        <a:t>cons</a:t>
                      </a:r>
                      <a:endParaRPr lang="ca-ES" sz="1400">
                        <a:latin typeface="Cambria"/>
                      </a:endParaRPr>
                    </a:p>
                  </a:txBody>
                  <a:tcPr marL="24875" marR="24875" marT="0" marB="0" anchor="b">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r">
                        <a:spcAft>
                          <a:spcPts val="0"/>
                        </a:spcAft>
                      </a:pPr>
                      <a:r>
                        <a:rPr lang="de-DE" sz="1400" dirty="0">
                          <a:solidFill>
                            <a:srgbClr val="000000"/>
                          </a:solidFill>
                          <a:latin typeface="Arial"/>
                          <a:ea typeface="Times New Roman"/>
                        </a:rPr>
                        <a:t>obs</a:t>
                      </a:r>
                      <a:endParaRPr lang="ca-ES" sz="1400" dirty="0">
                        <a:latin typeface="Cambria"/>
                      </a:endParaRPr>
                    </a:p>
                  </a:txBody>
                  <a:tcPr marL="24875" marR="24875" marT="0" marB="0" anchor="b">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45085" indent="-45085" algn="ctr">
                        <a:spcAft>
                          <a:spcPts val="0"/>
                        </a:spcAft>
                      </a:pPr>
                      <a:r>
                        <a:rPr lang="de-DE" sz="1400" dirty="0" smtClean="0">
                          <a:solidFill>
                            <a:srgbClr val="000000"/>
                          </a:solidFill>
                          <a:latin typeface="Arial"/>
                          <a:ea typeface="Times New Roman"/>
                        </a:rPr>
                        <a:t>R</a:t>
                      </a:r>
                      <a:r>
                        <a:rPr lang="de-DE" sz="1400" baseline="30000" dirty="0" smtClean="0">
                          <a:solidFill>
                            <a:srgbClr val="000000"/>
                          </a:solidFill>
                          <a:latin typeface="Arial"/>
                          <a:ea typeface="Times New Roman"/>
                        </a:rPr>
                        <a:t>2</a:t>
                      </a:r>
                      <a:endParaRPr lang="ca-ES" sz="1400" baseline="30000" dirty="0">
                        <a:latin typeface="Cambria"/>
                      </a:endParaRPr>
                    </a:p>
                  </a:txBody>
                  <a:tcPr marL="24875" marR="24875" marT="0" marB="0" anchor="b">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249880">
                <a:tc>
                  <a:txBody>
                    <a:bodyPr/>
                    <a:lstStyle/>
                    <a:p>
                      <a:pPr>
                        <a:spcAft>
                          <a:spcPts val="0"/>
                        </a:spcAft>
                      </a:pPr>
                      <a:r>
                        <a:rPr lang="de-DE" sz="1400" b="1" dirty="0">
                          <a:solidFill>
                            <a:srgbClr val="FF0000"/>
                          </a:solidFill>
                          <a:latin typeface="Arial"/>
                          <a:ea typeface="Times New Roman"/>
                        </a:rPr>
                        <a:t>finacc4</a:t>
                      </a:r>
                      <a:endParaRPr lang="ca-ES" sz="1400" b="1" dirty="0">
                        <a:solidFill>
                          <a:srgbClr val="FF0000"/>
                        </a:solidFill>
                        <a:latin typeface="Cambria"/>
                      </a:endParaRPr>
                    </a:p>
                  </a:txBody>
                  <a:tcPr marL="24875" marR="24875" marT="0" marB="0" anchor="b">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tcPr>
                </a:tc>
                <a:tc>
                  <a:txBody>
                    <a:bodyPr/>
                    <a:lstStyle/>
                    <a:p>
                      <a:pPr>
                        <a:spcAft>
                          <a:spcPts val="0"/>
                        </a:spcAft>
                      </a:pPr>
                      <a:r>
                        <a:rPr lang="de-DE" sz="1400" b="1" dirty="0">
                          <a:solidFill>
                            <a:srgbClr val="FF0000"/>
                          </a:solidFill>
                          <a:latin typeface="Arial"/>
                          <a:ea typeface="Times New Roman"/>
                        </a:rPr>
                        <a:t>-0.062***</a:t>
                      </a:r>
                      <a:endParaRPr lang="ca-ES" sz="1400" b="1" dirty="0">
                        <a:solidFill>
                          <a:srgbClr val="FF0000"/>
                        </a:solidFill>
                        <a:latin typeface="Cambria"/>
                      </a:endParaRPr>
                    </a:p>
                  </a:txBody>
                  <a:tcPr marL="24875" marR="24875" marT="0" marB="0" anchor="b">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a:noFill/>
                    </a:lnB>
                  </a:tcPr>
                </a:tc>
                <a:tc>
                  <a:txBody>
                    <a:bodyPr/>
                    <a:lstStyle/>
                    <a:p>
                      <a:pPr>
                        <a:spcAft>
                          <a:spcPts val="0"/>
                        </a:spcAft>
                      </a:pPr>
                      <a:r>
                        <a:rPr lang="de-DE" sz="1400">
                          <a:solidFill>
                            <a:srgbClr val="000000"/>
                          </a:solidFill>
                          <a:latin typeface="Arial"/>
                          <a:ea typeface="Times New Roman"/>
                        </a:rPr>
                        <a:t>0.392***</a:t>
                      </a:r>
                      <a:endParaRPr lang="ca-ES" sz="1400">
                        <a:latin typeface="Cambria"/>
                      </a:endParaRPr>
                    </a:p>
                  </a:txBody>
                  <a:tcPr marL="24875" marR="24875" marT="0" marB="0" anchor="b">
                    <a:lnL>
                      <a:noFill/>
                    </a:lnL>
                    <a:lnR>
                      <a:noFill/>
                    </a:lnR>
                    <a:lnT w="19050" cap="flat" cmpd="dbl" algn="ctr">
                      <a:solidFill>
                        <a:srgbClr val="000000"/>
                      </a:solidFill>
                      <a:prstDash val="solid"/>
                      <a:round/>
                      <a:headEnd type="none" w="med" len="med"/>
                      <a:tailEnd type="none" w="med" len="med"/>
                    </a:lnT>
                    <a:lnB>
                      <a:noFill/>
                    </a:lnB>
                  </a:tcPr>
                </a:tc>
                <a:tc>
                  <a:txBody>
                    <a:bodyPr/>
                    <a:lstStyle/>
                    <a:p>
                      <a:pPr>
                        <a:spcAft>
                          <a:spcPts val="0"/>
                        </a:spcAft>
                      </a:pPr>
                      <a:r>
                        <a:rPr lang="de-DE" sz="1400" dirty="0">
                          <a:solidFill>
                            <a:srgbClr val="000000"/>
                          </a:solidFill>
                          <a:latin typeface="Arial"/>
                          <a:ea typeface="Times New Roman"/>
                        </a:rPr>
                        <a:t>0.021***</a:t>
                      </a:r>
                      <a:endParaRPr lang="ca-ES" sz="1400" dirty="0">
                        <a:latin typeface="Cambria"/>
                      </a:endParaRPr>
                    </a:p>
                  </a:txBody>
                  <a:tcPr marL="24875" marR="24875" marT="0" marB="0" anchor="b">
                    <a:lnL>
                      <a:noFill/>
                    </a:lnL>
                    <a:lnR>
                      <a:noFill/>
                    </a:lnR>
                    <a:lnT w="19050" cap="flat" cmpd="dbl" algn="ctr">
                      <a:solidFill>
                        <a:srgbClr val="000000"/>
                      </a:solidFill>
                      <a:prstDash val="solid"/>
                      <a:round/>
                      <a:headEnd type="none" w="med" len="med"/>
                      <a:tailEnd type="none" w="med" len="med"/>
                    </a:lnT>
                    <a:lnB>
                      <a:noFill/>
                    </a:lnB>
                  </a:tcPr>
                </a:tc>
                <a:tc>
                  <a:txBody>
                    <a:bodyPr/>
                    <a:lstStyle/>
                    <a:p>
                      <a:pPr>
                        <a:spcAft>
                          <a:spcPts val="0"/>
                        </a:spcAft>
                      </a:pPr>
                      <a:r>
                        <a:rPr lang="de-DE" sz="1400">
                          <a:solidFill>
                            <a:srgbClr val="000000"/>
                          </a:solidFill>
                          <a:latin typeface="Arial"/>
                          <a:ea typeface="Times New Roman"/>
                        </a:rPr>
                        <a:t>5.965***</a:t>
                      </a:r>
                      <a:endParaRPr lang="ca-ES" sz="1400">
                        <a:latin typeface="Cambria"/>
                      </a:endParaRPr>
                    </a:p>
                  </a:txBody>
                  <a:tcPr marL="24875" marR="24875" marT="0" marB="0" anchor="b">
                    <a:lnL>
                      <a:noFill/>
                    </a:lnL>
                    <a:lnR>
                      <a:noFill/>
                    </a:lnR>
                    <a:lnT w="19050" cap="flat" cmpd="dbl" algn="ctr">
                      <a:solidFill>
                        <a:srgbClr val="000000"/>
                      </a:solidFill>
                      <a:prstDash val="solid"/>
                      <a:round/>
                      <a:headEnd type="none" w="med" len="med"/>
                      <a:tailEnd type="none" w="med" len="med"/>
                    </a:lnT>
                    <a:lnB>
                      <a:noFill/>
                    </a:lnB>
                  </a:tcPr>
                </a:tc>
                <a:tc>
                  <a:txBody>
                    <a:bodyPr/>
                    <a:lstStyle/>
                    <a:p>
                      <a:pPr algn="r"/>
                      <a:endParaRPr lang="ca-ES" sz="1400" dirty="0">
                        <a:latin typeface="Cambria"/>
                      </a:endParaRPr>
                    </a:p>
                  </a:txBody>
                  <a:tcPr marL="24875" marR="24875" marT="0" marB="0" anchor="b">
                    <a:lnL>
                      <a:noFill/>
                    </a:lnL>
                    <a:lnR>
                      <a:noFill/>
                    </a:lnR>
                    <a:lnT w="19050" cap="flat" cmpd="dbl" algn="ctr">
                      <a:solidFill>
                        <a:srgbClr val="000000"/>
                      </a:solidFill>
                      <a:prstDash val="solid"/>
                      <a:round/>
                      <a:headEnd type="none" w="med" len="med"/>
                      <a:tailEnd type="none" w="med" len="med"/>
                    </a:lnT>
                    <a:lnB>
                      <a:noFill/>
                    </a:lnB>
                  </a:tcPr>
                </a:tc>
                <a:tc>
                  <a:txBody>
                    <a:bodyPr/>
                    <a:lstStyle/>
                    <a:p>
                      <a:pPr algn="r"/>
                      <a:endParaRPr lang="ca-ES" sz="1400" dirty="0">
                        <a:latin typeface="Cambria"/>
                      </a:endParaRPr>
                    </a:p>
                  </a:txBody>
                  <a:tcPr marL="24875" marR="24875" marT="0" marB="0" anchor="b">
                    <a:lnL>
                      <a:noFill/>
                    </a:lnL>
                    <a:lnR>
                      <a:noFill/>
                    </a:lnR>
                    <a:lnT w="19050" cap="flat" cmpd="dbl" algn="ctr">
                      <a:solidFill>
                        <a:srgbClr val="000000"/>
                      </a:solidFill>
                      <a:prstDash val="solid"/>
                      <a:round/>
                      <a:headEnd type="none" w="med" len="med"/>
                      <a:tailEnd type="none" w="med" len="med"/>
                    </a:lnT>
                    <a:lnB>
                      <a:noFill/>
                    </a:lnB>
                  </a:tcPr>
                </a:tc>
              </a:tr>
              <a:tr h="249880">
                <a:tc>
                  <a:txBody>
                    <a:bodyPr/>
                    <a:lstStyle/>
                    <a:p>
                      <a:endParaRPr lang="ca-ES" sz="1400">
                        <a:latin typeface="Cambria"/>
                      </a:endParaRPr>
                    </a:p>
                  </a:txBody>
                  <a:tcPr marL="24875" marR="24875"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de-DE" sz="1400">
                          <a:solidFill>
                            <a:srgbClr val="000000"/>
                          </a:solidFill>
                          <a:latin typeface="Arial"/>
                          <a:ea typeface="Times New Roman"/>
                        </a:rPr>
                        <a:t>(0.019)   </a:t>
                      </a:r>
                      <a:endParaRPr lang="ca-ES" sz="1400">
                        <a:latin typeface="Cambria"/>
                      </a:endParaRPr>
                    </a:p>
                  </a:txBody>
                  <a:tcPr marL="24875" marR="24875"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de-DE" sz="1400">
                          <a:solidFill>
                            <a:srgbClr val="000000"/>
                          </a:solidFill>
                          <a:latin typeface="Arial"/>
                          <a:ea typeface="Times New Roman"/>
                        </a:rPr>
                        <a:t>(0.039)   </a:t>
                      </a:r>
                      <a:endParaRPr lang="ca-ES" sz="1400">
                        <a:latin typeface="Cambria"/>
                      </a:endParaRPr>
                    </a:p>
                  </a:txBody>
                  <a:tcPr marL="24875" marR="24875" marT="0" marB="0" anchor="b">
                    <a:lnL>
                      <a:noFill/>
                    </a:lnL>
                    <a:lnR>
                      <a:noFill/>
                    </a:lnR>
                    <a:lnT>
                      <a:noFill/>
                    </a:lnT>
                    <a:lnB>
                      <a:noFill/>
                    </a:lnB>
                  </a:tcPr>
                </a:tc>
                <a:tc>
                  <a:txBody>
                    <a:bodyPr/>
                    <a:lstStyle/>
                    <a:p>
                      <a:pPr>
                        <a:spcAft>
                          <a:spcPts val="0"/>
                        </a:spcAft>
                      </a:pPr>
                      <a:r>
                        <a:rPr lang="de-DE" sz="1400">
                          <a:solidFill>
                            <a:srgbClr val="000000"/>
                          </a:solidFill>
                          <a:latin typeface="Arial"/>
                          <a:ea typeface="Times New Roman"/>
                        </a:rPr>
                        <a:t>(0.004)   </a:t>
                      </a:r>
                      <a:endParaRPr lang="ca-ES" sz="1400">
                        <a:latin typeface="Cambria"/>
                      </a:endParaRPr>
                    </a:p>
                  </a:txBody>
                  <a:tcPr marL="24875" marR="24875" marT="0" marB="0" anchor="b">
                    <a:lnL>
                      <a:noFill/>
                    </a:lnL>
                    <a:lnR>
                      <a:noFill/>
                    </a:lnR>
                    <a:lnT>
                      <a:noFill/>
                    </a:lnT>
                    <a:lnB>
                      <a:noFill/>
                    </a:lnB>
                  </a:tcPr>
                </a:tc>
                <a:tc>
                  <a:txBody>
                    <a:bodyPr/>
                    <a:lstStyle/>
                    <a:p>
                      <a:pPr>
                        <a:spcAft>
                          <a:spcPts val="0"/>
                        </a:spcAft>
                      </a:pPr>
                      <a:r>
                        <a:rPr lang="de-DE" sz="1400">
                          <a:solidFill>
                            <a:srgbClr val="000000"/>
                          </a:solidFill>
                          <a:latin typeface="Arial"/>
                          <a:ea typeface="Times New Roman"/>
                        </a:rPr>
                        <a:t>(0.456)   </a:t>
                      </a:r>
                      <a:endParaRPr lang="ca-ES" sz="1400">
                        <a:latin typeface="Cambria"/>
                      </a:endParaRPr>
                    </a:p>
                  </a:txBody>
                  <a:tcPr marL="24875" marR="24875" marT="0" marB="0" anchor="b">
                    <a:lnL>
                      <a:noFill/>
                    </a:lnL>
                    <a:lnR>
                      <a:noFill/>
                    </a:lnR>
                    <a:lnT>
                      <a:noFill/>
                    </a:lnT>
                    <a:lnB>
                      <a:noFill/>
                    </a:lnB>
                  </a:tcPr>
                </a:tc>
                <a:tc>
                  <a:txBody>
                    <a:bodyPr/>
                    <a:lstStyle/>
                    <a:p>
                      <a:pPr algn="r">
                        <a:spcAft>
                          <a:spcPts val="0"/>
                        </a:spcAft>
                      </a:pPr>
                      <a:r>
                        <a:rPr lang="de-DE" sz="1400">
                          <a:solidFill>
                            <a:srgbClr val="000000"/>
                          </a:solidFill>
                          <a:latin typeface="Arial"/>
                          <a:ea typeface="Times New Roman"/>
                        </a:rPr>
                        <a:t>1.488</a:t>
                      </a:r>
                      <a:endParaRPr lang="ca-ES" sz="1400">
                        <a:latin typeface="Cambria"/>
                      </a:endParaRPr>
                    </a:p>
                  </a:txBody>
                  <a:tcPr marL="24875" marR="24875" marT="0" marB="0" anchor="b">
                    <a:lnL>
                      <a:noFill/>
                    </a:lnL>
                    <a:lnR>
                      <a:noFill/>
                    </a:lnR>
                    <a:lnT>
                      <a:noFill/>
                    </a:lnT>
                    <a:lnB>
                      <a:noFill/>
                    </a:lnB>
                  </a:tcPr>
                </a:tc>
                <a:tc>
                  <a:txBody>
                    <a:bodyPr/>
                    <a:lstStyle/>
                    <a:p>
                      <a:pPr algn="r">
                        <a:spcAft>
                          <a:spcPts val="0"/>
                        </a:spcAft>
                      </a:pPr>
                      <a:r>
                        <a:rPr lang="de-DE" sz="1400" dirty="0">
                          <a:solidFill>
                            <a:srgbClr val="000000"/>
                          </a:solidFill>
                          <a:latin typeface="Arial"/>
                          <a:ea typeface="Times New Roman"/>
                        </a:rPr>
                        <a:t>0.33</a:t>
                      </a:r>
                      <a:endParaRPr lang="ca-ES" sz="1400" dirty="0">
                        <a:latin typeface="Cambria"/>
                      </a:endParaRPr>
                    </a:p>
                  </a:txBody>
                  <a:tcPr marL="24875" marR="24875" marT="0" marB="0" anchor="b">
                    <a:lnL>
                      <a:noFill/>
                    </a:lnL>
                    <a:lnR>
                      <a:noFill/>
                    </a:lnR>
                    <a:lnT>
                      <a:noFill/>
                    </a:lnT>
                    <a:lnB>
                      <a:noFill/>
                    </a:lnB>
                  </a:tcPr>
                </a:tc>
              </a:tr>
              <a:tr h="249880">
                <a:tc>
                  <a:txBody>
                    <a:bodyPr/>
                    <a:lstStyle/>
                    <a:p>
                      <a:pPr>
                        <a:spcAft>
                          <a:spcPts val="0"/>
                        </a:spcAft>
                      </a:pPr>
                      <a:r>
                        <a:rPr lang="de-DE" sz="1400" b="1" dirty="0">
                          <a:solidFill>
                            <a:srgbClr val="FF0000"/>
                          </a:solidFill>
                          <a:latin typeface="Arial"/>
                          <a:ea typeface="Times New Roman"/>
                        </a:rPr>
                        <a:t>fincost4</a:t>
                      </a:r>
                      <a:endParaRPr lang="ca-ES" sz="1400" b="1" dirty="0">
                        <a:solidFill>
                          <a:srgbClr val="FF0000"/>
                        </a:solidFill>
                        <a:latin typeface="Cambria"/>
                      </a:endParaRPr>
                    </a:p>
                  </a:txBody>
                  <a:tcPr marL="24875" marR="24875"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de-DE" sz="1400" b="1" dirty="0">
                          <a:solidFill>
                            <a:srgbClr val="FF0000"/>
                          </a:solidFill>
                          <a:latin typeface="Arial"/>
                          <a:ea typeface="Times New Roman"/>
                        </a:rPr>
                        <a:t>-0.047** </a:t>
                      </a:r>
                      <a:endParaRPr lang="ca-ES" sz="1400" b="1" dirty="0">
                        <a:solidFill>
                          <a:srgbClr val="FF0000"/>
                        </a:solidFill>
                        <a:latin typeface="Cambria"/>
                      </a:endParaRPr>
                    </a:p>
                  </a:txBody>
                  <a:tcPr marL="24875" marR="24875"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de-DE" sz="1400">
                          <a:solidFill>
                            <a:srgbClr val="000000"/>
                          </a:solidFill>
                          <a:latin typeface="Arial"/>
                          <a:ea typeface="Times New Roman"/>
                        </a:rPr>
                        <a:t>0.391***</a:t>
                      </a:r>
                      <a:endParaRPr lang="ca-ES" sz="1400">
                        <a:latin typeface="Cambria"/>
                      </a:endParaRPr>
                    </a:p>
                  </a:txBody>
                  <a:tcPr marL="24875" marR="24875" marT="0" marB="0" anchor="b">
                    <a:lnL>
                      <a:noFill/>
                    </a:lnL>
                    <a:lnR>
                      <a:noFill/>
                    </a:lnR>
                    <a:lnT>
                      <a:noFill/>
                    </a:lnT>
                    <a:lnB>
                      <a:noFill/>
                    </a:lnB>
                  </a:tcPr>
                </a:tc>
                <a:tc>
                  <a:txBody>
                    <a:bodyPr/>
                    <a:lstStyle/>
                    <a:p>
                      <a:pPr>
                        <a:spcAft>
                          <a:spcPts val="0"/>
                        </a:spcAft>
                      </a:pPr>
                      <a:r>
                        <a:rPr lang="de-DE" sz="1400" dirty="0">
                          <a:solidFill>
                            <a:srgbClr val="000000"/>
                          </a:solidFill>
                          <a:latin typeface="Arial"/>
                          <a:ea typeface="Times New Roman"/>
                        </a:rPr>
                        <a:t>0.021***</a:t>
                      </a:r>
                      <a:endParaRPr lang="ca-ES" sz="1400" dirty="0">
                        <a:latin typeface="Cambria"/>
                      </a:endParaRPr>
                    </a:p>
                  </a:txBody>
                  <a:tcPr marL="24875" marR="24875" marT="0" marB="0" anchor="b">
                    <a:lnL>
                      <a:noFill/>
                    </a:lnL>
                    <a:lnR>
                      <a:noFill/>
                    </a:lnR>
                    <a:lnT>
                      <a:noFill/>
                    </a:lnT>
                    <a:lnB>
                      <a:noFill/>
                    </a:lnB>
                  </a:tcPr>
                </a:tc>
                <a:tc>
                  <a:txBody>
                    <a:bodyPr/>
                    <a:lstStyle/>
                    <a:p>
                      <a:pPr>
                        <a:spcAft>
                          <a:spcPts val="0"/>
                        </a:spcAft>
                      </a:pPr>
                      <a:r>
                        <a:rPr lang="de-DE" sz="1400" dirty="0">
                          <a:solidFill>
                            <a:srgbClr val="000000"/>
                          </a:solidFill>
                          <a:latin typeface="Arial"/>
                          <a:ea typeface="Times New Roman"/>
                        </a:rPr>
                        <a:t>5.987***</a:t>
                      </a:r>
                      <a:endParaRPr lang="ca-ES" sz="1400" dirty="0">
                        <a:latin typeface="Cambria"/>
                      </a:endParaRPr>
                    </a:p>
                  </a:txBody>
                  <a:tcPr marL="24875" marR="24875" marT="0" marB="0" anchor="b">
                    <a:lnL>
                      <a:noFill/>
                    </a:lnL>
                    <a:lnR>
                      <a:noFill/>
                    </a:lnR>
                    <a:lnT>
                      <a:noFill/>
                    </a:lnT>
                    <a:lnB>
                      <a:noFill/>
                    </a:lnB>
                  </a:tcPr>
                </a:tc>
                <a:tc>
                  <a:txBody>
                    <a:bodyPr/>
                    <a:lstStyle/>
                    <a:p>
                      <a:pPr algn="r"/>
                      <a:endParaRPr lang="ca-ES" sz="1400" dirty="0">
                        <a:latin typeface="Cambria"/>
                      </a:endParaRPr>
                    </a:p>
                  </a:txBody>
                  <a:tcPr marL="24875" marR="24875" marT="0" marB="0" anchor="b">
                    <a:lnL>
                      <a:noFill/>
                    </a:lnL>
                    <a:lnR>
                      <a:noFill/>
                    </a:lnR>
                    <a:lnT>
                      <a:noFill/>
                    </a:lnT>
                    <a:lnB>
                      <a:noFill/>
                    </a:lnB>
                  </a:tcPr>
                </a:tc>
                <a:tc>
                  <a:txBody>
                    <a:bodyPr/>
                    <a:lstStyle/>
                    <a:p>
                      <a:pPr algn="r"/>
                      <a:endParaRPr lang="ca-ES" sz="1400" dirty="0">
                        <a:latin typeface="Cambria"/>
                      </a:endParaRPr>
                    </a:p>
                  </a:txBody>
                  <a:tcPr marL="24875" marR="24875" marT="0" marB="0" anchor="b">
                    <a:lnL>
                      <a:noFill/>
                    </a:lnL>
                    <a:lnR>
                      <a:noFill/>
                    </a:lnR>
                    <a:lnT>
                      <a:noFill/>
                    </a:lnT>
                    <a:lnB>
                      <a:noFill/>
                    </a:lnB>
                  </a:tcPr>
                </a:tc>
              </a:tr>
              <a:tr h="249880">
                <a:tc>
                  <a:txBody>
                    <a:bodyPr/>
                    <a:lstStyle/>
                    <a:p>
                      <a:endParaRPr lang="ca-ES" sz="1400">
                        <a:latin typeface="Cambria"/>
                      </a:endParaRPr>
                    </a:p>
                  </a:txBody>
                  <a:tcPr marL="24875" marR="24875"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de-DE" sz="1400" dirty="0">
                          <a:solidFill>
                            <a:srgbClr val="000000"/>
                          </a:solidFill>
                          <a:latin typeface="Arial"/>
                          <a:ea typeface="Times New Roman"/>
                        </a:rPr>
                        <a:t>(0.020)   </a:t>
                      </a:r>
                      <a:endParaRPr lang="ca-ES" sz="1400" dirty="0">
                        <a:latin typeface="Cambria"/>
                      </a:endParaRPr>
                    </a:p>
                  </a:txBody>
                  <a:tcPr marL="24875" marR="24875"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de-DE" sz="1400">
                          <a:solidFill>
                            <a:srgbClr val="000000"/>
                          </a:solidFill>
                          <a:latin typeface="Arial"/>
                          <a:ea typeface="Times New Roman"/>
                        </a:rPr>
                        <a:t>(0.039)   </a:t>
                      </a:r>
                      <a:endParaRPr lang="ca-ES" sz="1400">
                        <a:latin typeface="Cambria"/>
                      </a:endParaRPr>
                    </a:p>
                  </a:txBody>
                  <a:tcPr marL="24875" marR="24875" marT="0" marB="0" anchor="b">
                    <a:lnL>
                      <a:noFill/>
                    </a:lnL>
                    <a:lnR>
                      <a:noFill/>
                    </a:lnR>
                    <a:lnT>
                      <a:noFill/>
                    </a:lnT>
                    <a:lnB>
                      <a:noFill/>
                    </a:lnB>
                  </a:tcPr>
                </a:tc>
                <a:tc>
                  <a:txBody>
                    <a:bodyPr/>
                    <a:lstStyle/>
                    <a:p>
                      <a:pPr>
                        <a:spcAft>
                          <a:spcPts val="0"/>
                        </a:spcAft>
                      </a:pPr>
                      <a:r>
                        <a:rPr lang="de-DE" sz="1400" dirty="0">
                          <a:solidFill>
                            <a:srgbClr val="000000"/>
                          </a:solidFill>
                          <a:latin typeface="Arial"/>
                          <a:ea typeface="Times New Roman"/>
                        </a:rPr>
                        <a:t>(0.004)   </a:t>
                      </a:r>
                      <a:endParaRPr lang="ca-ES" sz="1400" dirty="0">
                        <a:latin typeface="Cambria"/>
                      </a:endParaRPr>
                    </a:p>
                  </a:txBody>
                  <a:tcPr marL="24875" marR="24875" marT="0" marB="0" anchor="b">
                    <a:lnL>
                      <a:noFill/>
                    </a:lnL>
                    <a:lnR>
                      <a:noFill/>
                    </a:lnR>
                    <a:lnT>
                      <a:noFill/>
                    </a:lnT>
                    <a:lnB>
                      <a:noFill/>
                    </a:lnB>
                  </a:tcPr>
                </a:tc>
                <a:tc>
                  <a:txBody>
                    <a:bodyPr/>
                    <a:lstStyle/>
                    <a:p>
                      <a:pPr>
                        <a:spcAft>
                          <a:spcPts val="0"/>
                        </a:spcAft>
                      </a:pPr>
                      <a:r>
                        <a:rPr lang="de-DE" sz="1400">
                          <a:solidFill>
                            <a:srgbClr val="000000"/>
                          </a:solidFill>
                          <a:latin typeface="Arial"/>
                          <a:ea typeface="Times New Roman"/>
                        </a:rPr>
                        <a:t>(0.460)   </a:t>
                      </a:r>
                      <a:endParaRPr lang="ca-ES" sz="1400">
                        <a:latin typeface="Cambria"/>
                      </a:endParaRPr>
                    </a:p>
                  </a:txBody>
                  <a:tcPr marL="24875" marR="24875" marT="0" marB="0" anchor="b">
                    <a:lnL>
                      <a:noFill/>
                    </a:lnL>
                    <a:lnR>
                      <a:noFill/>
                    </a:lnR>
                    <a:lnT>
                      <a:noFill/>
                    </a:lnT>
                    <a:lnB>
                      <a:noFill/>
                    </a:lnB>
                  </a:tcPr>
                </a:tc>
                <a:tc>
                  <a:txBody>
                    <a:bodyPr/>
                    <a:lstStyle/>
                    <a:p>
                      <a:pPr algn="r">
                        <a:spcAft>
                          <a:spcPts val="0"/>
                        </a:spcAft>
                      </a:pPr>
                      <a:r>
                        <a:rPr lang="de-DE" sz="1400">
                          <a:solidFill>
                            <a:srgbClr val="000000"/>
                          </a:solidFill>
                          <a:latin typeface="Arial"/>
                          <a:ea typeface="Times New Roman"/>
                        </a:rPr>
                        <a:t>1.488</a:t>
                      </a:r>
                      <a:endParaRPr lang="ca-ES" sz="1400">
                        <a:latin typeface="Cambria"/>
                      </a:endParaRPr>
                    </a:p>
                  </a:txBody>
                  <a:tcPr marL="24875" marR="24875" marT="0" marB="0" anchor="b">
                    <a:lnL>
                      <a:noFill/>
                    </a:lnL>
                    <a:lnR>
                      <a:noFill/>
                    </a:lnR>
                    <a:lnT>
                      <a:noFill/>
                    </a:lnT>
                    <a:lnB>
                      <a:noFill/>
                    </a:lnB>
                  </a:tcPr>
                </a:tc>
                <a:tc>
                  <a:txBody>
                    <a:bodyPr/>
                    <a:lstStyle/>
                    <a:p>
                      <a:pPr algn="r">
                        <a:spcAft>
                          <a:spcPts val="0"/>
                        </a:spcAft>
                      </a:pPr>
                      <a:r>
                        <a:rPr lang="de-DE" sz="1400" dirty="0">
                          <a:solidFill>
                            <a:srgbClr val="000000"/>
                          </a:solidFill>
                          <a:latin typeface="Arial"/>
                          <a:ea typeface="Times New Roman"/>
                        </a:rPr>
                        <a:t>0.33</a:t>
                      </a:r>
                      <a:endParaRPr lang="ca-ES" sz="1400" dirty="0">
                        <a:latin typeface="Cambria"/>
                      </a:endParaRPr>
                    </a:p>
                  </a:txBody>
                  <a:tcPr marL="24875" marR="24875" marT="0" marB="0" anchor="b">
                    <a:lnL>
                      <a:noFill/>
                    </a:lnL>
                    <a:lnR>
                      <a:noFill/>
                    </a:lnR>
                    <a:lnT>
                      <a:noFill/>
                    </a:lnT>
                    <a:lnB>
                      <a:noFill/>
                    </a:lnB>
                  </a:tcPr>
                </a:tc>
              </a:tr>
              <a:tr h="249880">
                <a:tc>
                  <a:txBody>
                    <a:bodyPr/>
                    <a:lstStyle/>
                    <a:p>
                      <a:pPr>
                        <a:spcAft>
                          <a:spcPts val="0"/>
                        </a:spcAft>
                      </a:pPr>
                      <a:r>
                        <a:rPr lang="de-DE" sz="1400" dirty="0">
                          <a:solidFill>
                            <a:srgbClr val="000000"/>
                          </a:solidFill>
                          <a:latin typeface="Arial"/>
                          <a:ea typeface="Times New Roman"/>
                        </a:rPr>
                        <a:t>taxrate4</a:t>
                      </a:r>
                      <a:endParaRPr lang="ca-ES" sz="1400" dirty="0">
                        <a:latin typeface="Cambria"/>
                      </a:endParaRPr>
                    </a:p>
                  </a:txBody>
                  <a:tcPr marL="24875" marR="24875"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de-DE" sz="1400" dirty="0">
                          <a:solidFill>
                            <a:srgbClr val="FF0000"/>
                          </a:solidFill>
                          <a:latin typeface="Arial"/>
                          <a:ea typeface="Times New Roman"/>
                        </a:rPr>
                        <a:t>-0.072*  </a:t>
                      </a:r>
                      <a:endParaRPr lang="ca-ES" sz="1400" dirty="0">
                        <a:solidFill>
                          <a:srgbClr val="FF0000"/>
                        </a:solidFill>
                        <a:latin typeface="Cambria"/>
                      </a:endParaRPr>
                    </a:p>
                  </a:txBody>
                  <a:tcPr marL="24875" marR="24875"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de-DE" sz="1400">
                          <a:solidFill>
                            <a:srgbClr val="000000"/>
                          </a:solidFill>
                          <a:latin typeface="Arial"/>
                          <a:ea typeface="Times New Roman"/>
                        </a:rPr>
                        <a:t>0.397***</a:t>
                      </a:r>
                      <a:endParaRPr lang="ca-ES" sz="1400">
                        <a:latin typeface="Cambria"/>
                      </a:endParaRPr>
                    </a:p>
                  </a:txBody>
                  <a:tcPr marL="24875" marR="24875" marT="0" marB="0" anchor="b">
                    <a:lnL>
                      <a:noFill/>
                    </a:lnL>
                    <a:lnR>
                      <a:noFill/>
                    </a:lnR>
                    <a:lnT>
                      <a:noFill/>
                    </a:lnT>
                    <a:lnB>
                      <a:noFill/>
                    </a:lnB>
                  </a:tcPr>
                </a:tc>
                <a:tc>
                  <a:txBody>
                    <a:bodyPr/>
                    <a:lstStyle/>
                    <a:p>
                      <a:pPr>
                        <a:spcAft>
                          <a:spcPts val="0"/>
                        </a:spcAft>
                      </a:pPr>
                      <a:r>
                        <a:rPr lang="de-DE" sz="1400">
                          <a:solidFill>
                            <a:srgbClr val="000000"/>
                          </a:solidFill>
                          <a:latin typeface="Arial"/>
                          <a:ea typeface="Times New Roman"/>
                        </a:rPr>
                        <a:t>0.021***</a:t>
                      </a:r>
                      <a:endParaRPr lang="ca-ES" sz="1400">
                        <a:latin typeface="Cambria"/>
                      </a:endParaRPr>
                    </a:p>
                  </a:txBody>
                  <a:tcPr marL="24875" marR="24875" marT="0" marB="0" anchor="b">
                    <a:lnL>
                      <a:noFill/>
                    </a:lnL>
                    <a:lnR>
                      <a:noFill/>
                    </a:lnR>
                    <a:lnT>
                      <a:noFill/>
                    </a:lnT>
                    <a:lnB>
                      <a:noFill/>
                    </a:lnB>
                  </a:tcPr>
                </a:tc>
                <a:tc>
                  <a:txBody>
                    <a:bodyPr/>
                    <a:lstStyle/>
                    <a:p>
                      <a:pPr>
                        <a:spcAft>
                          <a:spcPts val="0"/>
                        </a:spcAft>
                      </a:pPr>
                      <a:r>
                        <a:rPr lang="de-DE" sz="1400">
                          <a:solidFill>
                            <a:srgbClr val="000000"/>
                          </a:solidFill>
                          <a:latin typeface="Arial"/>
                          <a:ea typeface="Times New Roman"/>
                        </a:rPr>
                        <a:t>6.136***</a:t>
                      </a:r>
                      <a:endParaRPr lang="ca-ES" sz="1400">
                        <a:latin typeface="Cambria"/>
                      </a:endParaRPr>
                    </a:p>
                  </a:txBody>
                  <a:tcPr marL="24875" marR="24875" marT="0" marB="0" anchor="b">
                    <a:lnL>
                      <a:noFill/>
                    </a:lnL>
                    <a:lnR>
                      <a:noFill/>
                    </a:lnR>
                    <a:lnT>
                      <a:noFill/>
                    </a:lnT>
                    <a:lnB>
                      <a:noFill/>
                    </a:lnB>
                  </a:tcPr>
                </a:tc>
                <a:tc>
                  <a:txBody>
                    <a:bodyPr/>
                    <a:lstStyle/>
                    <a:p>
                      <a:pPr algn="r"/>
                      <a:endParaRPr lang="ca-ES" sz="1400" dirty="0">
                        <a:latin typeface="Cambria"/>
                      </a:endParaRPr>
                    </a:p>
                  </a:txBody>
                  <a:tcPr marL="24875" marR="24875" marT="0" marB="0" anchor="b">
                    <a:lnL>
                      <a:noFill/>
                    </a:lnL>
                    <a:lnR>
                      <a:noFill/>
                    </a:lnR>
                    <a:lnT>
                      <a:noFill/>
                    </a:lnT>
                    <a:lnB>
                      <a:noFill/>
                    </a:lnB>
                  </a:tcPr>
                </a:tc>
                <a:tc>
                  <a:txBody>
                    <a:bodyPr/>
                    <a:lstStyle/>
                    <a:p>
                      <a:pPr algn="r"/>
                      <a:endParaRPr lang="ca-ES" sz="1400" dirty="0">
                        <a:latin typeface="Cambria"/>
                      </a:endParaRPr>
                    </a:p>
                  </a:txBody>
                  <a:tcPr marL="24875" marR="24875" marT="0" marB="0" anchor="b">
                    <a:lnL>
                      <a:noFill/>
                    </a:lnL>
                    <a:lnR>
                      <a:noFill/>
                    </a:lnR>
                    <a:lnT>
                      <a:noFill/>
                    </a:lnT>
                    <a:lnB>
                      <a:noFill/>
                    </a:lnB>
                  </a:tcPr>
                </a:tc>
              </a:tr>
              <a:tr h="249880">
                <a:tc>
                  <a:txBody>
                    <a:bodyPr/>
                    <a:lstStyle/>
                    <a:p>
                      <a:endParaRPr lang="ca-ES" sz="1400" dirty="0">
                        <a:latin typeface="Cambria"/>
                      </a:endParaRPr>
                    </a:p>
                  </a:txBody>
                  <a:tcPr marL="24875" marR="24875"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de-DE" sz="1400">
                          <a:solidFill>
                            <a:srgbClr val="000000"/>
                          </a:solidFill>
                          <a:latin typeface="Arial"/>
                          <a:ea typeface="Times New Roman"/>
                        </a:rPr>
                        <a:t>(0.039)   </a:t>
                      </a:r>
                      <a:endParaRPr lang="ca-ES" sz="1400">
                        <a:latin typeface="Cambria"/>
                      </a:endParaRPr>
                    </a:p>
                  </a:txBody>
                  <a:tcPr marL="24875" marR="24875"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de-DE" sz="1400">
                          <a:solidFill>
                            <a:srgbClr val="000000"/>
                          </a:solidFill>
                          <a:latin typeface="Arial"/>
                          <a:ea typeface="Times New Roman"/>
                        </a:rPr>
                        <a:t>(0.039)   </a:t>
                      </a:r>
                      <a:endParaRPr lang="ca-ES" sz="1400">
                        <a:latin typeface="Cambria"/>
                      </a:endParaRPr>
                    </a:p>
                  </a:txBody>
                  <a:tcPr marL="24875" marR="24875" marT="0" marB="0" anchor="b">
                    <a:lnL>
                      <a:noFill/>
                    </a:lnL>
                    <a:lnR>
                      <a:noFill/>
                    </a:lnR>
                    <a:lnT>
                      <a:noFill/>
                    </a:lnT>
                    <a:lnB>
                      <a:noFill/>
                    </a:lnB>
                  </a:tcPr>
                </a:tc>
                <a:tc>
                  <a:txBody>
                    <a:bodyPr/>
                    <a:lstStyle/>
                    <a:p>
                      <a:pPr>
                        <a:spcAft>
                          <a:spcPts val="0"/>
                        </a:spcAft>
                      </a:pPr>
                      <a:r>
                        <a:rPr lang="de-DE" sz="1400">
                          <a:solidFill>
                            <a:srgbClr val="000000"/>
                          </a:solidFill>
                          <a:latin typeface="Arial"/>
                          <a:ea typeface="Times New Roman"/>
                        </a:rPr>
                        <a:t>(0.004)   </a:t>
                      </a:r>
                      <a:endParaRPr lang="ca-ES" sz="1400">
                        <a:latin typeface="Cambria"/>
                      </a:endParaRPr>
                    </a:p>
                  </a:txBody>
                  <a:tcPr marL="24875" marR="24875" marT="0" marB="0" anchor="b">
                    <a:lnL>
                      <a:noFill/>
                    </a:lnL>
                    <a:lnR>
                      <a:noFill/>
                    </a:lnR>
                    <a:lnT>
                      <a:noFill/>
                    </a:lnT>
                    <a:lnB>
                      <a:noFill/>
                    </a:lnB>
                  </a:tcPr>
                </a:tc>
                <a:tc>
                  <a:txBody>
                    <a:bodyPr/>
                    <a:lstStyle/>
                    <a:p>
                      <a:pPr>
                        <a:spcAft>
                          <a:spcPts val="0"/>
                        </a:spcAft>
                      </a:pPr>
                      <a:r>
                        <a:rPr lang="de-DE" sz="1400">
                          <a:solidFill>
                            <a:srgbClr val="000000"/>
                          </a:solidFill>
                          <a:latin typeface="Arial"/>
                          <a:ea typeface="Times New Roman"/>
                        </a:rPr>
                        <a:t>(0.480)   </a:t>
                      </a:r>
                      <a:endParaRPr lang="ca-ES" sz="1400">
                        <a:latin typeface="Cambria"/>
                      </a:endParaRPr>
                    </a:p>
                  </a:txBody>
                  <a:tcPr marL="24875" marR="24875" marT="0" marB="0" anchor="b">
                    <a:lnL>
                      <a:noFill/>
                    </a:lnL>
                    <a:lnR>
                      <a:noFill/>
                    </a:lnR>
                    <a:lnT>
                      <a:noFill/>
                    </a:lnT>
                    <a:lnB>
                      <a:noFill/>
                    </a:lnB>
                  </a:tcPr>
                </a:tc>
                <a:tc>
                  <a:txBody>
                    <a:bodyPr/>
                    <a:lstStyle/>
                    <a:p>
                      <a:pPr algn="r">
                        <a:spcAft>
                          <a:spcPts val="0"/>
                        </a:spcAft>
                      </a:pPr>
                      <a:r>
                        <a:rPr lang="de-DE" sz="1400" dirty="0">
                          <a:solidFill>
                            <a:srgbClr val="000000"/>
                          </a:solidFill>
                          <a:latin typeface="Arial"/>
                          <a:ea typeface="Times New Roman"/>
                        </a:rPr>
                        <a:t>1.492</a:t>
                      </a:r>
                      <a:endParaRPr lang="ca-ES" sz="1400" dirty="0">
                        <a:latin typeface="Cambria"/>
                      </a:endParaRPr>
                    </a:p>
                  </a:txBody>
                  <a:tcPr marL="24875" marR="24875" marT="0" marB="0" anchor="b">
                    <a:lnL>
                      <a:noFill/>
                    </a:lnL>
                    <a:lnR>
                      <a:noFill/>
                    </a:lnR>
                    <a:lnT>
                      <a:noFill/>
                    </a:lnT>
                    <a:lnB>
                      <a:noFill/>
                    </a:lnB>
                  </a:tcPr>
                </a:tc>
                <a:tc>
                  <a:txBody>
                    <a:bodyPr/>
                    <a:lstStyle/>
                    <a:p>
                      <a:pPr algn="r">
                        <a:spcAft>
                          <a:spcPts val="0"/>
                        </a:spcAft>
                      </a:pPr>
                      <a:r>
                        <a:rPr lang="de-DE" sz="1400" dirty="0">
                          <a:solidFill>
                            <a:srgbClr val="000000"/>
                          </a:solidFill>
                          <a:latin typeface="Arial"/>
                          <a:ea typeface="Times New Roman"/>
                        </a:rPr>
                        <a:t>0.33</a:t>
                      </a:r>
                      <a:endParaRPr lang="ca-ES" sz="1400" dirty="0">
                        <a:latin typeface="Cambria"/>
                      </a:endParaRPr>
                    </a:p>
                  </a:txBody>
                  <a:tcPr marL="24875" marR="24875" marT="0" marB="0" anchor="b">
                    <a:lnL>
                      <a:noFill/>
                    </a:lnL>
                    <a:lnR>
                      <a:noFill/>
                    </a:lnR>
                    <a:lnT>
                      <a:noFill/>
                    </a:lnT>
                    <a:lnB>
                      <a:noFill/>
                    </a:lnB>
                  </a:tcPr>
                </a:tc>
              </a:tr>
              <a:tr h="249880">
                <a:tc>
                  <a:txBody>
                    <a:bodyPr/>
                    <a:lstStyle/>
                    <a:p>
                      <a:pPr>
                        <a:spcAft>
                          <a:spcPts val="0"/>
                        </a:spcAft>
                      </a:pPr>
                      <a:r>
                        <a:rPr lang="de-DE" sz="1400">
                          <a:solidFill>
                            <a:srgbClr val="000000"/>
                          </a:solidFill>
                          <a:latin typeface="Arial"/>
                          <a:ea typeface="Times New Roman"/>
                        </a:rPr>
                        <a:t>policy4</a:t>
                      </a:r>
                      <a:endParaRPr lang="ca-ES" sz="1400">
                        <a:latin typeface="Cambria"/>
                      </a:endParaRPr>
                    </a:p>
                  </a:txBody>
                  <a:tcPr marL="24875" marR="24875"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de-DE" sz="1400" b="1" dirty="0">
                          <a:solidFill>
                            <a:srgbClr val="FF0000"/>
                          </a:solidFill>
                          <a:latin typeface="Arial"/>
                          <a:ea typeface="Times New Roman"/>
                        </a:rPr>
                        <a:t>-0.067** </a:t>
                      </a:r>
                      <a:endParaRPr lang="ca-ES" sz="1400" b="1" dirty="0">
                        <a:solidFill>
                          <a:srgbClr val="FF0000"/>
                        </a:solidFill>
                        <a:latin typeface="Cambria"/>
                      </a:endParaRPr>
                    </a:p>
                  </a:txBody>
                  <a:tcPr marL="24875" marR="24875"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de-DE" sz="1400">
                          <a:solidFill>
                            <a:srgbClr val="000000"/>
                          </a:solidFill>
                          <a:latin typeface="Arial"/>
                          <a:ea typeface="Times New Roman"/>
                        </a:rPr>
                        <a:t>0.388***</a:t>
                      </a:r>
                      <a:endParaRPr lang="ca-ES" sz="1400">
                        <a:latin typeface="Cambria"/>
                      </a:endParaRPr>
                    </a:p>
                  </a:txBody>
                  <a:tcPr marL="24875" marR="24875" marT="0" marB="0" anchor="b">
                    <a:lnL>
                      <a:noFill/>
                    </a:lnL>
                    <a:lnR>
                      <a:noFill/>
                    </a:lnR>
                    <a:lnT>
                      <a:noFill/>
                    </a:lnT>
                    <a:lnB>
                      <a:noFill/>
                    </a:lnB>
                  </a:tcPr>
                </a:tc>
                <a:tc>
                  <a:txBody>
                    <a:bodyPr/>
                    <a:lstStyle/>
                    <a:p>
                      <a:pPr>
                        <a:spcAft>
                          <a:spcPts val="0"/>
                        </a:spcAft>
                      </a:pPr>
                      <a:r>
                        <a:rPr lang="de-DE" sz="1400">
                          <a:solidFill>
                            <a:srgbClr val="000000"/>
                          </a:solidFill>
                          <a:latin typeface="Arial"/>
                          <a:ea typeface="Times New Roman"/>
                        </a:rPr>
                        <a:t>0.022***</a:t>
                      </a:r>
                      <a:endParaRPr lang="ca-ES" sz="1400">
                        <a:latin typeface="Cambria"/>
                      </a:endParaRPr>
                    </a:p>
                  </a:txBody>
                  <a:tcPr marL="24875" marR="24875" marT="0" marB="0" anchor="b">
                    <a:lnL>
                      <a:noFill/>
                    </a:lnL>
                    <a:lnR>
                      <a:noFill/>
                    </a:lnR>
                    <a:lnT>
                      <a:noFill/>
                    </a:lnT>
                    <a:lnB>
                      <a:noFill/>
                    </a:lnB>
                  </a:tcPr>
                </a:tc>
                <a:tc>
                  <a:txBody>
                    <a:bodyPr/>
                    <a:lstStyle/>
                    <a:p>
                      <a:pPr>
                        <a:spcAft>
                          <a:spcPts val="0"/>
                        </a:spcAft>
                      </a:pPr>
                      <a:r>
                        <a:rPr lang="de-DE" sz="1400">
                          <a:solidFill>
                            <a:srgbClr val="000000"/>
                          </a:solidFill>
                          <a:latin typeface="Arial"/>
                          <a:ea typeface="Times New Roman"/>
                        </a:rPr>
                        <a:t>6.044***</a:t>
                      </a:r>
                      <a:endParaRPr lang="ca-ES" sz="1400">
                        <a:latin typeface="Cambria"/>
                      </a:endParaRPr>
                    </a:p>
                  </a:txBody>
                  <a:tcPr marL="24875" marR="24875" marT="0" marB="0" anchor="b">
                    <a:lnL>
                      <a:noFill/>
                    </a:lnL>
                    <a:lnR>
                      <a:noFill/>
                    </a:lnR>
                    <a:lnT>
                      <a:noFill/>
                    </a:lnT>
                    <a:lnB>
                      <a:noFill/>
                    </a:lnB>
                  </a:tcPr>
                </a:tc>
                <a:tc>
                  <a:txBody>
                    <a:bodyPr/>
                    <a:lstStyle/>
                    <a:p>
                      <a:pPr algn="r"/>
                      <a:endParaRPr lang="ca-ES" sz="1400">
                        <a:latin typeface="Cambria"/>
                      </a:endParaRPr>
                    </a:p>
                  </a:txBody>
                  <a:tcPr marL="24875" marR="24875" marT="0" marB="0" anchor="b">
                    <a:lnL>
                      <a:noFill/>
                    </a:lnL>
                    <a:lnR>
                      <a:noFill/>
                    </a:lnR>
                    <a:lnT>
                      <a:noFill/>
                    </a:lnT>
                    <a:lnB>
                      <a:noFill/>
                    </a:lnB>
                  </a:tcPr>
                </a:tc>
                <a:tc>
                  <a:txBody>
                    <a:bodyPr/>
                    <a:lstStyle/>
                    <a:p>
                      <a:pPr algn="r"/>
                      <a:endParaRPr lang="ca-ES" sz="1400" dirty="0">
                        <a:latin typeface="Cambria"/>
                      </a:endParaRPr>
                    </a:p>
                  </a:txBody>
                  <a:tcPr marL="24875" marR="24875" marT="0" marB="0" anchor="b">
                    <a:lnL>
                      <a:noFill/>
                    </a:lnL>
                    <a:lnR>
                      <a:noFill/>
                    </a:lnR>
                    <a:lnT>
                      <a:noFill/>
                    </a:lnT>
                    <a:lnB>
                      <a:noFill/>
                    </a:lnB>
                  </a:tcPr>
                </a:tc>
              </a:tr>
              <a:tr h="249880">
                <a:tc>
                  <a:txBody>
                    <a:bodyPr/>
                    <a:lstStyle/>
                    <a:p>
                      <a:endParaRPr lang="ca-ES" sz="1400">
                        <a:latin typeface="Cambria"/>
                      </a:endParaRPr>
                    </a:p>
                  </a:txBody>
                  <a:tcPr marL="24875" marR="24875"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de-DE" sz="1400" dirty="0">
                          <a:solidFill>
                            <a:srgbClr val="000000"/>
                          </a:solidFill>
                          <a:latin typeface="Arial"/>
                          <a:ea typeface="Times New Roman"/>
                        </a:rPr>
                        <a:t>(0.032)   </a:t>
                      </a:r>
                      <a:endParaRPr lang="ca-ES" sz="1400" dirty="0">
                        <a:latin typeface="Cambria"/>
                      </a:endParaRPr>
                    </a:p>
                  </a:txBody>
                  <a:tcPr marL="24875" marR="24875"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de-DE" sz="1400">
                          <a:solidFill>
                            <a:srgbClr val="000000"/>
                          </a:solidFill>
                          <a:latin typeface="Arial"/>
                          <a:ea typeface="Times New Roman"/>
                        </a:rPr>
                        <a:t>(0.039)   </a:t>
                      </a:r>
                      <a:endParaRPr lang="ca-ES" sz="1400">
                        <a:latin typeface="Cambria"/>
                      </a:endParaRPr>
                    </a:p>
                  </a:txBody>
                  <a:tcPr marL="24875" marR="24875" marT="0" marB="0" anchor="b">
                    <a:lnL>
                      <a:noFill/>
                    </a:lnL>
                    <a:lnR>
                      <a:noFill/>
                    </a:lnR>
                    <a:lnT>
                      <a:noFill/>
                    </a:lnT>
                    <a:lnB>
                      <a:noFill/>
                    </a:lnB>
                  </a:tcPr>
                </a:tc>
                <a:tc>
                  <a:txBody>
                    <a:bodyPr/>
                    <a:lstStyle/>
                    <a:p>
                      <a:pPr>
                        <a:spcAft>
                          <a:spcPts val="0"/>
                        </a:spcAft>
                      </a:pPr>
                      <a:r>
                        <a:rPr lang="de-DE" sz="1400">
                          <a:solidFill>
                            <a:srgbClr val="000000"/>
                          </a:solidFill>
                          <a:latin typeface="Arial"/>
                          <a:ea typeface="Times New Roman"/>
                        </a:rPr>
                        <a:t>(0.004)   </a:t>
                      </a:r>
                      <a:endParaRPr lang="ca-ES" sz="1400">
                        <a:latin typeface="Cambria"/>
                      </a:endParaRPr>
                    </a:p>
                  </a:txBody>
                  <a:tcPr marL="24875" marR="24875" marT="0" marB="0" anchor="b">
                    <a:lnL>
                      <a:noFill/>
                    </a:lnL>
                    <a:lnR>
                      <a:noFill/>
                    </a:lnR>
                    <a:lnT>
                      <a:noFill/>
                    </a:lnT>
                    <a:lnB>
                      <a:noFill/>
                    </a:lnB>
                  </a:tcPr>
                </a:tc>
                <a:tc>
                  <a:txBody>
                    <a:bodyPr/>
                    <a:lstStyle/>
                    <a:p>
                      <a:pPr>
                        <a:spcAft>
                          <a:spcPts val="0"/>
                        </a:spcAft>
                      </a:pPr>
                      <a:r>
                        <a:rPr lang="de-DE" sz="1400">
                          <a:solidFill>
                            <a:srgbClr val="000000"/>
                          </a:solidFill>
                          <a:latin typeface="Arial"/>
                          <a:ea typeface="Times New Roman"/>
                        </a:rPr>
                        <a:t>(0.465)   </a:t>
                      </a:r>
                      <a:endParaRPr lang="ca-ES" sz="1400">
                        <a:latin typeface="Cambria"/>
                      </a:endParaRPr>
                    </a:p>
                  </a:txBody>
                  <a:tcPr marL="24875" marR="24875" marT="0" marB="0" anchor="b">
                    <a:lnL>
                      <a:noFill/>
                    </a:lnL>
                    <a:lnR>
                      <a:noFill/>
                    </a:lnR>
                    <a:lnT>
                      <a:noFill/>
                    </a:lnT>
                    <a:lnB>
                      <a:noFill/>
                    </a:lnB>
                  </a:tcPr>
                </a:tc>
                <a:tc>
                  <a:txBody>
                    <a:bodyPr/>
                    <a:lstStyle/>
                    <a:p>
                      <a:pPr algn="r">
                        <a:spcAft>
                          <a:spcPts val="0"/>
                        </a:spcAft>
                      </a:pPr>
                      <a:r>
                        <a:rPr lang="de-DE" sz="1400">
                          <a:solidFill>
                            <a:srgbClr val="000000"/>
                          </a:solidFill>
                          <a:latin typeface="Arial"/>
                          <a:ea typeface="Times New Roman"/>
                        </a:rPr>
                        <a:t>1.486</a:t>
                      </a:r>
                      <a:endParaRPr lang="ca-ES" sz="1400">
                        <a:latin typeface="Cambria"/>
                      </a:endParaRPr>
                    </a:p>
                  </a:txBody>
                  <a:tcPr marL="24875" marR="24875" marT="0" marB="0" anchor="b">
                    <a:lnL>
                      <a:noFill/>
                    </a:lnL>
                    <a:lnR>
                      <a:noFill/>
                    </a:lnR>
                    <a:lnT>
                      <a:noFill/>
                    </a:lnT>
                    <a:lnB>
                      <a:noFill/>
                    </a:lnB>
                  </a:tcPr>
                </a:tc>
                <a:tc>
                  <a:txBody>
                    <a:bodyPr/>
                    <a:lstStyle/>
                    <a:p>
                      <a:pPr algn="r">
                        <a:spcAft>
                          <a:spcPts val="0"/>
                        </a:spcAft>
                      </a:pPr>
                      <a:r>
                        <a:rPr lang="de-DE" sz="1400" dirty="0">
                          <a:solidFill>
                            <a:srgbClr val="000000"/>
                          </a:solidFill>
                          <a:latin typeface="Arial"/>
                          <a:ea typeface="Times New Roman"/>
                        </a:rPr>
                        <a:t>0.33</a:t>
                      </a:r>
                      <a:endParaRPr lang="ca-ES" sz="1400" dirty="0">
                        <a:latin typeface="Cambria"/>
                      </a:endParaRPr>
                    </a:p>
                  </a:txBody>
                  <a:tcPr marL="24875" marR="24875" marT="0" marB="0" anchor="b">
                    <a:lnL>
                      <a:noFill/>
                    </a:lnL>
                    <a:lnR>
                      <a:noFill/>
                    </a:lnR>
                    <a:lnT>
                      <a:noFill/>
                    </a:lnT>
                    <a:lnB>
                      <a:noFill/>
                    </a:lnB>
                  </a:tcPr>
                </a:tc>
              </a:tr>
              <a:tr h="249880">
                <a:tc>
                  <a:txBody>
                    <a:bodyPr/>
                    <a:lstStyle/>
                    <a:p>
                      <a:pPr>
                        <a:spcAft>
                          <a:spcPts val="0"/>
                        </a:spcAft>
                      </a:pPr>
                      <a:r>
                        <a:rPr lang="de-DE" sz="1400">
                          <a:solidFill>
                            <a:srgbClr val="000000"/>
                          </a:solidFill>
                          <a:latin typeface="Arial"/>
                          <a:ea typeface="Times New Roman"/>
                        </a:rPr>
                        <a:t>landpr4</a:t>
                      </a:r>
                      <a:endParaRPr lang="ca-ES" sz="1400">
                        <a:latin typeface="Cambria"/>
                      </a:endParaRPr>
                    </a:p>
                  </a:txBody>
                  <a:tcPr marL="24875" marR="24875"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de-DE" sz="1400" dirty="0">
                          <a:solidFill>
                            <a:srgbClr val="FF0000"/>
                          </a:solidFill>
                          <a:latin typeface="Arial"/>
                          <a:ea typeface="Times New Roman"/>
                        </a:rPr>
                        <a:t>-0.033*  </a:t>
                      </a:r>
                      <a:endParaRPr lang="ca-ES" sz="1400" dirty="0">
                        <a:solidFill>
                          <a:srgbClr val="FF0000"/>
                        </a:solidFill>
                        <a:latin typeface="Cambria"/>
                      </a:endParaRPr>
                    </a:p>
                  </a:txBody>
                  <a:tcPr marL="24875" marR="24875"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de-DE" sz="1400">
                          <a:solidFill>
                            <a:srgbClr val="000000"/>
                          </a:solidFill>
                          <a:latin typeface="Arial"/>
                          <a:ea typeface="Times New Roman"/>
                        </a:rPr>
                        <a:t>0.395***</a:t>
                      </a:r>
                      <a:endParaRPr lang="ca-ES" sz="1400">
                        <a:latin typeface="Cambria"/>
                      </a:endParaRPr>
                    </a:p>
                  </a:txBody>
                  <a:tcPr marL="24875" marR="24875" marT="0" marB="0" anchor="b">
                    <a:lnL>
                      <a:noFill/>
                    </a:lnL>
                    <a:lnR>
                      <a:noFill/>
                    </a:lnR>
                    <a:lnT>
                      <a:noFill/>
                    </a:lnT>
                    <a:lnB>
                      <a:noFill/>
                    </a:lnB>
                  </a:tcPr>
                </a:tc>
                <a:tc>
                  <a:txBody>
                    <a:bodyPr/>
                    <a:lstStyle/>
                    <a:p>
                      <a:pPr>
                        <a:spcAft>
                          <a:spcPts val="0"/>
                        </a:spcAft>
                      </a:pPr>
                      <a:r>
                        <a:rPr lang="de-DE" sz="1400">
                          <a:solidFill>
                            <a:srgbClr val="000000"/>
                          </a:solidFill>
                          <a:latin typeface="Arial"/>
                          <a:ea typeface="Times New Roman"/>
                        </a:rPr>
                        <a:t>0.021***</a:t>
                      </a:r>
                      <a:endParaRPr lang="ca-ES" sz="1400">
                        <a:latin typeface="Cambria"/>
                      </a:endParaRPr>
                    </a:p>
                  </a:txBody>
                  <a:tcPr marL="24875" marR="24875" marT="0" marB="0" anchor="b">
                    <a:lnL>
                      <a:noFill/>
                    </a:lnL>
                    <a:lnR>
                      <a:noFill/>
                    </a:lnR>
                    <a:lnT>
                      <a:noFill/>
                    </a:lnT>
                    <a:lnB>
                      <a:noFill/>
                    </a:lnB>
                  </a:tcPr>
                </a:tc>
                <a:tc>
                  <a:txBody>
                    <a:bodyPr/>
                    <a:lstStyle/>
                    <a:p>
                      <a:pPr>
                        <a:spcAft>
                          <a:spcPts val="0"/>
                        </a:spcAft>
                      </a:pPr>
                      <a:r>
                        <a:rPr lang="de-DE" sz="1400">
                          <a:solidFill>
                            <a:srgbClr val="000000"/>
                          </a:solidFill>
                          <a:latin typeface="Arial"/>
                          <a:ea typeface="Times New Roman"/>
                        </a:rPr>
                        <a:t>5.898***</a:t>
                      </a:r>
                      <a:endParaRPr lang="ca-ES" sz="1400">
                        <a:latin typeface="Cambria"/>
                      </a:endParaRPr>
                    </a:p>
                  </a:txBody>
                  <a:tcPr marL="24875" marR="24875" marT="0" marB="0" anchor="b">
                    <a:lnL>
                      <a:noFill/>
                    </a:lnL>
                    <a:lnR>
                      <a:noFill/>
                    </a:lnR>
                    <a:lnT>
                      <a:noFill/>
                    </a:lnT>
                    <a:lnB>
                      <a:noFill/>
                    </a:lnB>
                  </a:tcPr>
                </a:tc>
                <a:tc>
                  <a:txBody>
                    <a:bodyPr/>
                    <a:lstStyle/>
                    <a:p>
                      <a:pPr algn="r"/>
                      <a:endParaRPr lang="ca-ES" sz="1400" dirty="0">
                        <a:latin typeface="Cambria"/>
                      </a:endParaRPr>
                    </a:p>
                  </a:txBody>
                  <a:tcPr marL="24875" marR="24875" marT="0" marB="0" anchor="b">
                    <a:lnL>
                      <a:noFill/>
                    </a:lnL>
                    <a:lnR>
                      <a:noFill/>
                    </a:lnR>
                    <a:lnT>
                      <a:noFill/>
                    </a:lnT>
                    <a:lnB>
                      <a:noFill/>
                    </a:lnB>
                  </a:tcPr>
                </a:tc>
                <a:tc>
                  <a:txBody>
                    <a:bodyPr/>
                    <a:lstStyle/>
                    <a:p>
                      <a:pPr algn="r"/>
                      <a:endParaRPr lang="ca-ES" sz="1400" dirty="0">
                        <a:latin typeface="Cambria"/>
                      </a:endParaRPr>
                    </a:p>
                  </a:txBody>
                  <a:tcPr marL="24875" marR="24875" marT="0" marB="0" anchor="b">
                    <a:lnL>
                      <a:noFill/>
                    </a:lnL>
                    <a:lnR>
                      <a:noFill/>
                    </a:lnR>
                    <a:lnT>
                      <a:noFill/>
                    </a:lnT>
                    <a:lnB>
                      <a:noFill/>
                    </a:lnB>
                  </a:tcPr>
                </a:tc>
              </a:tr>
              <a:tr h="249880">
                <a:tc>
                  <a:txBody>
                    <a:bodyPr/>
                    <a:lstStyle/>
                    <a:p>
                      <a:endParaRPr lang="ca-ES" sz="1400">
                        <a:latin typeface="Cambria"/>
                      </a:endParaRPr>
                    </a:p>
                  </a:txBody>
                  <a:tcPr marL="24875" marR="24875"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de-DE" sz="1400">
                          <a:solidFill>
                            <a:srgbClr val="000000"/>
                          </a:solidFill>
                          <a:latin typeface="Arial"/>
                          <a:ea typeface="Times New Roman"/>
                        </a:rPr>
                        <a:t>(0.020)   </a:t>
                      </a:r>
                      <a:endParaRPr lang="ca-ES" sz="1400">
                        <a:latin typeface="Cambria"/>
                      </a:endParaRPr>
                    </a:p>
                  </a:txBody>
                  <a:tcPr marL="24875" marR="24875"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de-DE" sz="1400">
                          <a:solidFill>
                            <a:srgbClr val="000000"/>
                          </a:solidFill>
                          <a:latin typeface="Arial"/>
                          <a:ea typeface="Times New Roman"/>
                        </a:rPr>
                        <a:t>(0.039)   </a:t>
                      </a:r>
                      <a:endParaRPr lang="ca-ES" sz="1400">
                        <a:latin typeface="Cambria"/>
                      </a:endParaRPr>
                    </a:p>
                  </a:txBody>
                  <a:tcPr marL="24875" marR="24875" marT="0" marB="0" anchor="b">
                    <a:lnL>
                      <a:noFill/>
                    </a:lnL>
                    <a:lnR>
                      <a:noFill/>
                    </a:lnR>
                    <a:lnT>
                      <a:noFill/>
                    </a:lnT>
                    <a:lnB>
                      <a:noFill/>
                    </a:lnB>
                  </a:tcPr>
                </a:tc>
                <a:tc>
                  <a:txBody>
                    <a:bodyPr/>
                    <a:lstStyle/>
                    <a:p>
                      <a:pPr>
                        <a:spcAft>
                          <a:spcPts val="0"/>
                        </a:spcAft>
                      </a:pPr>
                      <a:r>
                        <a:rPr lang="de-DE" sz="1400">
                          <a:solidFill>
                            <a:srgbClr val="000000"/>
                          </a:solidFill>
                          <a:latin typeface="Arial"/>
                          <a:ea typeface="Times New Roman"/>
                        </a:rPr>
                        <a:t>(0.004)   </a:t>
                      </a:r>
                      <a:endParaRPr lang="ca-ES" sz="1400">
                        <a:latin typeface="Cambria"/>
                      </a:endParaRPr>
                    </a:p>
                  </a:txBody>
                  <a:tcPr marL="24875" marR="24875" marT="0" marB="0" anchor="b">
                    <a:lnL>
                      <a:noFill/>
                    </a:lnL>
                    <a:lnR>
                      <a:noFill/>
                    </a:lnR>
                    <a:lnT>
                      <a:noFill/>
                    </a:lnT>
                    <a:lnB>
                      <a:noFill/>
                    </a:lnB>
                  </a:tcPr>
                </a:tc>
                <a:tc>
                  <a:txBody>
                    <a:bodyPr/>
                    <a:lstStyle/>
                    <a:p>
                      <a:pPr>
                        <a:spcAft>
                          <a:spcPts val="0"/>
                        </a:spcAft>
                      </a:pPr>
                      <a:r>
                        <a:rPr lang="de-DE" sz="1400">
                          <a:solidFill>
                            <a:srgbClr val="000000"/>
                          </a:solidFill>
                          <a:latin typeface="Arial"/>
                          <a:ea typeface="Times New Roman"/>
                        </a:rPr>
                        <a:t>(0.458)   </a:t>
                      </a:r>
                      <a:endParaRPr lang="ca-ES" sz="1400">
                        <a:latin typeface="Cambria"/>
                      </a:endParaRPr>
                    </a:p>
                  </a:txBody>
                  <a:tcPr marL="24875" marR="24875" marT="0" marB="0" anchor="b">
                    <a:lnL>
                      <a:noFill/>
                    </a:lnL>
                    <a:lnR>
                      <a:noFill/>
                    </a:lnR>
                    <a:lnT>
                      <a:noFill/>
                    </a:lnT>
                    <a:lnB>
                      <a:noFill/>
                    </a:lnB>
                  </a:tcPr>
                </a:tc>
                <a:tc>
                  <a:txBody>
                    <a:bodyPr/>
                    <a:lstStyle/>
                    <a:p>
                      <a:pPr algn="r">
                        <a:spcAft>
                          <a:spcPts val="0"/>
                        </a:spcAft>
                      </a:pPr>
                      <a:r>
                        <a:rPr lang="de-DE" sz="1400">
                          <a:solidFill>
                            <a:srgbClr val="000000"/>
                          </a:solidFill>
                          <a:latin typeface="Arial"/>
                          <a:ea typeface="Times New Roman"/>
                        </a:rPr>
                        <a:t>1.486</a:t>
                      </a:r>
                      <a:endParaRPr lang="ca-ES" sz="1400">
                        <a:latin typeface="Cambria"/>
                      </a:endParaRPr>
                    </a:p>
                  </a:txBody>
                  <a:tcPr marL="24875" marR="24875" marT="0" marB="0" anchor="b">
                    <a:lnL>
                      <a:noFill/>
                    </a:lnL>
                    <a:lnR>
                      <a:noFill/>
                    </a:lnR>
                    <a:lnT>
                      <a:noFill/>
                    </a:lnT>
                    <a:lnB>
                      <a:noFill/>
                    </a:lnB>
                  </a:tcPr>
                </a:tc>
                <a:tc>
                  <a:txBody>
                    <a:bodyPr/>
                    <a:lstStyle/>
                    <a:p>
                      <a:pPr algn="r">
                        <a:spcAft>
                          <a:spcPts val="0"/>
                        </a:spcAft>
                      </a:pPr>
                      <a:r>
                        <a:rPr lang="de-DE" sz="1400" dirty="0">
                          <a:solidFill>
                            <a:srgbClr val="000000"/>
                          </a:solidFill>
                          <a:latin typeface="Arial"/>
                          <a:ea typeface="Times New Roman"/>
                        </a:rPr>
                        <a:t>0.33</a:t>
                      </a:r>
                      <a:endParaRPr lang="ca-ES" sz="1400" dirty="0">
                        <a:latin typeface="Cambria"/>
                      </a:endParaRPr>
                    </a:p>
                  </a:txBody>
                  <a:tcPr marL="24875" marR="24875" marT="0" marB="0" anchor="b">
                    <a:lnL>
                      <a:noFill/>
                    </a:lnL>
                    <a:lnR>
                      <a:noFill/>
                    </a:lnR>
                    <a:lnT>
                      <a:noFill/>
                    </a:lnT>
                    <a:lnB>
                      <a:noFill/>
                    </a:lnB>
                  </a:tcPr>
                </a:tc>
              </a:tr>
              <a:tr h="249880">
                <a:tc>
                  <a:txBody>
                    <a:bodyPr/>
                    <a:lstStyle/>
                    <a:p>
                      <a:pPr>
                        <a:spcAft>
                          <a:spcPts val="0"/>
                        </a:spcAft>
                      </a:pPr>
                      <a:r>
                        <a:rPr lang="de-DE" sz="1400" dirty="0">
                          <a:solidFill>
                            <a:srgbClr val="000000"/>
                          </a:solidFill>
                          <a:latin typeface="Arial"/>
                          <a:ea typeface="Times New Roman"/>
                        </a:rPr>
                        <a:t>water4</a:t>
                      </a:r>
                      <a:endParaRPr lang="ca-ES" sz="1400" dirty="0">
                        <a:latin typeface="Cambria"/>
                      </a:endParaRPr>
                    </a:p>
                  </a:txBody>
                  <a:tcPr marL="24875" marR="24875"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de-DE" sz="1400" b="1" dirty="0">
                          <a:solidFill>
                            <a:srgbClr val="FF0000"/>
                          </a:solidFill>
                          <a:latin typeface="Arial"/>
                          <a:ea typeface="Times New Roman"/>
                        </a:rPr>
                        <a:t>-0.055**</a:t>
                      </a:r>
                      <a:r>
                        <a:rPr lang="de-DE" sz="1400" dirty="0">
                          <a:solidFill>
                            <a:srgbClr val="FF0000"/>
                          </a:solidFill>
                          <a:latin typeface="Arial"/>
                          <a:ea typeface="Times New Roman"/>
                        </a:rPr>
                        <a:t>*</a:t>
                      </a:r>
                      <a:endParaRPr lang="ca-ES" sz="1400" dirty="0">
                        <a:solidFill>
                          <a:srgbClr val="FF0000"/>
                        </a:solidFill>
                        <a:latin typeface="Cambria"/>
                      </a:endParaRPr>
                    </a:p>
                  </a:txBody>
                  <a:tcPr marL="24875" marR="24875"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de-DE" sz="1400">
                          <a:solidFill>
                            <a:srgbClr val="000000"/>
                          </a:solidFill>
                          <a:latin typeface="Arial"/>
                          <a:ea typeface="Times New Roman"/>
                        </a:rPr>
                        <a:t>0.391***</a:t>
                      </a:r>
                      <a:endParaRPr lang="ca-ES" sz="1400">
                        <a:latin typeface="Cambria"/>
                      </a:endParaRPr>
                    </a:p>
                  </a:txBody>
                  <a:tcPr marL="24875" marR="24875" marT="0" marB="0" anchor="b">
                    <a:lnL>
                      <a:noFill/>
                    </a:lnL>
                    <a:lnR>
                      <a:noFill/>
                    </a:lnR>
                    <a:lnT>
                      <a:noFill/>
                    </a:lnT>
                    <a:lnB>
                      <a:noFill/>
                    </a:lnB>
                  </a:tcPr>
                </a:tc>
                <a:tc>
                  <a:txBody>
                    <a:bodyPr/>
                    <a:lstStyle/>
                    <a:p>
                      <a:pPr>
                        <a:spcAft>
                          <a:spcPts val="0"/>
                        </a:spcAft>
                      </a:pPr>
                      <a:r>
                        <a:rPr lang="de-DE" sz="1400">
                          <a:solidFill>
                            <a:srgbClr val="000000"/>
                          </a:solidFill>
                          <a:latin typeface="Arial"/>
                          <a:ea typeface="Times New Roman"/>
                        </a:rPr>
                        <a:t>0.021***</a:t>
                      </a:r>
                      <a:endParaRPr lang="ca-ES" sz="1400">
                        <a:latin typeface="Cambria"/>
                      </a:endParaRPr>
                    </a:p>
                  </a:txBody>
                  <a:tcPr marL="24875" marR="24875" marT="0" marB="0" anchor="b">
                    <a:lnL>
                      <a:noFill/>
                    </a:lnL>
                    <a:lnR>
                      <a:noFill/>
                    </a:lnR>
                    <a:lnT>
                      <a:noFill/>
                    </a:lnT>
                    <a:lnB>
                      <a:noFill/>
                    </a:lnB>
                  </a:tcPr>
                </a:tc>
                <a:tc>
                  <a:txBody>
                    <a:bodyPr/>
                    <a:lstStyle/>
                    <a:p>
                      <a:pPr>
                        <a:spcAft>
                          <a:spcPts val="0"/>
                        </a:spcAft>
                      </a:pPr>
                      <a:r>
                        <a:rPr lang="de-DE" sz="1400">
                          <a:solidFill>
                            <a:srgbClr val="000000"/>
                          </a:solidFill>
                          <a:latin typeface="Arial"/>
                          <a:ea typeface="Times New Roman"/>
                        </a:rPr>
                        <a:t>5.924***</a:t>
                      </a:r>
                      <a:endParaRPr lang="ca-ES" sz="1400">
                        <a:latin typeface="Cambria"/>
                      </a:endParaRPr>
                    </a:p>
                  </a:txBody>
                  <a:tcPr marL="24875" marR="24875" marT="0" marB="0" anchor="b">
                    <a:lnL>
                      <a:noFill/>
                    </a:lnL>
                    <a:lnR>
                      <a:noFill/>
                    </a:lnR>
                    <a:lnT>
                      <a:noFill/>
                    </a:lnT>
                    <a:lnB>
                      <a:noFill/>
                    </a:lnB>
                  </a:tcPr>
                </a:tc>
                <a:tc>
                  <a:txBody>
                    <a:bodyPr/>
                    <a:lstStyle/>
                    <a:p>
                      <a:pPr algn="r"/>
                      <a:endParaRPr lang="ca-ES" sz="1400">
                        <a:latin typeface="Cambria"/>
                      </a:endParaRPr>
                    </a:p>
                  </a:txBody>
                  <a:tcPr marL="24875" marR="24875" marT="0" marB="0" anchor="b">
                    <a:lnL>
                      <a:noFill/>
                    </a:lnL>
                    <a:lnR>
                      <a:noFill/>
                    </a:lnR>
                    <a:lnT>
                      <a:noFill/>
                    </a:lnT>
                    <a:lnB>
                      <a:noFill/>
                    </a:lnB>
                  </a:tcPr>
                </a:tc>
                <a:tc>
                  <a:txBody>
                    <a:bodyPr/>
                    <a:lstStyle/>
                    <a:p>
                      <a:pPr algn="r"/>
                      <a:endParaRPr lang="ca-ES" sz="1400" dirty="0">
                        <a:latin typeface="Cambria"/>
                      </a:endParaRPr>
                    </a:p>
                  </a:txBody>
                  <a:tcPr marL="24875" marR="24875" marT="0" marB="0" anchor="b">
                    <a:lnL>
                      <a:noFill/>
                    </a:lnL>
                    <a:lnR>
                      <a:noFill/>
                    </a:lnR>
                    <a:lnT>
                      <a:noFill/>
                    </a:lnT>
                    <a:lnB>
                      <a:noFill/>
                    </a:lnB>
                  </a:tcPr>
                </a:tc>
              </a:tr>
              <a:tr h="249880">
                <a:tc>
                  <a:txBody>
                    <a:bodyPr/>
                    <a:lstStyle/>
                    <a:p>
                      <a:endParaRPr lang="ca-ES" sz="1400">
                        <a:latin typeface="Cambria"/>
                      </a:endParaRPr>
                    </a:p>
                  </a:txBody>
                  <a:tcPr marL="24875" marR="24875"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de-DE" sz="1400">
                          <a:solidFill>
                            <a:srgbClr val="000000"/>
                          </a:solidFill>
                          <a:latin typeface="Arial"/>
                          <a:ea typeface="Times New Roman"/>
                        </a:rPr>
                        <a:t>(0.021)   </a:t>
                      </a:r>
                      <a:endParaRPr lang="ca-ES" sz="1400">
                        <a:latin typeface="Cambria"/>
                      </a:endParaRPr>
                    </a:p>
                  </a:txBody>
                  <a:tcPr marL="24875" marR="24875"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de-DE" sz="1400">
                          <a:solidFill>
                            <a:srgbClr val="000000"/>
                          </a:solidFill>
                          <a:latin typeface="Arial"/>
                          <a:ea typeface="Times New Roman"/>
                        </a:rPr>
                        <a:t>(0.039)   </a:t>
                      </a:r>
                      <a:endParaRPr lang="ca-ES" sz="1400">
                        <a:latin typeface="Cambria"/>
                      </a:endParaRPr>
                    </a:p>
                  </a:txBody>
                  <a:tcPr marL="24875" marR="24875" marT="0" marB="0" anchor="b">
                    <a:lnL>
                      <a:noFill/>
                    </a:lnL>
                    <a:lnR>
                      <a:noFill/>
                    </a:lnR>
                    <a:lnT>
                      <a:noFill/>
                    </a:lnT>
                    <a:lnB>
                      <a:noFill/>
                    </a:lnB>
                  </a:tcPr>
                </a:tc>
                <a:tc>
                  <a:txBody>
                    <a:bodyPr/>
                    <a:lstStyle/>
                    <a:p>
                      <a:pPr>
                        <a:spcAft>
                          <a:spcPts val="0"/>
                        </a:spcAft>
                      </a:pPr>
                      <a:r>
                        <a:rPr lang="de-DE" sz="1400">
                          <a:solidFill>
                            <a:srgbClr val="000000"/>
                          </a:solidFill>
                          <a:latin typeface="Arial"/>
                          <a:ea typeface="Times New Roman"/>
                        </a:rPr>
                        <a:t>(0.004)   </a:t>
                      </a:r>
                      <a:endParaRPr lang="ca-ES" sz="1400">
                        <a:latin typeface="Cambria"/>
                      </a:endParaRPr>
                    </a:p>
                  </a:txBody>
                  <a:tcPr marL="24875" marR="24875" marT="0" marB="0" anchor="b">
                    <a:lnL>
                      <a:noFill/>
                    </a:lnL>
                    <a:lnR>
                      <a:noFill/>
                    </a:lnR>
                    <a:lnT>
                      <a:noFill/>
                    </a:lnT>
                    <a:lnB>
                      <a:noFill/>
                    </a:lnB>
                  </a:tcPr>
                </a:tc>
                <a:tc>
                  <a:txBody>
                    <a:bodyPr/>
                    <a:lstStyle/>
                    <a:p>
                      <a:pPr>
                        <a:spcAft>
                          <a:spcPts val="0"/>
                        </a:spcAft>
                      </a:pPr>
                      <a:r>
                        <a:rPr lang="de-DE" sz="1400">
                          <a:solidFill>
                            <a:srgbClr val="000000"/>
                          </a:solidFill>
                          <a:latin typeface="Arial"/>
                          <a:ea typeface="Times New Roman"/>
                        </a:rPr>
                        <a:t>(0.456)   </a:t>
                      </a:r>
                      <a:endParaRPr lang="ca-ES" sz="1400">
                        <a:latin typeface="Cambria"/>
                      </a:endParaRPr>
                    </a:p>
                  </a:txBody>
                  <a:tcPr marL="24875" marR="24875" marT="0" marB="0" anchor="b">
                    <a:lnL>
                      <a:noFill/>
                    </a:lnL>
                    <a:lnR>
                      <a:noFill/>
                    </a:lnR>
                    <a:lnT>
                      <a:noFill/>
                    </a:lnT>
                    <a:lnB>
                      <a:noFill/>
                    </a:lnB>
                  </a:tcPr>
                </a:tc>
                <a:tc>
                  <a:txBody>
                    <a:bodyPr/>
                    <a:lstStyle/>
                    <a:p>
                      <a:pPr algn="r">
                        <a:spcAft>
                          <a:spcPts val="0"/>
                        </a:spcAft>
                      </a:pPr>
                      <a:r>
                        <a:rPr lang="de-DE" sz="1400" dirty="0">
                          <a:solidFill>
                            <a:srgbClr val="000000"/>
                          </a:solidFill>
                          <a:latin typeface="Arial"/>
                          <a:ea typeface="Times New Roman"/>
                        </a:rPr>
                        <a:t>1.492</a:t>
                      </a:r>
                      <a:endParaRPr lang="ca-ES" sz="1400" dirty="0">
                        <a:latin typeface="Cambria"/>
                      </a:endParaRPr>
                    </a:p>
                  </a:txBody>
                  <a:tcPr marL="24875" marR="24875" marT="0" marB="0" anchor="b">
                    <a:lnL>
                      <a:noFill/>
                    </a:lnL>
                    <a:lnR>
                      <a:noFill/>
                    </a:lnR>
                    <a:lnT>
                      <a:noFill/>
                    </a:lnT>
                    <a:lnB>
                      <a:noFill/>
                    </a:lnB>
                  </a:tcPr>
                </a:tc>
                <a:tc>
                  <a:txBody>
                    <a:bodyPr/>
                    <a:lstStyle/>
                    <a:p>
                      <a:pPr algn="r">
                        <a:spcAft>
                          <a:spcPts val="0"/>
                        </a:spcAft>
                      </a:pPr>
                      <a:r>
                        <a:rPr lang="de-DE" sz="1400" dirty="0">
                          <a:solidFill>
                            <a:srgbClr val="000000"/>
                          </a:solidFill>
                          <a:latin typeface="Arial"/>
                          <a:ea typeface="Times New Roman"/>
                        </a:rPr>
                        <a:t>0.33</a:t>
                      </a:r>
                      <a:endParaRPr lang="ca-ES" sz="1400" dirty="0">
                        <a:latin typeface="Cambria"/>
                      </a:endParaRPr>
                    </a:p>
                  </a:txBody>
                  <a:tcPr marL="24875" marR="24875" marT="0" marB="0" anchor="b">
                    <a:lnL>
                      <a:noFill/>
                    </a:lnL>
                    <a:lnR>
                      <a:noFill/>
                    </a:lnR>
                    <a:lnT>
                      <a:noFill/>
                    </a:lnT>
                    <a:lnB>
                      <a:noFill/>
                    </a:lnB>
                  </a:tcPr>
                </a:tc>
              </a:tr>
              <a:tr h="249880">
                <a:tc>
                  <a:txBody>
                    <a:bodyPr/>
                    <a:lstStyle/>
                    <a:p>
                      <a:pPr>
                        <a:spcAft>
                          <a:spcPts val="0"/>
                        </a:spcAft>
                      </a:pPr>
                      <a:r>
                        <a:rPr lang="de-DE" sz="1400" dirty="0">
                          <a:solidFill>
                            <a:srgbClr val="000000"/>
                          </a:solidFill>
                          <a:latin typeface="Arial"/>
                          <a:ea typeface="Times New Roman"/>
                        </a:rPr>
                        <a:t>elec4</a:t>
                      </a:r>
                      <a:endParaRPr lang="ca-ES" sz="1400" dirty="0">
                        <a:latin typeface="Cambria"/>
                      </a:endParaRPr>
                    </a:p>
                  </a:txBody>
                  <a:tcPr marL="24875" marR="24875"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de-DE" sz="1400" b="1" dirty="0">
                          <a:solidFill>
                            <a:srgbClr val="FF0000"/>
                          </a:solidFill>
                          <a:latin typeface="Arial"/>
                          <a:ea typeface="Times New Roman"/>
                        </a:rPr>
                        <a:t>-0.081**</a:t>
                      </a:r>
                      <a:r>
                        <a:rPr lang="de-DE" sz="1400" dirty="0">
                          <a:solidFill>
                            <a:srgbClr val="FF0000"/>
                          </a:solidFill>
                          <a:latin typeface="Arial"/>
                          <a:ea typeface="Times New Roman"/>
                        </a:rPr>
                        <a:t> </a:t>
                      </a:r>
                      <a:endParaRPr lang="ca-ES" sz="1400" dirty="0">
                        <a:solidFill>
                          <a:srgbClr val="FF0000"/>
                        </a:solidFill>
                        <a:latin typeface="Cambria"/>
                      </a:endParaRPr>
                    </a:p>
                  </a:txBody>
                  <a:tcPr marL="24875" marR="24875"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de-DE" sz="1400">
                          <a:solidFill>
                            <a:srgbClr val="000000"/>
                          </a:solidFill>
                          <a:latin typeface="Arial"/>
                          <a:ea typeface="Times New Roman"/>
                        </a:rPr>
                        <a:t>0.395***</a:t>
                      </a:r>
                      <a:endParaRPr lang="ca-ES" sz="1400">
                        <a:latin typeface="Cambria"/>
                      </a:endParaRPr>
                    </a:p>
                  </a:txBody>
                  <a:tcPr marL="24875" marR="24875" marT="0" marB="0" anchor="b">
                    <a:lnL>
                      <a:noFill/>
                    </a:lnL>
                    <a:lnR>
                      <a:noFill/>
                    </a:lnR>
                    <a:lnT>
                      <a:noFill/>
                    </a:lnT>
                    <a:lnB>
                      <a:noFill/>
                    </a:lnB>
                  </a:tcPr>
                </a:tc>
                <a:tc>
                  <a:txBody>
                    <a:bodyPr/>
                    <a:lstStyle/>
                    <a:p>
                      <a:pPr>
                        <a:spcAft>
                          <a:spcPts val="0"/>
                        </a:spcAft>
                      </a:pPr>
                      <a:r>
                        <a:rPr lang="de-DE" sz="1400">
                          <a:solidFill>
                            <a:srgbClr val="000000"/>
                          </a:solidFill>
                          <a:latin typeface="Arial"/>
                          <a:ea typeface="Times New Roman"/>
                        </a:rPr>
                        <a:t>0.022***</a:t>
                      </a:r>
                      <a:endParaRPr lang="ca-ES" sz="1400">
                        <a:latin typeface="Cambria"/>
                      </a:endParaRPr>
                    </a:p>
                  </a:txBody>
                  <a:tcPr marL="24875" marR="24875" marT="0" marB="0" anchor="b">
                    <a:lnL>
                      <a:noFill/>
                    </a:lnL>
                    <a:lnR>
                      <a:noFill/>
                    </a:lnR>
                    <a:lnT>
                      <a:noFill/>
                    </a:lnT>
                    <a:lnB>
                      <a:noFill/>
                    </a:lnB>
                  </a:tcPr>
                </a:tc>
                <a:tc>
                  <a:txBody>
                    <a:bodyPr/>
                    <a:lstStyle/>
                    <a:p>
                      <a:pPr>
                        <a:spcAft>
                          <a:spcPts val="0"/>
                        </a:spcAft>
                      </a:pPr>
                      <a:r>
                        <a:rPr lang="de-DE" sz="1400">
                          <a:solidFill>
                            <a:srgbClr val="000000"/>
                          </a:solidFill>
                          <a:latin typeface="Arial"/>
                          <a:ea typeface="Times New Roman"/>
                        </a:rPr>
                        <a:t>6.138***</a:t>
                      </a:r>
                      <a:endParaRPr lang="ca-ES" sz="1400">
                        <a:latin typeface="Cambria"/>
                      </a:endParaRPr>
                    </a:p>
                  </a:txBody>
                  <a:tcPr marL="24875" marR="24875" marT="0" marB="0" anchor="b">
                    <a:lnL>
                      <a:noFill/>
                    </a:lnL>
                    <a:lnR>
                      <a:noFill/>
                    </a:lnR>
                    <a:lnT>
                      <a:noFill/>
                    </a:lnT>
                    <a:lnB>
                      <a:noFill/>
                    </a:lnB>
                  </a:tcPr>
                </a:tc>
                <a:tc>
                  <a:txBody>
                    <a:bodyPr/>
                    <a:lstStyle/>
                    <a:p>
                      <a:pPr algn="r"/>
                      <a:endParaRPr lang="ca-ES" sz="1400" dirty="0">
                        <a:latin typeface="Cambria"/>
                      </a:endParaRPr>
                    </a:p>
                  </a:txBody>
                  <a:tcPr marL="24875" marR="24875" marT="0" marB="0" anchor="b">
                    <a:lnL>
                      <a:noFill/>
                    </a:lnL>
                    <a:lnR>
                      <a:noFill/>
                    </a:lnR>
                    <a:lnT>
                      <a:noFill/>
                    </a:lnT>
                    <a:lnB>
                      <a:noFill/>
                    </a:lnB>
                  </a:tcPr>
                </a:tc>
                <a:tc>
                  <a:txBody>
                    <a:bodyPr/>
                    <a:lstStyle/>
                    <a:p>
                      <a:pPr algn="r"/>
                      <a:endParaRPr lang="ca-ES" sz="1400" dirty="0">
                        <a:latin typeface="Cambria"/>
                      </a:endParaRPr>
                    </a:p>
                  </a:txBody>
                  <a:tcPr marL="24875" marR="24875" marT="0" marB="0" anchor="b">
                    <a:lnL>
                      <a:noFill/>
                    </a:lnL>
                    <a:lnR>
                      <a:noFill/>
                    </a:lnR>
                    <a:lnT>
                      <a:noFill/>
                    </a:lnT>
                    <a:lnB>
                      <a:noFill/>
                    </a:lnB>
                  </a:tcPr>
                </a:tc>
              </a:tr>
              <a:tr h="249880">
                <a:tc>
                  <a:txBody>
                    <a:bodyPr/>
                    <a:lstStyle/>
                    <a:p>
                      <a:endParaRPr lang="ca-ES" sz="1400">
                        <a:latin typeface="Cambria"/>
                      </a:endParaRPr>
                    </a:p>
                  </a:txBody>
                  <a:tcPr marL="24875" marR="24875"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de-DE" sz="1400">
                          <a:solidFill>
                            <a:srgbClr val="000000"/>
                          </a:solidFill>
                          <a:latin typeface="Arial"/>
                          <a:ea typeface="Times New Roman"/>
                        </a:rPr>
                        <a:t>(0.035)   </a:t>
                      </a:r>
                      <a:endParaRPr lang="ca-ES" sz="1400">
                        <a:latin typeface="Cambria"/>
                      </a:endParaRPr>
                    </a:p>
                  </a:txBody>
                  <a:tcPr marL="24875" marR="24875"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de-DE" sz="1400">
                          <a:solidFill>
                            <a:srgbClr val="000000"/>
                          </a:solidFill>
                          <a:latin typeface="Arial"/>
                          <a:ea typeface="Times New Roman"/>
                        </a:rPr>
                        <a:t>(0.039)   </a:t>
                      </a:r>
                      <a:endParaRPr lang="ca-ES" sz="1400">
                        <a:latin typeface="Cambria"/>
                      </a:endParaRPr>
                    </a:p>
                  </a:txBody>
                  <a:tcPr marL="24875" marR="24875" marT="0" marB="0" anchor="b">
                    <a:lnL>
                      <a:noFill/>
                    </a:lnL>
                    <a:lnR>
                      <a:noFill/>
                    </a:lnR>
                    <a:lnT>
                      <a:noFill/>
                    </a:lnT>
                    <a:lnB>
                      <a:noFill/>
                    </a:lnB>
                  </a:tcPr>
                </a:tc>
                <a:tc>
                  <a:txBody>
                    <a:bodyPr/>
                    <a:lstStyle/>
                    <a:p>
                      <a:pPr>
                        <a:spcAft>
                          <a:spcPts val="0"/>
                        </a:spcAft>
                      </a:pPr>
                      <a:r>
                        <a:rPr lang="de-DE" sz="1400" dirty="0">
                          <a:solidFill>
                            <a:srgbClr val="000000"/>
                          </a:solidFill>
                          <a:latin typeface="Arial"/>
                          <a:ea typeface="Times New Roman"/>
                        </a:rPr>
                        <a:t>(0.003)   </a:t>
                      </a:r>
                      <a:endParaRPr lang="ca-ES" sz="1400" dirty="0">
                        <a:latin typeface="Cambria"/>
                      </a:endParaRPr>
                    </a:p>
                  </a:txBody>
                  <a:tcPr marL="24875" marR="24875" marT="0" marB="0" anchor="b">
                    <a:lnL>
                      <a:noFill/>
                    </a:lnL>
                    <a:lnR>
                      <a:noFill/>
                    </a:lnR>
                    <a:lnT>
                      <a:noFill/>
                    </a:lnT>
                    <a:lnB>
                      <a:noFill/>
                    </a:lnB>
                  </a:tcPr>
                </a:tc>
                <a:tc>
                  <a:txBody>
                    <a:bodyPr/>
                    <a:lstStyle/>
                    <a:p>
                      <a:pPr>
                        <a:spcAft>
                          <a:spcPts val="0"/>
                        </a:spcAft>
                      </a:pPr>
                      <a:r>
                        <a:rPr lang="de-DE" sz="1400">
                          <a:solidFill>
                            <a:srgbClr val="000000"/>
                          </a:solidFill>
                          <a:latin typeface="Arial"/>
                          <a:ea typeface="Times New Roman"/>
                        </a:rPr>
                        <a:t>(0.471)   </a:t>
                      </a:r>
                      <a:endParaRPr lang="ca-ES" sz="1400">
                        <a:latin typeface="Cambria"/>
                      </a:endParaRPr>
                    </a:p>
                  </a:txBody>
                  <a:tcPr marL="24875" marR="24875" marT="0" marB="0" anchor="b">
                    <a:lnL>
                      <a:noFill/>
                    </a:lnL>
                    <a:lnR>
                      <a:noFill/>
                    </a:lnR>
                    <a:lnT>
                      <a:noFill/>
                    </a:lnT>
                    <a:lnB>
                      <a:noFill/>
                    </a:lnB>
                  </a:tcPr>
                </a:tc>
                <a:tc>
                  <a:txBody>
                    <a:bodyPr/>
                    <a:lstStyle/>
                    <a:p>
                      <a:pPr algn="r">
                        <a:spcAft>
                          <a:spcPts val="0"/>
                        </a:spcAft>
                      </a:pPr>
                      <a:r>
                        <a:rPr lang="de-DE" sz="1400">
                          <a:solidFill>
                            <a:srgbClr val="000000"/>
                          </a:solidFill>
                          <a:latin typeface="Arial"/>
                          <a:ea typeface="Times New Roman"/>
                        </a:rPr>
                        <a:t>1.492</a:t>
                      </a:r>
                      <a:endParaRPr lang="ca-ES" sz="1400">
                        <a:latin typeface="Cambria"/>
                      </a:endParaRPr>
                    </a:p>
                  </a:txBody>
                  <a:tcPr marL="24875" marR="24875" marT="0" marB="0" anchor="b">
                    <a:lnL>
                      <a:noFill/>
                    </a:lnL>
                    <a:lnR>
                      <a:noFill/>
                    </a:lnR>
                    <a:lnT>
                      <a:noFill/>
                    </a:lnT>
                    <a:lnB>
                      <a:noFill/>
                    </a:lnB>
                  </a:tcPr>
                </a:tc>
                <a:tc>
                  <a:txBody>
                    <a:bodyPr/>
                    <a:lstStyle/>
                    <a:p>
                      <a:pPr algn="r">
                        <a:spcAft>
                          <a:spcPts val="0"/>
                        </a:spcAft>
                      </a:pPr>
                      <a:r>
                        <a:rPr lang="de-DE" sz="1400" dirty="0">
                          <a:solidFill>
                            <a:srgbClr val="000000"/>
                          </a:solidFill>
                          <a:latin typeface="Arial"/>
                          <a:ea typeface="Times New Roman"/>
                        </a:rPr>
                        <a:t>0.33</a:t>
                      </a:r>
                      <a:endParaRPr lang="ca-ES" sz="1400" dirty="0">
                        <a:latin typeface="Cambria"/>
                      </a:endParaRPr>
                    </a:p>
                  </a:txBody>
                  <a:tcPr marL="24875" marR="24875" marT="0" marB="0" anchor="b">
                    <a:lnL>
                      <a:noFill/>
                    </a:lnL>
                    <a:lnR>
                      <a:noFill/>
                    </a:lnR>
                    <a:lnT>
                      <a:noFill/>
                    </a:lnT>
                    <a:lnB>
                      <a:noFill/>
                    </a:lnB>
                  </a:tcPr>
                </a:tc>
              </a:tr>
            </a:tbl>
          </a:graphicData>
        </a:graphic>
      </p:graphicFrame>
      <p:sp>
        <p:nvSpPr>
          <p:cNvPr id="7" name="6 Rectángulo"/>
          <p:cNvSpPr/>
          <p:nvPr/>
        </p:nvSpPr>
        <p:spPr>
          <a:xfrm>
            <a:off x="369606" y="5336855"/>
            <a:ext cx="6872982" cy="861774"/>
          </a:xfrm>
          <a:prstGeom prst="rect">
            <a:avLst/>
          </a:prstGeom>
        </p:spPr>
        <p:txBody>
          <a:bodyPr wrap="square">
            <a:spAutoFit/>
          </a:bodyPr>
          <a:lstStyle/>
          <a:p>
            <a:pPr algn="just"/>
            <a:r>
              <a:rPr lang="en-US" sz="1000" dirty="0" smtClean="0"/>
              <a:t>Notes: Dependent variable is TFP. </a:t>
            </a:r>
            <a:r>
              <a:rPr lang="en-US" sz="1000" smtClean="0"/>
              <a:t>Standard </a:t>
            </a:r>
            <a:r>
              <a:rPr lang="en-US" sz="1000" smtClean="0"/>
              <a:t>errors </a:t>
            </a:r>
            <a:r>
              <a:rPr lang="en-US" sz="1000" dirty="0" smtClean="0"/>
              <a:t>in brackets where *** p&lt;0.001, **p&lt;0.05, * p&lt;0.01. Industrial and year dummies included, it is obtained using </a:t>
            </a:r>
            <a:r>
              <a:rPr lang="en-US" sz="1000" dirty="0" err="1" smtClean="0"/>
              <a:t>Levinsohn</a:t>
            </a:r>
            <a:r>
              <a:rPr lang="en-US" sz="1000" dirty="0" smtClean="0"/>
              <a:t> and </a:t>
            </a:r>
            <a:r>
              <a:rPr lang="en-US" sz="1000" dirty="0" err="1" smtClean="0"/>
              <a:t>Petrin</a:t>
            </a:r>
            <a:r>
              <a:rPr lang="en-US" sz="1000" dirty="0" smtClean="0"/>
              <a:t> (2003) procedure; </a:t>
            </a:r>
            <a:r>
              <a:rPr lang="en-GB" sz="1000" dirty="0" smtClean="0"/>
              <a:t>lworkt_2</a:t>
            </a:r>
            <a:r>
              <a:rPr lang="en-GB" sz="1000" baseline="-25000" dirty="0" smtClean="0"/>
              <a:t>i,t -2 </a:t>
            </a:r>
            <a:r>
              <a:rPr lang="en-GB" sz="1000" dirty="0" smtClean="0"/>
              <a:t>means the average number of workers lagged in two periods and </a:t>
            </a:r>
            <a:r>
              <a:rPr lang="en-GB" sz="1000" dirty="0" err="1" smtClean="0"/>
              <a:t>foreignowner</a:t>
            </a:r>
            <a:r>
              <a:rPr lang="en-GB" sz="1000" dirty="0" smtClean="0"/>
              <a:t> </a:t>
            </a:r>
            <a:r>
              <a:rPr lang="en-GB" sz="1000" baseline="-25000" dirty="0" err="1" smtClean="0"/>
              <a:t>i,t</a:t>
            </a:r>
            <a:r>
              <a:rPr lang="en-GB" sz="1000" baseline="-25000" dirty="0" smtClean="0"/>
              <a:t>  </a:t>
            </a:r>
            <a:r>
              <a:rPr lang="en-GB" sz="1000" dirty="0" smtClean="0"/>
              <a:t>are a dummy variable that take value 1 if the firm is owned by foreigners and 0 otherwise. time and industrial dummies are nor reported to space restrictions</a:t>
            </a:r>
            <a:endParaRPr lang="ca-ES" sz="1000" dirty="0"/>
          </a:p>
        </p:txBody>
      </p:sp>
    </p:spTree>
    <p:extLst>
      <p:ext uri="{BB962C8B-B14F-4D97-AF65-F5344CB8AC3E}">
        <p14:creationId xmlns:p14="http://schemas.microsoft.com/office/powerpoint/2010/main" xmlns="" val="4253334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3060" y="89646"/>
            <a:ext cx="3376706" cy="418353"/>
          </a:xfrm>
        </p:spPr>
        <p:txBody>
          <a:bodyPr/>
          <a:lstStyle/>
          <a:p>
            <a:r>
              <a:rPr lang="en-GB" sz="2400" dirty="0" smtClean="0"/>
              <a:t>Preliminary Results (Total sales)</a:t>
            </a:r>
            <a:endParaRPr lang="en-GB" sz="2400" dirty="0"/>
          </a:p>
        </p:txBody>
      </p:sp>
      <p:graphicFrame>
        <p:nvGraphicFramePr>
          <p:cNvPr id="9" name="8 Marcador de contenido"/>
          <p:cNvGraphicFramePr>
            <a:graphicFrameLocks noGrp="1"/>
          </p:cNvGraphicFramePr>
          <p:nvPr>
            <p:ph idx="1"/>
            <p:extLst>
              <p:ext uri="{D42A27DB-BD31-4B8C-83A1-F6EECF244321}">
                <p14:modId xmlns:p14="http://schemas.microsoft.com/office/powerpoint/2010/main" xmlns="" val="3932716720"/>
              </p:ext>
            </p:extLst>
          </p:nvPr>
        </p:nvGraphicFramePr>
        <p:xfrm>
          <a:off x="357188" y="914395"/>
          <a:ext cx="6590458" cy="3538080"/>
        </p:xfrm>
        <a:graphic>
          <a:graphicData uri="http://schemas.openxmlformats.org/drawingml/2006/table">
            <a:tbl>
              <a:tblPr/>
              <a:tblGrid>
                <a:gridCol w="1865873"/>
                <a:gridCol w="860469"/>
                <a:gridCol w="809512"/>
                <a:gridCol w="1186590"/>
                <a:gridCol w="799320"/>
                <a:gridCol w="585303"/>
                <a:gridCol w="483391"/>
              </a:tblGrid>
              <a:tr h="252720">
                <a:tc gridSpan="7">
                  <a:txBody>
                    <a:bodyPr/>
                    <a:lstStyle/>
                    <a:p>
                      <a:pPr>
                        <a:lnSpc>
                          <a:spcPct val="115000"/>
                        </a:lnSpc>
                        <a:spcAft>
                          <a:spcPts val="0"/>
                        </a:spcAft>
                      </a:pPr>
                      <a:r>
                        <a:rPr lang="en-GB" sz="1400" b="1" dirty="0">
                          <a:solidFill>
                            <a:srgbClr val="000000"/>
                          </a:solidFill>
                          <a:latin typeface="Arial"/>
                          <a:ea typeface="Times New Roman"/>
                          <a:cs typeface="Times New Roman"/>
                        </a:rPr>
                        <a:t>Table 7. Impact of Business Obstacles on </a:t>
                      </a:r>
                      <a:r>
                        <a:rPr lang="en-GB" sz="1400" b="1" dirty="0">
                          <a:solidFill>
                            <a:srgbClr val="FF0000"/>
                          </a:solidFill>
                          <a:latin typeface="Arial"/>
                          <a:ea typeface="Times New Roman"/>
                          <a:cs typeface="Times New Roman"/>
                        </a:rPr>
                        <a:t>total sales</a:t>
                      </a:r>
                      <a:endParaRPr lang="ca-ES" sz="1400" dirty="0">
                        <a:solidFill>
                          <a:srgbClr val="FF0000"/>
                        </a:solidFill>
                        <a:latin typeface="Cambria"/>
                        <a:ea typeface="Cambria"/>
                        <a:cs typeface="Times New Roman"/>
                      </a:endParaRPr>
                    </a:p>
                  </a:txBody>
                  <a:tcPr marL="26771" marR="26771" marT="0" marB="0" anchor="b">
                    <a:lnL>
                      <a:noFill/>
                    </a:lnL>
                    <a:lnR>
                      <a:noFill/>
                    </a:lnR>
                    <a:lnT>
                      <a:noFill/>
                    </a:lnT>
                    <a:lnB w="19050" cap="flat" cmpd="dbl" algn="ctr">
                      <a:solidFill>
                        <a:srgbClr val="000000"/>
                      </a:solidFill>
                      <a:prstDash val="solid"/>
                      <a:round/>
                      <a:headEnd type="none" w="med" len="med"/>
                      <a:tailEnd type="none" w="med" len="med"/>
                    </a:lnB>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r>
              <a:tr h="252720">
                <a:tc>
                  <a:txBody>
                    <a:bodyPr/>
                    <a:lstStyle/>
                    <a:p>
                      <a:pPr algn="just">
                        <a:spcAft>
                          <a:spcPts val="0"/>
                        </a:spcAft>
                      </a:pPr>
                      <a:r>
                        <a:rPr lang="de-DE" sz="1400" dirty="0" smtClean="0">
                          <a:solidFill>
                            <a:srgbClr val="000000"/>
                          </a:solidFill>
                          <a:latin typeface="Arial"/>
                          <a:ea typeface="Times New Roman"/>
                        </a:rPr>
                        <a:t>IC in </a:t>
                      </a:r>
                      <a:r>
                        <a:rPr lang="de-DE" sz="1400" dirty="0" err="1" smtClean="0">
                          <a:solidFill>
                            <a:srgbClr val="000000"/>
                          </a:solidFill>
                          <a:latin typeface="Arial"/>
                          <a:ea typeface="Times New Roman"/>
                        </a:rPr>
                        <a:t>each</a:t>
                      </a:r>
                      <a:r>
                        <a:rPr lang="de-DE" sz="1400" dirty="0" smtClean="0">
                          <a:solidFill>
                            <a:srgbClr val="000000"/>
                          </a:solidFill>
                          <a:latin typeface="Arial"/>
                          <a:ea typeface="Times New Roman"/>
                        </a:rPr>
                        <a:t> </a:t>
                      </a:r>
                      <a:r>
                        <a:rPr lang="de-DE" sz="1400" dirty="0" err="1" smtClean="0">
                          <a:solidFill>
                            <a:srgbClr val="000000"/>
                          </a:solidFill>
                          <a:latin typeface="Arial"/>
                          <a:ea typeface="Times New Roman"/>
                        </a:rPr>
                        <a:t>model</a:t>
                      </a:r>
                      <a:r>
                        <a:rPr lang="de-DE" sz="1400" dirty="0" smtClean="0">
                          <a:solidFill>
                            <a:srgbClr val="000000"/>
                          </a:solidFill>
                          <a:latin typeface="Arial"/>
                          <a:ea typeface="Times New Roman"/>
                        </a:rPr>
                        <a:t>:</a:t>
                      </a:r>
                      <a:endParaRPr lang="ca-ES" sz="1400" dirty="0">
                        <a:latin typeface="Cambria"/>
                      </a:endParaRPr>
                    </a:p>
                  </a:txBody>
                  <a:tcPr marL="26771" marR="26771" marT="0" marB="0" anchor="b">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R="135890">
                        <a:lnSpc>
                          <a:spcPct val="115000"/>
                        </a:lnSpc>
                        <a:spcAft>
                          <a:spcPts val="0"/>
                        </a:spcAft>
                      </a:pPr>
                      <a:r>
                        <a:rPr lang="de-DE" sz="1400">
                          <a:solidFill>
                            <a:srgbClr val="000000"/>
                          </a:solidFill>
                          <a:latin typeface="Arial"/>
                          <a:ea typeface="Times New Roman"/>
                          <a:cs typeface="Times New Roman"/>
                        </a:rPr>
                        <a:t>IC</a:t>
                      </a:r>
                      <a:endParaRPr lang="ca-ES" sz="1400">
                        <a:latin typeface="Cambria"/>
                        <a:ea typeface="Cambria"/>
                        <a:cs typeface="Times New Roman"/>
                      </a:endParaRPr>
                    </a:p>
                  </a:txBody>
                  <a:tcPr marL="26771" marR="26771" marT="0" marB="0" anchor="b">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de-DE" sz="1400">
                          <a:solidFill>
                            <a:srgbClr val="000000"/>
                          </a:solidFill>
                          <a:latin typeface="Arial"/>
                          <a:ea typeface="Times New Roman"/>
                          <a:cs typeface="Times New Roman"/>
                        </a:rPr>
                        <a:t>lworkt_2</a:t>
                      </a:r>
                      <a:endParaRPr lang="ca-ES" sz="1400">
                        <a:latin typeface="Cambria"/>
                        <a:ea typeface="Cambria"/>
                        <a:cs typeface="Times New Roman"/>
                      </a:endParaRPr>
                    </a:p>
                  </a:txBody>
                  <a:tcPr marL="26771" marR="26771" marT="0" marB="0" anchor="b">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de-DE" sz="1400">
                          <a:solidFill>
                            <a:srgbClr val="000000"/>
                          </a:solidFill>
                          <a:latin typeface="Arial"/>
                          <a:ea typeface="Times New Roman"/>
                          <a:cs typeface="Times New Roman"/>
                        </a:rPr>
                        <a:t>foreignowner</a:t>
                      </a:r>
                      <a:endParaRPr lang="ca-ES" sz="1400">
                        <a:latin typeface="Cambria"/>
                        <a:ea typeface="Cambria"/>
                        <a:cs typeface="Times New Roman"/>
                      </a:endParaRPr>
                    </a:p>
                  </a:txBody>
                  <a:tcPr marL="26771" marR="26771" marT="0" marB="0" anchor="b">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de-DE" sz="1400">
                          <a:solidFill>
                            <a:srgbClr val="000000"/>
                          </a:solidFill>
                          <a:latin typeface="Arial"/>
                          <a:ea typeface="Times New Roman"/>
                          <a:cs typeface="Times New Roman"/>
                        </a:rPr>
                        <a:t>cons</a:t>
                      </a:r>
                      <a:endParaRPr lang="ca-ES" sz="1400">
                        <a:latin typeface="Cambria"/>
                        <a:ea typeface="Cambria"/>
                        <a:cs typeface="Times New Roman"/>
                      </a:endParaRPr>
                    </a:p>
                  </a:txBody>
                  <a:tcPr marL="26771" marR="26771" marT="0" marB="0" anchor="b">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de-DE" sz="1400">
                          <a:solidFill>
                            <a:srgbClr val="000000"/>
                          </a:solidFill>
                          <a:latin typeface="Arial"/>
                          <a:ea typeface="Times New Roman"/>
                          <a:cs typeface="Times New Roman"/>
                        </a:rPr>
                        <a:t>obs</a:t>
                      </a:r>
                      <a:endParaRPr lang="ca-ES" sz="1400">
                        <a:latin typeface="Cambria"/>
                        <a:ea typeface="Cambria"/>
                        <a:cs typeface="Times New Roman"/>
                      </a:endParaRPr>
                    </a:p>
                  </a:txBody>
                  <a:tcPr marL="26771" marR="26771" marT="0" marB="0" anchor="b">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smtClean="0">
                          <a:solidFill>
                            <a:srgbClr val="000000"/>
                          </a:solidFill>
                          <a:latin typeface="Arial"/>
                          <a:ea typeface="Times New Roman"/>
                          <a:cs typeface="Times New Roman"/>
                        </a:rPr>
                        <a:t>R</a:t>
                      </a:r>
                      <a:r>
                        <a:rPr lang="de-DE" sz="1400" baseline="30000" dirty="0" smtClean="0">
                          <a:solidFill>
                            <a:srgbClr val="000000"/>
                          </a:solidFill>
                          <a:latin typeface="Arial"/>
                          <a:ea typeface="Times New Roman"/>
                          <a:cs typeface="Times New Roman"/>
                        </a:rPr>
                        <a:t>2</a:t>
                      </a:r>
                      <a:endParaRPr lang="ca-ES" sz="1400" baseline="30000" dirty="0">
                        <a:latin typeface="Cambria"/>
                        <a:ea typeface="Cambria"/>
                        <a:cs typeface="Times New Roman"/>
                      </a:endParaRPr>
                    </a:p>
                  </a:txBody>
                  <a:tcPr marL="26771" marR="26771" marT="0" marB="0" anchor="b">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252720">
                <a:tc>
                  <a:txBody>
                    <a:bodyPr/>
                    <a:lstStyle/>
                    <a:p>
                      <a:pPr>
                        <a:lnSpc>
                          <a:spcPct val="115000"/>
                        </a:lnSpc>
                        <a:spcAft>
                          <a:spcPts val="0"/>
                        </a:spcAft>
                      </a:pPr>
                      <a:r>
                        <a:rPr lang="de-DE" sz="1400" b="1" dirty="0">
                          <a:solidFill>
                            <a:srgbClr val="FF0000"/>
                          </a:solidFill>
                          <a:latin typeface="Arial"/>
                          <a:ea typeface="Times New Roman"/>
                          <a:cs typeface="Times New Roman"/>
                        </a:rPr>
                        <a:t>finacc4</a:t>
                      </a:r>
                      <a:endParaRPr lang="ca-ES" sz="1400" b="1" dirty="0">
                        <a:solidFill>
                          <a:srgbClr val="FF0000"/>
                        </a:solidFill>
                        <a:latin typeface="Cambria"/>
                        <a:ea typeface="Cambria"/>
                        <a:cs typeface="Times New Roman"/>
                      </a:endParaRPr>
                    </a:p>
                  </a:txBody>
                  <a:tcPr marL="26771" marR="26771" marT="0" marB="0" anchor="b">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de-DE" sz="1400" b="1" dirty="0">
                          <a:solidFill>
                            <a:srgbClr val="FF0000"/>
                          </a:solidFill>
                          <a:latin typeface="Arial"/>
                          <a:ea typeface="Times New Roman"/>
                          <a:cs typeface="Times New Roman"/>
                        </a:rPr>
                        <a:t>-0.070***</a:t>
                      </a:r>
                      <a:endParaRPr lang="ca-ES" sz="1400" b="1" dirty="0">
                        <a:solidFill>
                          <a:srgbClr val="FF0000"/>
                        </a:solidFill>
                        <a:latin typeface="Cambria"/>
                        <a:ea typeface="Cambria"/>
                        <a:cs typeface="Times New Roman"/>
                      </a:endParaRPr>
                    </a:p>
                  </a:txBody>
                  <a:tcPr marL="26771" marR="26771" marT="0" marB="0" anchor="b">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0.549***</a:t>
                      </a:r>
                      <a:endParaRPr lang="ca-ES" sz="1400">
                        <a:latin typeface="Cambria"/>
                        <a:ea typeface="Cambria"/>
                        <a:cs typeface="Times New Roman"/>
                      </a:endParaRPr>
                    </a:p>
                  </a:txBody>
                  <a:tcPr marL="26771" marR="26771" marT="0" marB="0" anchor="b">
                    <a:lnL>
                      <a:noFill/>
                    </a:lnL>
                    <a:lnR>
                      <a:noFill/>
                    </a:lnR>
                    <a:lnT w="19050" cap="flat" cmpd="dbl"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0.025***</a:t>
                      </a:r>
                      <a:endParaRPr lang="ca-ES" sz="1400">
                        <a:latin typeface="Cambria"/>
                        <a:ea typeface="Cambria"/>
                        <a:cs typeface="Times New Roman"/>
                      </a:endParaRPr>
                    </a:p>
                  </a:txBody>
                  <a:tcPr marL="26771" marR="26771" marT="0" marB="0" anchor="b">
                    <a:lnL>
                      <a:noFill/>
                    </a:lnL>
                    <a:lnR>
                      <a:noFill/>
                    </a:lnR>
                    <a:lnT w="19050" cap="flat" cmpd="dbl"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6.677***</a:t>
                      </a:r>
                      <a:endParaRPr lang="ca-ES" sz="1400">
                        <a:latin typeface="Cambria"/>
                        <a:ea typeface="Cambria"/>
                        <a:cs typeface="Times New Roman"/>
                      </a:endParaRPr>
                    </a:p>
                  </a:txBody>
                  <a:tcPr marL="26771" marR="26771" marT="0" marB="0" anchor="b">
                    <a:lnL>
                      <a:noFill/>
                    </a:lnL>
                    <a:lnR>
                      <a:noFill/>
                    </a:lnR>
                    <a:lnT w="19050" cap="flat" cmpd="dbl" algn="ctr">
                      <a:solidFill>
                        <a:srgbClr val="000000"/>
                      </a:solidFill>
                      <a:prstDash val="solid"/>
                      <a:round/>
                      <a:headEnd type="none" w="med" len="med"/>
                      <a:tailEnd type="none" w="med" len="med"/>
                    </a:lnT>
                    <a:lnB>
                      <a:noFill/>
                    </a:lnB>
                  </a:tcPr>
                </a:tc>
                <a:tc>
                  <a:txBody>
                    <a:bodyPr/>
                    <a:lstStyle/>
                    <a:p>
                      <a:endParaRPr lang="ca-ES" sz="1400">
                        <a:latin typeface="Cambria"/>
                      </a:endParaRPr>
                    </a:p>
                  </a:txBody>
                  <a:tcPr marL="26771" marR="26771" marT="0" marB="0" anchor="b">
                    <a:lnL>
                      <a:noFill/>
                    </a:lnL>
                    <a:lnR>
                      <a:noFill/>
                    </a:lnR>
                    <a:lnT w="19050" cap="flat" cmpd="dbl" algn="ctr">
                      <a:solidFill>
                        <a:srgbClr val="000000"/>
                      </a:solidFill>
                      <a:prstDash val="solid"/>
                      <a:round/>
                      <a:headEnd type="none" w="med" len="med"/>
                      <a:tailEnd type="none" w="med" len="med"/>
                    </a:lnT>
                    <a:lnB>
                      <a:noFill/>
                    </a:lnB>
                  </a:tcPr>
                </a:tc>
                <a:tc>
                  <a:txBody>
                    <a:bodyPr/>
                    <a:lstStyle/>
                    <a:p>
                      <a:endParaRPr lang="ca-ES" sz="1400" dirty="0">
                        <a:latin typeface="Cambria"/>
                      </a:endParaRPr>
                    </a:p>
                  </a:txBody>
                  <a:tcPr marL="26771" marR="26771" marT="0" marB="0" anchor="b">
                    <a:lnL>
                      <a:noFill/>
                    </a:lnL>
                    <a:lnR>
                      <a:noFill/>
                    </a:lnR>
                    <a:lnT w="19050" cap="flat" cmpd="dbl" algn="ctr">
                      <a:solidFill>
                        <a:srgbClr val="000000"/>
                      </a:solidFill>
                      <a:prstDash val="solid"/>
                      <a:round/>
                      <a:headEnd type="none" w="med" len="med"/>
                      <a:tailEnd type="none" w="med" len="med"/>
                    </a:lnT>
                    <a:lnB>
                      <a:noFill/>
                    </a:lnB>
                  </a:tcPr>
                </a:tc>
              </a:tr>
              <a:tr h="252720">
                <a:tc>
                  <a:txBody>
                    <a:bodyPr/>
                    <a:lstStyle/>
                    <a:p>
                      <a:endParaRPr lang="ca-ES" sz="1400">
                        <a:latin typeface="Cambria"/>
                      </a:endParaRPr>
                    </a:p>
                  </a:txBody>
                  <a:tcPr marL="26771" marR="26771"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de-DE" sz="1400" dirty="0">
                          <a:solidFill>
                            <a:srgbClr val="000000"/>
                          </a:solidFill>
                          <a:latin typeface="Arial"/>
                          <a:ea typeface="Times New Roman"/>
                          <a:cs typeface="Times New Roman"/>
                        </a:rPr>
                        <a:t>(0.022)</a:t>
                      </a:r>
                      <a:endParaRPr lang="ca-ES" sz="1400" dirty="0">
                        <a:latin typeface="Cambria"/>
                        <a:ea typeface="Cambria"/>
                        <a:cs typeface="Times New Roman"/>
                      </a:endParaRPr>
                    </a:p>
                  </a:txBody>
                  <a:tcPr marL="26771" marR="2677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de-DE" sz="1400" dirty="0">
                          <a:solidFill>
                            <a:srgbClr val="000000"/>
                          </a:solidFill>
                          <a:latin typeface="Arial"/>
                          <a:ea typeface="Times New Roman"/>
                          <a:cs typeface="Times New Roman"/>
                        </a:rPr>
                        <a:t>(0.045)</a:t>
                      </a:r>
                      <a:endParaRPr lang="ca-ES" sz="1400" dirty="0">
                        <a:latin typeface="Cambria"/>
                        <a:ea typeface="Cambria"/>
                        <a:cs typeface="Times New Roman"/>
                      </a:endParaRPr>
                    </a:p>
                  </a:txBody>
                  <a:tcPr marL="26771" marR="26771" marT="0" marB="0" anchor="b">
                    <a:lnL>
                      <a:noFill/>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(0.004)</a:t>
                      </a:r>
                      <a:endParaRPr lang="ca-ES" sz="1400">
                        <a:latin typeface="Cambria"/>
                        <a:ea typeface="Cambria"/>
                        <a:cs typeface="Times New Roman"/>
                      </a:endParaRPr>
                    </a:p>
                  </a:txBody>
                  <a:tcPr marL="26771" marR="26771" marT="0" marB="0" anchor="b">
                    <a:lnL>
                      <a:noFill/>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(0.532)</a:t>
                      </a:r>
                      <a:endParaRPr lang="ca-ES" sz="1400">
                        <a:latin typeface="Cambria"/>
                        <a:ea typeface="Cambria"/>
                        <a:cs typeface="Times New Roman"/>
                      </a:endParaRPr>
                    </a:p>
                  </a:txBody>
                  <a:tcPr marL="26771" marR="26771" marT="0" marB="0" anchor="b">
                    <a:lnL>
                      <a:noFill/>
                    </a:lnL>
                    <a:lnR>
                      <a:noFill/>
                    </a:lnR>
                    <a:lnT>
                      <a:noFill/>
                    </a:lnT>
                    <a:lnB>
                      <a:noFill/>
                    </a:lnB>
                  </a:tcPr>
                </a:tc>
                <a:tc>
                  <a:txBody>
                    <a:bodyPr/>
                    <a:lstStyle/>
                    <a:p>
                      <a:pPr algn="r">
                        <a:lnSpc>
                          <a:spcPct val="115000"/>
                        </a:lnSpc>
                        <a:spcAft>
                          <a:spcPts val="0"/>
                        </a:spcAft>
                      </a:pPr>
                      <a:r>
                        <a:rPr lang="de-DE" sz="1400">
                          <a:solidFill>
                            <a:srgbClr val="000000"/>
                          </a:solidFill>
                          <a:latin typeface="Arial"/>
                          <a:ea typeface="Times New Roman"/>
                          <a:cs typeface="Times New Roman"/>
                        </a:rPr>
                        <a:t>1.491</a:t>
                      </a:r>
                      <a:endParaRPr lang="ca-ES" sz="1400">
                        <a:latin typeface="Cambria"/>
                        <a:ea typeface="Cambria"/>
                        <a:cs typeface="Times New Roman"/>
                      </a:endParaRPr>
                    </a:p>
                  </a:txBody>
                  <a:tcPr marL="26771" marR="26771" marT="0" marB="0" anchor="b">
                    <a:lnL>
                      <a:noFill/>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0.33</a:t>
                      </a:r>
                      <a:endParaRPr lang="ca-ES" sz="1400">
                        <a:latin typeface="Cambria"/>
                        <a:ea typeface="Cambria"/>
                        <a:cs typeface="Times New Roman"/>
                      </a:endParaRPr>
                    </a:p>
                  </a:txBody>
                  <a:tcPr marL="26771" marR="26771" marT="0" marB="0" anchor="b">
                    <a:lnL>
                      <a:noFill/>
                    </a:lnL>
                    <a:lnR>
                      <a:noFill/>
                    </a:lnR>
                    <a:lnT>
                      <a:noFill/>
                    </a:lnT>
                    <a:lnB>
                      <a:noFill/>
                    </a:lnB>
                  </a:tcPr>
                </a:tc>
              </a:tr>
              <a:tr h="252720">
                <a:tc>
                  <a:txBody>
                    <a:bodyPr/>
                    <a:lstStyle/>
                    <a:p>
                      <a:pPr>
                        <a:lnSpc>
                          <a:spcPct val="115000"/>
                        </a:lnSpc>
                        <a:spcAft>
                          <a:spcPts val="0"/>
                        </a:spcAft>
                      </a:pPr>
                      <a:r>
                        <a:rPr lang="de-DE" sz="1400" b="1">
                          <a:solidFill>
                            <a:srgbClr val="FF0000"/>
                          </a:solidFill>
                          <a:latin typeface="Arial"/>
                          <a:ea typeface="Times New Roman"/>
                          <a:cs typeface="Times New Roman"/>
                        </a:rPr>
                        <a:t>fincost4</a:t>
                      </a:r>
                      <a:endParaRPr lang="ca-ES" sz="1400" b="1">
                        <a:solidFill>
                          <a:srgbClr val="FF0000"/>
                        </a:solidFill>
                        <a:latin typeface="Cambria"/>
                        <a:ea typeface="Cambria"/>
                        <a:cs typeface="Times New Roman"/>
                      </a:endParaRPr>
                    </a:p>
                  </a:txBody>
                  <a:tcPr marL="26771" marR="26771"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de-DE" sz="1400" b="1" dirty="0">
                          <a:solidFill>
                            <a:srgbClr val="FF0000"/>
                          </a:solidFill>
                          <a:latin typeface="Arial"/>
                          <a:ea typeface="Times New Roman"/>
                          <a:cs typeface="Times New Roman"/>
                        </a:rPr>
                        <a:t>-0.054**</a:t>
                      </a:r>
                      <a:endParaRPr lang="ca-ES" sz="1400" b="1" dirty="0">
                        <a:solidFill>
                          <a:srgbClr val="FF0000"/>
                        </a:solidFill>
                        <a:latin typeface="Cambria"/>
                        <a:ea typeface="Cambria"/>
                        <a:cs typeface="Times New Roman"/>
                      </a:endParaRPr>
                    </a:p>
                  </a:txBody>
                  <a:tcPr marL="26771" marR="2677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de-DE" sz="1400" dirty="0">
                          <a:solidFill>
                            <a:srgbClr val="000000"/>
                          </a:solidFill>
                          <a:latin typeface="Arial"/>
                          <a:ea typeface="Times New Roman"/>
                          <a:cs typeface="Times New Roman"/>
                        </a:rPr>
                        <a:t>0.549***</a:t>
                      </a:r>
                      <a:endParaRPr lang="ca-ES" sz="1400" dirty="0">
                        <a:latin typeface="Cambria"/>
                        <a:ea typeface="Cambria"/>
                        <a:cs typeface="Times New Roman"/>
                      </a:endParaRPr>
                    </a:p>
                  </a:txBody>
                  <a:tcPr marL="26771" marR="26771" marT="0" marB="0" anchor="b">
                    <a:lnL>
                      <a:noFill/>
                    </a:lnL>
                    <a:lnR>
                      <a:noFill/>
                    </a:lnR>
                    <a:lnT>
                      <a:noFill/>
                    </a:lnT>
                    <a:lnB>
                      <a:noFill/>
                    </a:lnB>
                  </a:tcPr>
                </a:tc>
                <a:tc>
                  <a:txBody>
                    <a:bodyPr/>
                    <a:lstStyle/>
                    <a:p>
                      <a:pPr>
                        <a:lnSpc>
                          <a:spcPct val="115000"/>
                        </a:lnSpc>
                        <a:spcAft>
                          <a:spcPts val="0"/>
                        </a:spcAft>
                      </a:pPr>
                      <a:r>
                        <a:rPr lang="de-DE" sz="1400" dirty="0">
                          <a:solidFill>
                            <a:srgbClr val="000000"/>
                          </a:solidFill>
                          <a:latin typeface="Arial"/>
                          <a:ea typeface="Times New Roman"/>
                          <a:cs typeface="Times New Roman"/>
                        </a:rPr>
                        <a:t>0.026***</a:t>
                      </a:r>
                      <a:endParaRPr lang="ca-ES" sz="1400" dirty="0">
                        <a:latin typeface="Cambria"/>
                        <a:ea typeface="Cambria"/>
                        <a:cs typeface="Times New Roman"/>
                      </a:endParaRPr>
                    </a:p>
                  </a:txBody>
                  <a:tcPr marL="26771" marR="26771" marT="0" marB="0" anchor="b">
                    <a:lnL>
                      <a:noFill/>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6.705***</a:t>
                      </a:r>
                      <a:endParaRPr lang="ca-ES" sz="1400">
                        <a:latin typeface="Cambria"/>
                        <a:ea typeface="Cambria"/>
                        <a:cs typeface="Times New Roman"/>
                      </a:endParaRPr>
                    </a:p>
                  </a:txBody>
                  <a:tcPr marL="26771" marR="26771" marT="0" marB="0" anchor="b">
                    <a:lnL>
                      <a:noFill/>
                    </a:lnL>
                    <a:lnR>
                      <a:noFill/>
                    </a:lnR>
                    <a:lnT>
                      <a:noFill/>
                    </a:lnT>
                    <a:lnB>
                      <a:noFill/>
                    </a:lnB>
                  </a:tcPr>
                </a:tc>
                <a:tc>
                  <a:txBody>
                    <a:bodyPr/>
                    <a:lstStyle/>
                    <a:p>
                      <a:endParaRPr lang="ca-ES" sz="1400">
                        <a:latin typeface="Cambria"/>
                      </a:endParaRPr>
                    </a:p>
                  </a:txBody>
                  <a:tcPr marL="26771" marR="26771" marT="0" marB="0" anchor="b">
                    <a:lnL>
                      <a:noFill/>
                    </a:lnL>
                    <a:lnR>
                      <a:noFill/>
                    </a:lnR>
                    <a:lnT>
                      <a:noFill/>
                    </a:lnT>
                    <a:lnB>
                      <a:noFill/>
                    </a:lnB>
                  </a:tcPr>
                </a:tc>
                <a:tc>
                  <a:txBody>
                    <a:bodyPr/>
                    <a:lstStyle/>
                    <a:p>
                      <a:endParaRPr lang="ca-ES" sz="1400" dirty="0">
                        <a:latin typeface="Cambria"/>
                      </a:endParaRPr>
                    </a:p>
                  </a:txBody>
                  <a:tcPr marL="26771" marR="26771" marT="0" marB="0" anchor="b">
                    <a:lnL>
                      <a:noFill/>
                    </a:lnL>
                    <a:lnR>
                      <a:noFill/>
                    </a:lnR>
                    <a:lnT>
                      <a:noFill/>
                    </a:lnT>
                    <a:lnB>
                      <a:noFill/>
                    </a:lnB>
                  </a:tcPr>
                </a:tc>
              </a:tr>
              <a:tr h="252720">
                <a:tc>
                  <a:txBody>
                    <a:bodyPr/>
                    <a:lstStyle/>
                    <a:p>
                      <a:endParaRPr lang="ca-ES" sz="1400">
                        <a:latin typeface="Cambria"/>
                      </a:endParaRPr>
                    </a:p>
                  </a:txBody>
                  <a:tcPr marL="26771" marR="26771"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(0.023)</a:t>
                      </a:r>
                      <a:endParaRPr lang="ca-ES" sz="1400">
                        <a:latin typeface="Cambria"/>
                        <a:ea typeface="Cambria"/>
                        <a:cs typeface="Times New Roman"/>
                      </a:endParaRPr>
                    </a:p>
                  </a:txBody>
                  <a:tcPr marL="26771" marR="2677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(0.045)</a:t>
                      </a:r>
                      <a:endParaRPr lang="ca-ES" sz="1400">
                        <a:latin typeface="Cambria"/>
                        <a:ea typeface="Cambria"/>
                        <a:cs typeface="Times New Roman"/>
                      </a:endParaRPr>
                    </a:p>
                  </a:txBody>
                  <a:tcPr marL="26771" marR="26771" marT="0" marB="0" anchor="b">
                    <a:lnL>
                      <a:noFill/>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(0.004)</a:t>
                      </a:r>
                      <a:endParaRPr lang="ca-ES" sz="1400">
                        <a:latin typeface="Cambria"/>
                        <a:ea typeface="Cambria"/>
                        <a:cs typeface="Times New Roman"/>
                      </a:endParaRPr>
                    </a:p>
                  </a:txBody>
                  <a:tcPr marL="26771" marR="26771" marT="0" marB="0" anchor="b">
                    <a:lnL>
                      <a:noFill/>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(0.536)</a:t>
                      </a:r>
                      <a:endParaRPr lang="ca-ES" sz="1400">
                        <a:latin typeface="Cambria"/>
                        <a:ea typeface="Cambria"/>
                        <a:cs typeface="Times New Roman"/>
                      </a:endParaRPr>
                    </a:p>
                  </a:txBody>
                  <a:tcPr marL="26771" marR="26771" marT="0" marB="0" anchor="b">
                    <a:lnL>
                      <a:noFill/>
                    </a:lnL>
                    <a:lnR>
                      <a:noFill/>
                    </a:lnR>
                    <a:lnT>
                      <a:noFill/>
                    </a:lnT>
                    <a:lnB>
                      <a:noFill/>
                    </a:lnB>
                  </a:tcPr>
                </a:tc>
                <a:tc>
                  <a:txBody>
                    <a:bodyPr/>
                    <a:lstStyle/>
                    <a:p>
                      <a:pPr algn="r">
                        <a:lnSpc>
                          <a:spcPct val="115000"/>
                        </a:lnSpc>
                        <a:spcAft>
                          <a:spcPts val="0"/>
                        </a:spcAft>
                      </a:pPr>
                      <a:r>
                        <a:rPr lang="de-DE" sz="1400">
                          <a:solidFill>
                            <a:srgbClr val="000000"/>
                          </a:solidFill>
                          <a:latin typeface="Arial"/>
                          <a:ea typeface="Times New Roman"/>
                          <a:cs typeface="Times New Roman"/>
                        </a:rPr>
                        <a:t>1.491</a:t>
                      </a:r>
                      <a:endParaRPr lang="ca-ES" sz="1400">
                        <a:latin typeface="Cambria"/>
                        <a:ea typeface="Cambria"/>
                        <a:cs typeface="Times New Roman"/>
                      </a:endParaRPr>
                    </a:p>
                  </a:txBody>
                  <a:tcPr marL="26771" marR="26771" marT="0" marB="0" anchor="b">
                    <a:lnL>
                      <a:noFill/>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0.34</a:t>
                      </a:r>
                      <a:endParaRPr lang="ca-ES" sz="1400">
                        <a:latin typeface="Cambria"/>
                        <a:ea typeface="Cambria"/>
                        <a:cs typeface="Times New Roman"/>
                      </a:endParaRPr>
                    </a:p>
                  </a:txBody>
                  <a:tcPr marL="26771" marR="26771" marT="0" marB="0" anchor="b">
                    <a:lnL>
                      <a:noFill/>
                    </a:lnL>
                    <a:lnR>
                      <a:noFill/>
                    </a:lnR>
                    <a:lnT>
                      <a:noFill/>
                    </a:lnT>
                    <a:lnB>
                      <a:noFill/>
                    </a:lnB>
                  </a:tcPr>
                </a:tc>
              </a:tr>
              <a:tr h="252720">
                <a:tc>
                  <a:txBody>
                    <a:bodyPr/>
                    <a:lstStyle/>
                    <a:p>
                      <a:pPr>
                        <a:lnSpc>
                          <a:spcPct val="115000"/>
                        </a:lnSpc>
                        <a:spcAft>
                          <a:spcPts val="0"/>
                        </a:spcAft>
                      </a:pPr>
                      <a:r>
                        <a:rPr lang="de-DE" sz="1400" b="1" dirty="0">
                          <a:solidFill>
                            <a:srgbClr val="FF0000"/>
                          </a:solidFill>
                          <a:latin typeface="Arial"/>
                          <a:ea typeface="Times New Roman"/>
                          <a:cs typeface="Times New Roman"/>
                        </a:rPr>
                        <a:t>taxrate4</a:t>
                      </a:r>
                      <a:endParaRPr lang="ca-ES" sz="1400" b="1" dirty="0">
                        <a:solidFill>
                          <a:srgbClr val="FF0000"/>
                        </a:solidFill>
                        <a:latin typeface="Cambria"/>
                        <a:ea typeface="Cambria"/>
                        <a:cs typeface="Times New Roman"/>
                      </a:endParaRPr>
                    </a:p>
                  </a:txBody>
                  <a:tcPr marL="26771" marR="26771"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de-DE" sz="1400" b="1" dirty="0">
                          <a:solidFill>
                            <a:srgbClr val="FF0000"/>
                          </a:solidFill>
                          <a:latin typeface="Arial"/>
                          <a:ea typeface="Times New Roman"/>
                          <a:cs typeface="Times New Roman"/>
                        </a:rPr>
                        <a:t>-0.080*</a:t>
                      </a:r>
                      <a:endParaRPr lang="ca-ES" sz="1400" b="1" dirty="0">
                        <a:solidFill>
                          <a:srgbClr val="FF0000"/>
                        </a:solidFill>
                        <a:latin typeface="Cambria"/>
                        <a:ea typeface="Cambria"/>
                        <a:cs typeface="Times New Roman"/>
                      </a:endParaRPr>
                    </a:p>
                  </a:txBody>
                  <a:tcPr marL="26771" marR="2677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0.556***</a:t>
                      </a:r>
                      <a:endParaRPr lang="ca-ES" sz="1400">
                        <a:latin typeface="Cambria"/>
                        <a:ea typeface="Cambria"/>
                        <a:cs typeface="Times New Roman"/>
                      </a:endParaRPr>
                    </a:p>
                  </a:txBody>
                  <a:tcPr marL="26771" marR="26771" marT="0" marB="0" anchor="b">
                    <a:lnL>
                      <a:noFill/>
                    </a:lnL>
                    <a:lnR>
                      <a:noFill/>
                    </a:lnR>
                    <a:lnT>
                      <a:noFill/>
                    </a:lnT>
                    <a:lnB>
                      <a:noFill/>
                    </a:lnB>
                  </a:tcPr>
                </a:tc>
                <a:tc>
                  <a:txBody>
                    <a:bodyPr/>
                    <a:lstStyle/>
                    <a:p>
                      <a:pPr>
                        <a:lnSpc>
                          <a:spcPct val="115000"/>
                        </a:lnSpc>
                        <a:spcAft>
                          <a:spcPts val="0"/>
                        </a:spcAft>
                      </a:pPr>
                      <a:r>
                        <a:rPr lang="de-DE" sz="1400" dirty="0">
                          <a:solidFill>
                            <a:srgbClr val="000000"/>
                          </a:solidFill>
                          <a:latin typeface="Arial"/>
                          <a:ea typeface="Times New Roman"/>
                          <a:cs typeface="Times New Roman"/>
                        </a:rPr>
                        <a:t>0.026***</a:t>
                      </a:r>
                      <a:endParaRPr lang="ca-ES" sz="1400" dirty="0">
                        <a:latin typeface="Cambria"/>
                        <a:ea typeface="Cambria"/>
                        <a:cs typeface="Times New Roman"/>
                      </a:endParaRPr>
                    </a:p>
                  </a:txBody>
                  <a:tcPr marL="26771" marR="26771" marT="0" marB="0" anchor="b">
                    <a:lnL>
                      <a:noFill/>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6.862***</a:t>
                      </a:r>
                      <a:endParaRPr lang="ca-ES" sz="1400">
                        <a:latin typeface="Cambria"/>
                        <a:ea typeface="Cambria"/>
                        <a:cs typeface="Times New Roman"/>
                      </a:endParaRPr>
                    </a:p>
                  </a:txBody>
                  <a:tcPr marL="26771" marR="26771" marT="0" marB="0" anchor="b">
                    <a:lnL>
                      <a:noFill/>
                    </a:lnL>
                    <a:lnR>
                      <a:noFill/>
                    </a:lnR>
                    <a:lnT>
                      <a:noFill/>
                    </a:lnT>
                    <a:lnB>
                      <a:noFill/>
                    </a:lnB>
                  </a:tcPr>
                </a:tc>
                <a:tc>
                  <a:txBody>
                    <a:bodyPr/>
                    <a:lstStyle/>
                    <a:p>
                      <a:endParaRPr lang="ca-ES" sz="1400">
                        <a:latin typeface="Cambria"/>
                      </a:endParaRPr>
                    </a:p>
                  </a:txBody>
                  <a:tcPr marL="26771" marR="26771" marT="0" marB="0" anchor="b">
                    <a:lnL>
                      <a:noFill/>
                    </a:lnL>
                    <a:lnR>
                      <a:noFill/>
                    </a:lnR>
                    <a:lnT>
                      <a:noFill/>
                    </a:lnT>
                    <a:lnB>
                      <a:noFill/>
                    </a:lnB>
                  </a:tcPr>
                </a:tc>
                <a:tc>
                  <a:txBody>
                    <a:bodyPr/>
                    <a:lstStyle/>
                    <a:p>
                      <a:endParaRPr lang="ca-ES" sz="1400" dirty="0">
                        <a:latin typeface="Cambria"/>
                      </a:endParaRPr>
                    </a:p>
                  </a:txBody>
                  <a:tcPr marL="26771" marR="26771" marT="0" marB="0" anchor="b">
                    <a:lnL>
                      <a:noFill/>
                    </a:lnL>
                    <a:lnR>
                      <a:noFill/>
                    </a:lnR>
                    <a:lnT>
                      <a:noFill/>
                    </a:lnT>
                    <a:lnB>
                      <a:noFill/>
                    </a:lnB>
                  </a:tcPr>
                </a:tc>
              </a:tr>
              <a:tr h="252720">
                <a:tc>
                  <a:txBody>
                    <a:bodyPr/>
                    <a:lstStyle/>
                    <a:p>
                      <a:endParaRPr lang="ca-ES" sz="1400">
                        <a:latin typeface="Cambria"/>
                      </a:endParaRPr>
                    </a:p>
                  </a:txBody>
                  <a:tcPr marL="26771" marR="26771"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de-DE" sz="1400" dirty="0">
                          <a:solidFill>
                            <a:srgbClr val="000000"/>
                          </a:solidFill>
                          <a:latin typeface="Arial"/>
                          <a:ea typeface="Times New Roman"/>
                          <a:cs typeface="Times New Roman"/>
                        </a:rPr>
                        <a:t>(0.046)</a:t>
                      </a:r>
                      <a:endParaRPr lang="ca-ES" sz="1400" dirty="0">
                        <a:latin typeface="Cambria"/>
                        <a:ea typeface="Cambria"/>
                        <a:cs typeface="Times New Roman"/>
                      </a:endParaRPr>
                    </a:p>
                  </a:txBody>
                  <a:tcPr marL="26771" marR="2677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(0.045)</a:t>
                      </a:r>
                      <a:endParaRPr lang="ca-ES" sz="1400">
                        <a:latin typeface="Cambria"/>
                        <a:ea typeface="Cambria"/>
                        <a:cs typeface="Times New Roman"/>
                      </a:endParaRPr>
                    </a:p>
                  </a:txBody>
                  <a:tcPr marL="26771" marR="26771" marT="0" marB="0" anchor="b">
                    <a:lnL>
                      <a:noFill/>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(0.004)</a:t>
                      </a:r>
                      <a:endParaRPr lang="ca-ES" sz="1400">
                        <a:latin typeface="Cambria"/>
                        <a:ea typeface="Cambria"/>
                        <a:cs typeface="Times New Roman"/>
                      </a:endParaRPr>
                    </a:p>
                  </a:txBody>
                  <a:tcPr marL="26771" marR="26771" marT="0" marB="0" anchor="b">
                    <a:lnL>
                      <a:noFill/>
                    </a:lnL>
                    <a:lnR>
                      <a:noFill/>
                    </a:lnR>
                    <a:lnT>
                      <a:noFill/>
                    </a:lnT>
                    <a:lnB>
                      <a:noFill/>
                    </a:lnB>
                  </a:tcPr>
                </a:tc>
                <a:tc>
                  <a:txBody>
                    <a:bodyPr/>
                    <a:lstStyle/>
                    <a:p>
                      <a:pPr>
                        <a:lnSpc>
                          <a:spcPct val="115000"/>
                        </a:lnSpc>
                        <a:spcAft>
                          <a:spcPts val="0"/>
                        </a:spcAft>
                      </a:pPr>
                      <a:r>
                        <a:rPr lang="de-DE" sz="1400" dirty="0">
                          <a:solidFill>
                            <a:srgbClr val="000000"/>
                          </a:solidFill>
                          <a:latin typeface="Arial"/>
                          <a:ea typeface="Times New Roman"/>
                          <a:cs typeface="Times New Roman"/>
                        </a:rPr>
                        <a:t>(0.561)</a:t>
                      </a:r>
                      <a:endParaRPr lang="ca-ES" sz="1400" dirty="0">
                        <a:latin typeface="Cambria"/>
                        <a:ea typeface="Cambria"/>
                        <a:cs typeface="Times New Roman"/>
                      </a:endParaRPr>
                    </a:p>
                  </a:txBody>
                  <a:tcPr marL="26771" marR="26771" marT="0" marB="0" anchor="b">
                    <a:lnL>
                      <a:noFill/>
                    </a:lnL>
                    <a:lnR>
                      <a:noFill/>
                    </a:lnR>
                    <a:lnT>
                      <a:noFill/>
                    </a:lnT>
                    <a:lnB>
                      <a:noFill/>
                    </a:lnB>
                  </a:tcPr>
                </a:tc>
                <a:tc>
                  <a:txBody>
                    <a:bodyPr/>
                    <a:lstStyle/>
                    <a:p>
                      <a:pPr algn="r">
                        <a:lnSpc>
                          <a:spcPct val="115000"/>
                        </a:lnSpc>
                        <a:spcAft>
                          <a:spcPts val="0"/>
                        </a:spcAft>
                      </a:pPr>
                      <a:r>
                        <a:rPr lang="de-DE" sz="1400">
                          <a:solidFill>
                            <a:srgbClr val="000000"/>
                          </a:solidFill>
                          <a:latin typeface="Arial"/>
                          <a:ea typeface="Times New Roman"/>
                          <a:cs typeface="Times New Roman"/>
                        </a:rPr>
                        <a:t>1.495</a:t>
                      </a:r>
                      <a:endParaRPr lang="ca-ES" sz="1400">
                        <a:latin typeface="Cambria"/>
                        <a:ea typeface="Cambria"/>
                        <a:cs typeface="Times New Roman"/>
                      </a:endParaRPr>
                    </a:p>
                  </a:txBody>
                  <a:tcPr marL="26771" marR="26771" marT="0" marB="0" anchor="b">
                    <a:lnL>
                      <a:noFill/>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0.34</a:t>
                      </a:r>
                      <a:endParaRPr lang="ca-ES" sz="1400">
                        <a:latin typeface="Cambria"/>
                        <a:ea typeface="Cambria"/>
                        <a:cs typeface="Times New Roman"/>
                      </a:endParaRPr>
                    </a:p>
                  </a:txBody>
                  <a:tcPr marL="26771" marR="26771" marT="0" marB="0" anchor="b">
                    <a:lnL>
                      <a:noFill/>
                    </a:lnL>
                    <a:lnR>
                      <a:noFill/>
                    </a:lnR>
                    <a:lnT>
                      <a:noFill/>
                    </a:lnT>
                    <a:lnB>
                      <a:noFill/>
                    </a:lnB>
                  </a:tcPr>
                </a:tc>
              </a:tr>
              <a:tr h="252720">
                <a:tc>
                  <a:txBody>
                    <a:bodyPr/>
                    <a:lstStyle/>
                    <a:p>
                      <a:pPr>
                        <a:lnSpc>
                          <a:spcPct val="115000"/>
                        </a:lnSpc>
                        <a:spcAft>
                          <a:spcPts val="0"/>
                        </a:spcAft>
                      </a:pPr>
                      <a:r>
                        <a:rPr lang="de-DE" sz="1400" b="1">
                          <a:solidFill>
                            <a:srgbClr val="FF0000"/>
                          </a:solidFill>
                          <a:latin typeface="Arial"/>
                          <a:ea typeface="Times New Roman"/>
                          <a:cs typeface="Times New Roman"/>
                        </a:rPr>
                        <a:t>policy4</a:t>
                      </a:r>
                      <a:endParaRPr lang="ca-ES" sz="1400" b="1">
                        <a:solidFill>
                          <a:srgbClr val="FF0000"/>
                        </a:solidFill>
                        <a:latin typeface="Cambria"/>
                        <a:ea typeface="Cambria"/>
                        <a:cs typeface="Times New Roman"/>
                      </a:endParaRPr>
                    </a:p>
                  </a:txBody>
                  <a:tcPr marL="26771" marR="26771"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de-DE" sz="1400" b="1" dirty="0">
                          <a:solidFill>
                            <a:srgbClr val="FF0000"/>
                          </a:solidFill>
                          <a:latin typeface="Arial"/>
                          <a:ea typeface="Times New Roman"/>
                          <a:cs typeface="Times New Roman"/>
                        </a:rPr>
                        <a:t>-0.072*</a:t>
                      </a:r>
                      <a:endParaRPr lang="ca-ES" sz="1400" b="1" dirty="0">
                        <a:solidFill>
                          <a:srgbClr val="FF0000"/>
                        </a:solidFill>
                        <a:latin typeface="Cambria"/>
                        <a:ea typeface="Cambria"/>
                        <a:cs typeface="Times New Roman"/>
                      </a:endParaRPr>
                    </a:p>
                  </a:txBody>
                  <a:tcPr marL="26771" marR="2677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0.545***</a:t>
                      </a:r>
                      <a:endParaRPr lang="ca-ES" sz="1400">
                        <a:latin typeface="Cambria"/>
                        <a:ea typeface="Cambria"/>
                        <a:cs typeface="Times New Roman"/>
                      </a:endParaRPr>
                    </a:p>
                  </a:txBody>
                  <a:tcPr marL="26771" marR="26771" marT="0" marB="0" anchor="b">
                    <a:lnL>
                      <a:noFill/>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0.027***</a:t>
                      </a:r>
                      <a:endParaRPr lang="ca-ES" sz="1400">
                        <a:latin typeface="Cambria"/>
                        <a:ea typeface="Cambria"/>
                        <a:cs typeface="Times New Roman"/>
                      </a:endParaRPr>
                    </a:p>
                  </a:txBody>
                  <a:tcPr marL="26771" marR="26771" marT="0" marB="0" anchor="b">
                    <a:lnL>
                      <a:noFill/>
                    </a:lnL>
                    <a:lnR>
                      <a:noFill/>
                    </a:lnR>
                    <a:lnT>
                      <a:noFill/>
                    </a:lnT>
                    <a:lnB>
                      <a:noFill/>
                    </a:lnB>
                  </a:tcPr>
                </a:tc>
                <a:tc>
                  <a:txBody>
                    <a:bodyPr/>
                    <a:lstStyle/>
                    <a:p>
                      <a:pPr>
                        <a:lnSpc>
                          <a:spcPct val="115000"/>
                        </a:lnSpc>
                        <a:spcAft>
                          <a:spcPts val="0"/>
                        </a:spcAft>
                      </a:pPr>
                      <a:r>
                        <a:rPr lang="de-DE" sz="1400" dirty="0">
                          <a:solidFill>
                            <a:srgbClr val="000000"/>
                          </a:solidFill>
                          <a:latin typeface="Arial"/>
                          <a:ea typeface="Times New Roman"/>
                          <a:cs typeface="Times New Roman"/>
                        </a:rPr>
                        <a:t>6.759***</a:t>
                      </a:r>
                      <a:endParaRPr lang="ca-ES" sz="1400" dirty="0">
                        <a:latin typeface="Cambria"/>
                        <a:ea typeface="Cambria"/>
                        <a:cs typeface="Times New Roman"/>
                      </a:endParaRPr>
                    </a:p>
                  </a:txBody>
                  <a:tcPr marL="26771" marR="26771" marT="0" marB="0" anchor="b">
                    <a:lnL>
                      <a:noFill/>
                    </a:lnL>
                    <a:lnR>
                      <a:noFill/>
                    </a:lnR>
                    <a:lnT>
                      <a:noFill/>
                    </a:lnT>
                    <a:lnB>
                      <a:noFill/>
                    </a:lnB>
                  </a:tcPr>
                </a:tc>
                <a:tc>
                  <a:txBody>
                    <a:bodyPr/>
                    <a:lstStyle/>
                    <a:p>
                      <a:endParaRPr lang="ca-ES" sz="1400" dirty="0">
                        <a:latin typeface="Cambria"/>
                      </a:endParaRPr>
                    </a:p>
                  </a:txBody>
                  <a:tcPr marL="26771" marR="26771" marT="0" marB="0" anchor="b">
                    <a:lnL>
                      <a:noFill/>
                    </a:lnL>
                    <a:lnR>
                      <a:noFill/>
                    </a:lnR>
                    <a:lnT>
                      <a:noFill/>
                    </a:lnT>
                    <a:lnB>
                      <a:noFill/>
                    </a:lnB>
                  </a:tcPr>
                </a:tc>
                <a:tc>
                  <a:txBody>
                    <a:bodyPr/>
                    <a:lstStyle/>
                    <a:p>
                      <a:endParaRPr lang="ca-ES" sz="1400">
                        <a:latin typeface="Cambria"/>
                      </a:endParaRPr>
                    </a:p>
                  </a:txBody>
                  <a:tcPr marL="26771" marR="26771" marT="0" marB="0" anchor="b">
                    <a:lnL>
                      <a:noFill/>
                    </a:lnL>
                    <a:lnR>
                      <a:noFill/>
                    </a:lnR>
                    <a:lnT>
                      <a:noFill/>
                    </a:lnT>
                    <a:lnB>
                      <a:noFill/>
                    </a:lnB>
                  </a:tcPr>
                </a:tc>
              </a:tr>
              <a:tr h="252720">
                <a:tc>
                  <a:txBody>
                    <a:bodyPr/>
                    <a:lstStyle/>
                    <a:p>
                      <a:endParaRPr lang="ca-ES" sz="1400">
                        <a:latin typeface="Cambria"/>
                      </a:endParaRPr>
                    </a:p>
                  </a:txBody>
                  <a:tcPr marL="26771" marR="26771"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(0.038)</a:t>
                      </a:r>
                      <a:endParaRPr lang="ca-ES" sz="1400">
                        <a:latin typeface="Cambria"/>
                        <a:ea typeface="Cambria"/>
                        <a:cs typeface="Times New Roman"/>
                      </a:endParaRPr>
                    </a:p>
                  </a:txBody>
                  <a:tcPr marL="26771" marR="2677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(0.046)</a:t>
                      </a:r>
                      <a:endParaRPr lang="ca-ES" sz="1400">
                        <a:latin typeface="Cambria"/>
                        <a:ea typeface="Cambria"/>
                        <a:cs typeface="Times New Roman"/>
                      </a:endParaRPr>
                    </a:p>
                  </a:txBody>
                  <a:tcPr marL="26771" marR="26771" marT="0" marB="0" anchor="b">
                    <a:lnL>
                      <a:noFill/>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(0.004)</a:t>
                      </a:r>
                      <a:endParaRPr lang="ca-ES" sz="1400">
                        <a:latin typeface="Cambria"/>
                        <a:ea typeface="Cambria"/>
                        <a:cs typeface="Times New Roman"/>
                      </a:endParaRPr>
                    </a:p>
                  </a:txBody>
                  <a:tcPr marL="26771" marR="26771" marT="0" marB="0" anchor="b">
                    <a:lnL>
                      <a:noFill/>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(0.543)</a:t>
                      </a:r>
                      <a:endParaRPr lang="ca-ES" sz="1400">
                        <a:latin typeface="Cambria"/>
                        <a:ea typeface="Cambria"/>
                        <a:cs typeface="Times New Roman"/>
                      </a:endParaRPr>
                    </a:p>
                  </a:txBody>
                  <a:tcPr marL="26771" marR="26771" marT="0" marB="0" anchor="b">
                    <a:lnL>
                      <a:noFill/>
                    </a:lnL>
                    <a:lnR>
                      <a:noFill/>
                    </a:lnR>
                    <a:lnT>
                      <a:noFill/>
                    </a:lnT>
                    <a:lnB>
                      <a:noFill/>
                    </a:lnB>
                  </a:tcPr>
                </a:tc>
                <a:tc>
                  <a:txBody>
                    <a:bodyPr/>
                    <a:lstStyle/>
                    <a:p>
                      <a:pPr algn="r">
                        <a:lnSpc>
                          <a:spcPct val="115000"/>
                        </a:lnSpc>
                        <a:spcAft>
                          <a:spcPts val="0"/>
                        </a:spcAft>
                      </a:pPr>
                      <a:r>
                        <a:rPr lang="de-DE" sz="1400" dirty="0">
                          <a:solidFill>
                            <a:srgbClr val="000000"/>
                          </a:solidFill>
                          <a:latin typeface="Arial"/>
                          <a:ea typeface="Times New Roman"/>
                          <a:cs typeface="Times New Roman"/>
                        </a:rPr>
                        <a:t>1.489</a:t>
                      </a:r>
                      <a:endParaRPr lang="ca-ES" sz="1400" dirty="0">
                        <a:latin typeface="Cambria"/>
                        <a:ea typeface="Cambria"/>
                        <a:cs typeface="Times New Roman"/>
                      </a:endParaRPr>
                    </a:p>
                  </a:txBody>
                  <a:tcPr marL="26771" marR="26771" marT="0" marB="0" anchor="b">
                    <a:lnL>
                      <a:noFill/>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0.34</a:t>
                      </a:r>
                      <a:endParaRPr lang="ca-ES" sz="1400">
                        <a:latin typeface="Cambria"/>
                        <a:ea typeface="Cambria"/>
                        <a:cs typeface="Times New Roman"/>
                      </a:endParaRPr>
                    </a:p>
                  </a:txBody>
                  <a:tcPr marL="26771" marR="26771" marT="0" marB="0" anchor="b">
                    <a:lnL>
                      <a:noFill/>
                    </a:lnL>
                    <a:lnR>
                      <a:noFill/>
                    </a:lnR>
                    <a:lnT>
                      <a:noFill/>
                    </a:lnT>
                    <a:lnB>
                      <a:noFill/>
                    </a:lnB>
                  </a:tcPr>
                </a:tc>
              </a:tr>
              <a:tr h="252720">
                <a:tc>
                  <a:txBody>
                    <a:bodyPr/>
                    <a:lstStyle/>
                    <a:p>
                      <a:pPr>
                        <a:lnSpc>
                          <a:spcPct val="115000"/>
                        </a:lnSpc>
                        <a:spcAft>
                          <a:spcPts val="0"/>
                        </a:spcAft>
                      </a:pPr>
                      <a:r>
                        <a:rPr lang="de-DE" sz="1400" b="1">
                          <a:solidFill>
                            <a:srgbClr val="FF0000"/>
                          </a:solidFill>
                          <a:latin typeface="Arial"/>
                          <a:ea typeface="Times New Roman"/>
                          <a:cs typeface="Times New Roman"/>
                        </a:rPr>
                        <a:t>water4</a:t>
                      </a:r>
                      <a:endParaRPr lang="ca-ES" sz="1400" b="1">
                        <a:solidFill>
                          <a:srgbClr val="FF0000"/>
                        </a:solidFill>
                        <a:latin typeface="Cambria"/>
                        <a:ea typeface="Cambria"/>
                        <a:cs typeface="Times New Roman"/>
                      </a:endParaRPr>
                    </a:p>
                  </a:txBody>
                  <a:tcPr marL="26771" marR="26771"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de-DE" sz="1400" b="1" dirty="0">
                          <a:solidFill>
                            <a:srgbClr val="FF0000"/>
                          </a:solidFill>
                          <a:latin typeface="Arial"/>
                          <a:ea typeface="Times New Roman"/>
                          <a:cs typeface="Times New Roman"/>
                        </a:rPr>
                        <a:t>-0.066***</a:t>
                      </a:r>
                      <a:endParaRPr lang="ca-ES" sz="1400" b="1" dirty="0">
                        <a:solidFill>
                          <a:srgbClr val="FF0000"/>
                        </a:solidFill>
                        <a:latin typeface="Cambria"/>
                        <a:ea typeface="Cambria"/>
                        <a:cs typeface="Times New Roman"/>
                      </a:endParaRPr>
                    </a:p>
                  </a:txBody>
                  <a:tcPr marL="26771" marR="2677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0.548***</a:t>
                      </a:r>
                      <a:endParaRPr lang="ca-ES" sz="1400">
                        <a:latin typeface="Cambria"/>
                        <a:ea typeface="Cambria"/>
                        <a:cs typeface="Times New Roman"/>
                      </a:endParaRPr>
                    </a:p>
                  </a:txBody>
                  <a:tcPr marL="26771" marR="26771" marT="0" marB="0" anchor="b">
                    <a:lnL>
                      <a:noFill/>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0.026***</a:t>
                      </a:r>
                      <a:endParaRPr lang="ca-ES" sz="1400">
                        <a:latin typeface="Cambria"/>
                        <a:ea typeface="Cambria"/>
                        <a:cs typeface="Times New Roman"/>
                      </a:endParaRPr>
                    </a:p>
                  </a:txBody>
                  <a:tcPr marL="26771" marR="26771" marT="0" marB="0" anchor="b">
                    <a:lnL>
                      <a:noFill/>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6.635***</a:t>
                      </a:r>
                      <a:endParaRPr lang="ca-ES" sz="1400">
                        <a:latin typeface="Cambria"/>
                        <a:ea typeface="Cambria"/>
                        <a:cs typeface="Times New Roman"/>
                      </a:endParaRPr>
                    </a:p>
                  </a:txBody>
                  <a:tcPr marL="26771" marR="26771" marT="0" marB="0" anchor="b">
                    <a:lnL>
                      <a:noFill/>
                    </a:lnL>
                    <a:lnR>
                      <a:noFill/>
                    </a:lnR>
                    <a:lnT>
                      <a:noFill/>
                    </a:lnT>
                    <a:lnB>
                      <a:noFill/>
                    </a:lnB>
                  </a:tcPr>
                </a:tc>
                <a:tc>
                  <a:txBody>
                    <a:bodyPr/>
                    <a:lstStyle/>
                    <a:p>
                      <a:endParaRPr lang="ca-ES" sz="1400">
                        <a:latin typeface="Cambria"/>
                      </a:endParaRPr>
                    </a:p>
                  </a:txBody>
                  <a:tcPr marL="26771" marR="26771" marT="0" marB="0" anchor="b">
                    <a:lnL>
                      <a:noFill/>
                    </a:lnL>
                    <a:lnR>
                      <a:noFill/>
                    </a:lnR>
                    <a:lnT>
                      <a:noFill/>
                    </a:lnT>
                    <a:lnB>
                      <a:noFill/>
                    </a:lnB>
                  </a:tcPr>
                </a:tc>
                <a:tc>
                  <a:txBody>
                    <a:bodyPr/>
                    <a:lstStyle/>
                    <a:p>
                      <a:endParaRPr lang="ca-ES" sz="1400" dirty="0">
                        <a:latin typeface="Cambria"/>
                      </a:endParaRPr>
                    </a:p>
                  </a:txBody>
                  <a:tcPr marL="26771" marR="26771" marT="0" marB="0" anchor="b">
                    <a:lnL>
                      <a:noFill/>
                    </a:lnL>
                    <a:lnR>
                      <a:noFill/>
                    </a:lnR>
                    <a:lnT>
                      <a:noFill/>
                    </a:lnT>
                    <a:lnB>
                      <a:noFill/>
                    </a:lnB>
                  </a:tcPr>
                </a:tc>
              </a:tr>
              <a:tr h="252720">
                <a:tc>
                  <a:txBody>
                    <a:bodyPr/>
                    <a:lstStyle/>
                    <a:p>
                      <a:endParaRPr lang="ca-ES" sz="1400">
                        <a:latin typeface="Cambria"/>
                      </a:endParaRPr>
                    </a:p>
                  </a:txBody>
                  <a:tcPr marL="26771" marR="26771"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(0.024)</a:t>
                      </a:r>
                      <a:endParaRPr lang="ca-ES" sz="1400">
                        <a:latin typeface="Cambria"/>
                        <a:ea typeface="Cambria"/>
                        <a:cs typeface="Times New Roman"/>
                      </a:endParaRPr>
                    </a:p>
                  </a:txBody>
                  <a:tcPr marL="26771" marR="2677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(0.045)</a:t>
                      </a:r>
                      <a:endParaRPr lang="ca-ES" sz="1400">
                        <a:latin typeface="Cambria"/>
                        <a:ea typeface="Cambria"/>
                        <a:cs typeface="Times New Roman"/>
                      </a:endParaRPr>
                    </a:p>
                  </a:txBody>
                  <a:tcPr marL="26771" marR="26771" marT="0" marB="0" anchor="b">
                    <a:lnL>
                      <a:noFill/>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(0.004)</a:t>
                      </a:r>
                      <a:endParaRPr lang="ca-ES" sz="1400">
                        <a:latin typeface="Cambria"/>
                        <a:ea typeface="Cambria"/>
                        <a:cs typeface="Times New Roman"/>
                      </a:endParaRPr>
                    </a:p>
                  </a:txBody>
                  <a:tcPr marL="26771" marR="26771" marT="0" marB="0" anchor="b">
                    <a:lnL>
                      <a:noFill/>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(0.532)</a:t>
                      </a:r>
                      <a:endParaRPr lang="ca-ES" sz="1400">
                        <a:latin typeface="Cambria"/>
                        <a:ea typeface="Cambria"/>
                        <a:cs typeface="Times New Roman"/>
                      </a:endParaRPr>
                    </a:p>
                  </a:txBody>
                  <a:tcPr marL="26771" marR="26771" marT="0" marB="0" anchor="b">
                    <a:lnL>
                      <a:noFill/>
                    </a:lnL>
                    <a:lnR>
                      <a:noFill/>
                    </a:lnR>
                    <a:lnT>
                      <a:noFill/>
                    </a:lnT>
                    <a:lnB>
                      <a:noFill/>
                    </a:lnB>
                  </a:tcPr>
                </a:tc>
                <a:tc>
                  <a:txBody>
                    <a:bodyPr/>
                    <a:lstStyle/>
                    <a:p>
                      <a:pPr algn="r">
                        <a:lnSpc>
                          <a:spcPct val="115000"/>
                        </a:lnSpc>
                        <a:spcAft>
                          <a:spcPts val="0"/>
                        </a:spcAft>
                      </a:pPr>
                      <a:r>
                        <a:rPr lang="de-DE" sz="1400">
                          <a:solidFill>
                            <a:srgbClr val="000000"/>
                          </a:solidFill>
                          <a:latin typeface="Arial"/>
                          <a:ea typeface="Times New Roman"/>
                          <a:cs typeface="Times New Roman"/>
                        </a:rPr>
                        <a:t>1.495</a:t>
                      </a:r>
                      <a:endParaRPr lang="ca-ES" sz="1400">
                        <a:latin typeface="Cambria"/>
                        <a:ea typeface="Cambria"/>
                        <a:cs typeface="Times New Roman"/>
                      </a:endParaRPr>
                    </a:p>
                  </a:txBody>
                  <a:tcPr marL="26771" marR="26771" marT="0" marB="0" anchor="b">
                    <a:lnL>
                      <a:noFill/>
                    </a:lnL>
                    <a:lnR>
                      <a:noFill/>
                    </a:lnR>
                    <a:lnT>
                      <a:noFill/>
                    </a:lnT>
                    <a:lnB>
                      <a:noFill/>
                    </a:lnB>
                  </a:tcPr>
                </a:tc>
                <a:tc>
                  <a:txBody>
                    <a:bodyPr/>
                    <a:lstStyle/>
                    <a:p>
                      <a:pPr>
                        <a:lnSpc>
                          <a:spcPct val="115000"/>
                        </a:lnSpc>
                        <a:spcAft>
                          <a:spcPts val="0"/>
                        </a:spcAft>
                      </a:pPr>
                      <a:r>
                        <a:rPr lang="de-DE" sz="1400" dirty="0">
                          <a:solidFill>
                            <a:srgbClr val="000000"/>
                          </a:solidFill>
                          <a:latin typeface="Arial"/>
                          <a:ea typeface="Times New Roman"/>
                          <a:cs typeface="Times New Roman"/>
                        </a:rPr>
                        <a:t>0.34</a:t>
                      </a:r>
                      <a:endParaRPr lang="ca-ES" sz="1400" dirty="0">
                        <a:latin typeface="Cambria"/>
                        <a:ea typeface="Cambria"/>
                        <a:cs typeface="Times New Roman"/>
                      </a:endParaRPr>
                    </a:p>
                  </a:txBody>
                  <a:tcPr marL="26771" marR="26771" marT="0" marB="0" anchor="b">
                    <a:lnL>
                      <a:noFill/>
                    </a:lnL>
                    <a:lnR>
                      <a:noFill/>
                    </a:lnR>
                    <a:lnT>
                      <a:noFill/>
                    </a:lnT>
                    <a:lnB>
                      <a:noFill/>
                    </a:lnB>
                  </a:tcPr>
                </a:tc>
              </a:tr>
              <a:tr h="252720">
                <a:tc>
                  <a:txBody>
                    <a:bodyPr/>
                    <a:lstStyle/>
                    <a:p>
                      <a:pPr>
                        <a:lnSpc>
                          <a:spcPct val="115000"/>
                        </a:lnSpc>
                        <a:spcAft>
                          <a:spcPts val="0"/>
                        </a:spcAft>
                      </a:pPr>
                      <a:r>
                        <a:rPr lang="de-DE" sz="1400" b="1">
                          <a:solidFill>
                            <a:srgbClr val="FF0000"/>
                          </a:solidFill>
                          <a:latin typeface="Arial"/>
                          <a:ea typeface="Times New Roman"/>
                          <a:cs typeface="Times New Roman"/>
                        </a:rPr>
                        <a:t>elec4</a:t>
                      </a:r>
                      <a:endParaRPr lang="ca-ES" sz="1400" b="1">
                        <a:solidFill>
                          <a:srgbClr val="FF0000"/>
                        </a:solidFill>
                        <a:latin typeface="Cambria"/>
                        <a:ea typeface="Cambria"/>
                        <a:cs typeface="Times New Roman"/>
                      </a:endParaRPr>
                    </a:p>
                  </a:txBody>
                  <a:tcPr marL="26771" marR="26771"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de-DE" sz="1400" b="1" dirty="0">
                          <a:solidFill>
                            <a:srgbClr val="FF0000"/>
                          </a:solidFill>
                          <a:latin typeface="Arial"/>
                          <a:ea typeface="Times New Roman"/>
                          <a:cs typeface="Times New Roman"/>
                        </a:rPr>
                        <a:t>-0.089**</a:t>
                      </a:r>
                      <a:endParaRPr lang="ca-ES" sz="1400" b="1" dirty="0">
                        <a:solidFill>
                          <a:srgbClr val="FF0000"/>
                        </a:solidFill>
                        <a:latin typeface="Cambria"/>
                        <a:ea typeface="Cambria"/>
                        <a:cs typeface="Times New Roman"/>
                      </a:endParaRPr>
                    </a:p>
                  </a:txBody>
                  <a:tcPr marL="26771" marR="2677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0.553***</a:t>
                      </a:r>
                      <a:endParaRPr lang="ca-ES" sz="1400">
                        <a:latin typeface="Cambria"/>
                        <a:ea typeface="Cambria"/>
                        <a:cs typeface="Times New Roman"/>
                      </a:endParaRPr>
                    </a:p>
                  </a:txBody>
                  <a:tcPr marL="26771" marR="26771" marT="0" marB="0" anchor="b">
                    <a:lnL>
                      <a:noFill/>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0.026***</a:t>
                      </a:r>
                      <a:endParaRPr lang="ca-ES" sz="1400">
                        <a:latin typeface="Cambria"/>
                        <a:ea typeface="Cambria"/>
                        <a:cs typeface="Times New Roman"/>
                      </a:endParaRPr>
                    </a:p>
                  </a:txBody>
                  <a:tcPr marL="26771" marR="26771" marT="0" marB="0" anchor="b">
                    <a:lnL>
                      <a:noFill/>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6.864***</a:t>
                      </a:r>
                      <a:endParaRPr lang="ca-ES" sz="1400">
                        <a:latin typeface="Cambria"/>
                        <a:ea typeface="Cambria"/>
                        <a:cs typeface="Times New Roman"/>
                      </a:endParaRPr>
                    </a:p>
                  </a:txBody>
                  <a:tcPr marL="26771" marR="26771" marT="0" marB="0" anchor="b">
                    <a:lnL>
                      <a:noFill/>
                    </a:lnL>
                    <a:lnR>
                      <a:noFill/>
                    </a:lnR>
                    <a:lnT>
                      <a:noFill/>
                    </a:lnT>
                    <a:lnB>
                      <a:noFill/>
                    </a:lnB>
                  </a:tcPr>
                </a:tc>
                <a:tc>
                  <a:txBody>
                    <a:bodyPr/>
                    <a:lstStyle/>
                    <a:p>
                      <a:endParaRPr lang="ca-ES" sz="1400">
                        <a:latin typeface="Cambria"/>
                      </a:endParaRPr>
                    </a:p>
                  </a:txBody>
                  <a:tcPr marL="26771" marR="26771" marT="0" marB="0" anchor="b">
                    <a:lnL>
                      <a:noFill/>
                    </a:lnL>
                    <a:lnR>
                      <a:noFill/>
                    </a:lnR>
                    <a:lnT>
                      <a:noFill/>
                    </a:lnT>
                    <a:lnB>
                      <a:noFill/>
                    </a:lnB>
                  </a:tcPr>
                </a:tc>
                <a:tc>
                  <a:txBody>
                    <a:bodyPr/>
                    <a:lstStyle/>
                    <a:p>
                      <a:endParaRPr lang="ca-ES" sz="1400" dirty="0">
                        <a:latin typeface="Cambria"/>
                      </a:endParaRPr>
                    </a:p>
                  </a:txBody>
                  <a:tcPr marL="26771" marR="26771" marT="0" marB="0" anchor="b">
                    <a:lnL>
                      <a:noFill/>
                    </a:lnL>
                    <a:lnR>
                      <a:noFill/>
                    </a:lnR>
                    <a:lnT>
                      <a:noFill/>
                    </a:lnT>
                    <a:lnB>
                      <a:noFill/>
                    </a:lnB>
                  </a:tcPr>
                </a:tc>
              </a:tr>
              <a:tr h="252720">
                <a:tc>
                  <a:txBody>
                    <a:bodyPr/>
                    <a:lstStyle/>
                    <a:p>
                      <a:endParaRPr lang="ca-ES" sz="1400">
                        <a:latin typeface="Cambria"/>
                      </a:endParaRPr>
                    </a:p>
                  </a:txBody>
                  <a:tcPr marL="26771" marR="26771"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a:solidFill>
                            <a:srgbClr val="000000"/>
                          </a:solidFill>
                          <a:latin typeface="Arial"/>
                          <a:ea typeface="Times New Roman"/>
                          <a:cs typeface="Times New Roman"/>
                        </a:rPr>
                        <a:t>(0.041)</a:t>
                      </a:r>
                      <a:endParaRPr lang="ca-ES" sz="1400">
                        <a:latin typeface="Cambria"/>
                        <a:ea typeface="Cambria"/>
                        <a:cs typeface="Times New Roman"/>
                      </a:endParaRPr>
                    </a:p>
                  </a:txBody>
                  <a:tcPr marL="26771" marR="26771"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a:solidFill>
                            <a:srgbClr val="000000"/>
                          </a:solidFill>
                          <a:latin typeface="Arial"/>
                          <a:ea typeface="Times New Roman"/>
                          <a:cs typeface="Times New Roman"/>
                        </a:rPr>
                        <a:t>(0.045)</a:t>
                      </a:r>
                      <a:endParaRPr lang="ca-ES" sz="1400">
                        <a:latin typeface="Cambria"/>
                        <a:ea typeface="Cambria"/>
                        <a:cs typeface="Times New Roman"/>
                      </a:endParaRPr>
                    </a:p>
                  </a:txBody>
                  <a:tcPr marL="26771" marR="2677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a:solidFill>
                            <a:srgbClr val="000000"/>
                          </a:solidFill>
                          <a:latin typeface="Arial"/>
                          <a:ea typeface="Times New Roman"/>
                          <a:cs typeface="Times New Roman"/>
                        </a:rPr>
                        <a:t>(0.004)</a:t>
                      </a:r>
                      <a:endParaRPr lang="ca-ES" sz="1400">
                        <a:latin typeface="Cambria"/>
                        <a:ea typeface="Cambria"/>
                        <a:cs typeface="Times New Roman"/>
                      </a:endParaRPr>
                    </a:p>
                  </a:txBody>
                  <a:tcPr marL="26771" marR="2677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a:solidFill>
                            <a:srgbClr val="000000"/>
                          </a:solidFill>
                          <a:latin typeface="Arial"/>
                          <a:ea typeface="Times New Roman"/>
                          <a:cs typeface="Times New Roman"/>
                        </a:rPr>
                        <a:t>(0.550)</a:t>
                      </a:r>
                      <a:endParaRPr lang="ca-ES" sz="1400">
                        <a:latin typeface="Cambria"/>
                        <a:ea typeface="Cambria"/>
                        <a:cs typeface="Times New Roman"/>
                      </a:endParaRPr>
                    </a:p>
                  </a:txBody>
                  <a:tcPr marL="26771" marR="2677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e-DE" sz="1400">
                          <a:solidFill>
                            <a:srgbClr val="000000"/>
                          </a:solidFill>
                          <a:latin typeface="Arial"/>
                          <a:ea typeface="Times New Roman"/>
                          <a:cs typeface="Times New Roman"/>
                        </a:rPr>
                        <a:t>1.495</a:t>
                      </a:r>
                      <a:endParaRPr lang="ca-ES" sz="1400">
                        <a:latin typeface="Cambria"/>
                        <a:ea typeface="Cambria"/>
                        <a:cs typeface="Times New Roman"/>
                      </a:endParaRPr>
                    </a:p>
                  </a:txBody>
                  <a:tcPr marL="26771" marR="2677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solidFill>
                            <a:srgbClr val="000000"/>
                          </a:solidFill>
                          <a:latin typeface="Arial"/>
                          <a:ea typeface="Times New Roman"/>
                          <a:cs typeface="Times New Roman"/>
                        </a:rPr>
                        <a:t>0.34</a:t>
                      </a:r>
                      <a:endParaRPr lang="ca-ES" sz="1400" dirty="0">
                        <a:latin typeface="Cambria"/>
                        <a:ea typeface="Cambria"/>
                        <a:cs typeface="Times New Roman"/>
                      </a:endParaRPr>
                    </a:p>
                  </a:txBody>
                  <a:tcPr marL="26771" marR="26771"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35842" name="Rectangle 2"/>
          <p:cNvSpPr>
            <a:spLocks noChangeArrowheads="1"/>
          </p:cNvSpPr>
          <p:nvPr/>
        </p:nvSpPr>
        <p:spPr bwMode="auto">
          <a:xfrm>
            <a:off x="357188" y="4456185"/>
            <a:ext cx="7008812"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pitchFamily="34" charset="0"/>
                <a:ea typeface="Cambria" pitchFamily="18" charset="0"/>
                <a:cs typeface="Arial" pitchFamily="34" charset="0"/>
              </a:rPr>
              <a:t>Notes: The dependent variable is total sales in year t. Standard errors are in brackets where *** p&lt;0.01, **p&lt;0.05, * p&lt;0.1. Industrial and year dummies included, TFP it is obtained using </a:t>
            </a:r>
            <a:r>
              <a:rPr kumimoji="0" lang="en-US" sz="105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Levinsohn</a:t>
            </a:r>
            <a:r>
              <a:rPr kumimoji="0" lang="en-US" sz="1050" b="0" i="0" u="none" strike="noStrike" cap="none" normalizeH="0" baseline="0" dirty="0" smtClean="0">
                <a:ln>
                  <a:noFill/>
                </a:ln>
                <a:solidFill>
                  <a:schemeClr val="tx1"/>
                </a:solidFill>
                <a:effectLst/>
                <a:latin typeface="Arial" pitchFamily="34" charset="0"/>
                <a:ea typeface="Cambria" pitchFamily="18" charset="0"/>
                <a:cs typeface="Arial" pitchFamily="34" charset="0"/>
              </a:rPr>
              <a:t> and </a:t>
            </a:r>
            <a:r>
              <a:rPr kumimoji="0" lang="en-US" sz="105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Petrin</a:t>
            </a:r>
            <a:r>
              <a:rPr kumimoji="0" lang="en-US" sz="1050" b="0" i="0" u="none" strike="noStrike" cap="none" normalizeH="0" baseline="0" dirty="0" smtClean="0">
                <a:ln>
                  <a:noFill/>
                </a:ln>
                <a:solidFill>
                  <a:schemeClr val="tx1"/>
                </a:solidFill>
                <a:effectLst/>
                <a:latin typeface="Arial" pitchFamily="34" charset="0"/>
                <a:ea typeface="Cambria" pitchFamily="18" charset="0"/>
                <a:cs typeface="Arial" pitchFamily="34" charset="0"/>
              </a:rPr>
              <a:t> (2003) procedure; </a:t>
            </a:r>
            <a:r>
              <a:rPr kumimoji="0" lang="en-GB" sz="105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lworkt_2</a:t>
            </a:r>
            <a:r>
              <a:rPr kumimoji="0" lang="en-GB" sz="105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i,t -2 </a:t>
            </a:r>
            <a:r>
              <a:rPr lang="en-GB" sz="1050" dirty="0" smtClean="0">
                <a:solidFill>
                  <a:srgbClr val="000000"/>
                </a:solidFill>
                <a:latin typeface="Arial" pitchFamily="34" charset="0"/>
                <a:ea typeface="Times New Roman" pitchFamily="18" charset="0"/>
                <a:cs typeface="Arial" pitchFamily="34" charset="0"/>
              </a:rPr>
              <a:t>is </a:t>
            </a:r>
            <a:r>
              <a:rPr kumimoji="0" lang="en-GB" sz="105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 average number of workers lagged two periods and </a:t>
            </a:r>
            <a:r>
              <a:rPr kumimoji="0" lang="en-GB" sz="105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foreignowner</a:t>
            </a:r>
            <a:r>
              <a:rPr kumimoji="0" lang="en-GB" sz="105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GB" sz="1050" b="0" i="0" u="none" strike="noStrike" cap="none" normalizeH="0" baseline="-30000" dirty="0" err="1" smtClean="0">
                <a:ln>
                  <a:noFill/>
                </a:ln>
                <a:solidFill>
                  <a:srgbClr val="000000"/>
                </a:solidFill>
                <a:effectLst/>
                <a:latin typeface="Arial" pitchFamily="34" charset="0"/>
                <a:ea typeface="Times New Roman" pitchFamily="18" charset="0"/>
                <a:cs typeface="Arial" pitchFamily="34" charset="0"/>
              </a:rPr>
              <a:t>i,t</a:t>
            </a:r>
            <a:r>
              <a:rPr kumimoji="0" lang="en-GB" sz="105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  </a:t>
            </a:r>
            <a:r>
              <a:rPr lang="en-GB" sz="1050" dirty="0" smtClean="0">
                <a:solidFill>
                  <a:srgbClr val="000000"/>
                </a:solidFill>
                <a:latin typeface="Arial" pitchFamily="34" charset="0"/>
                <a:ea typeface="Times New Roman" pitchFamily="18" charset="0"/>
                <a:cs typeface="Arial" pitchFamily="34" charset="0"/>
              </a:rPr>
              <a:t>is</a:t>
            </a:r>
            <a:r>
              <a:rPr kumimoji="0" lang="en-GB" sz="105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 dummy variable that take value of 1 </a:t>
            </a:r>
            <a:r>
              <a:rPr lang="en-GB" sz="1050" dirty="0" smtClean="0">
                <a:solidFill>
                  <a:srgbClr val="000000"/>
                </a:solidFill>
                <a:latin typeface="Arial" pitchFamily="34" charset="0"/>
                <a:ea typeface="Times New Roman" pitchFamily="18" charset="0"/>
                <a:cs typeface="Arial" pitchFamily="34" charset="0"/>
              </a:rPr>
              <a:t>when</a:t>
            </a:r>
            <a:r>
              <a:rPr kumimoji="0" lang="en-GB" sz="105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 firm is owned by foreigners, 0 otherwise</a:t>
            </a:r>
            <a:endParaRPr kumimoji="0" lang="en-GB" sz="2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xmlns="" val="4213941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3059" y="104587"/>
            <a:ext cx="3630705" cy="537882"/>
          </a:xfrm>
        </p:spPr>
        <p:txBody>
          <a:bodyPr/>
          <a:lstStyle/>
          <a:p>
            <a:r>
              <a:rPr lang="en-GB" sz="2400" dirty="0" smtClean="0"/>
              <a:t>Preliminary Results (workers)</a:t>
            </a:r>
            <a:endParaRPr lang="en-GB" sz="2400" dirty="0"/>
          </a:p>
        </p:txBody>
      </p:sp>
      <p:graphicFrame>
        <p:nvGraphicFramePr>
          <p:cNvPr id="10" name="9 Tabla"/>
          <p:cNvGraphicFramePr>
            <a:graphicFrameLocks noGrp="1"/>
          </p:cNvGraphicFramePr>
          <p:nvPr>
            <p:extLst>
              <p:ext uri="{D42A27DB-BD31-4B8C-83A1-F6EECF244321}">
                <p14:modId xmlns:p14="http://schemas.microsoft.com/office/powerpoint/2010/main" xmlns="" val="885518242"/>
              </p:ext>
            </p:extLst>
          </p:nvPr>
        </p:nvGraphicFramePr>
        <p:xfrm>
          <a:off x="357188" y="1080300"/>
          <a:ext cx="7367401" cy="2115504"/>
        </p:xfrm>
        <a:graphic>
          <a:graphicData uri="http://schemas.openxmlformats.org/drawingml/2006/table">
            <a:tbl>
              <a:tblPr/>
              <a:tblGrid>
                <a:gridCol w="2401192"/>
                <a:gridCol w="898960"/>
                <a:gridCol w="841406"/>
                <a:gridCol w="1211404"/>
                <a:gridCol w="841406"/>
                <a:gridCol w="635850"/>
                <a:gridCol w="537183"/>
              </a:tblGrid>
              <a:tr h="218758">
                <a:tc gridSpan="7">
                  <a:txBody>
                    <a:bodyPr/>
                    <a:lstStyle/>
                    <a:p>
                      <a:pPr>
                        <a:lnSpc>
                          <a:spcPct val="115000"/>
                        </a:lnSpc>
                        <a:spcAft>
                          <a:spcPts val="0"/>
                        </a:spcAft>
                      </a:pPr>
                      <a:r>
                        <a:rPr lang="en-GB" sz="1400" b="1" dirty="0">
                          <a:solidFill>
                            <a:srgbClr val="000000"/>
                          </a:solidFill>
                          <a:latin typeface="Arial"/>
                          <a:ea typeface="Times New Roman"/>
                          <a:cs typeface="Times New Roman"/>
                        </a:rPr>
                        <a:t>Table 8. Impact of Business Obstacles </a:t>
                      </a:r>
                      <a:r>
                        <a:rPr lang="en-GB" sz="1400" b="1" dirty="0" smtClean="0">
                          <a:solidFill>
                            <a:srgbClr val="000000"/>
                          </a:solidFill>
                          <a:latin typeface="Arial"/>
                          <a:ea typeface="Times New Roman"/>
                          <a:cs typeface="Times New Roman"/>
                        </a:rPr>
                        <a:t>on the </a:t>
                      </a:r>
                      <a:r>
                        <a:rPr lang="en-GB" sz="1400" b="1" dirty="0">
                          <a:solidFill>
                            <a:srgbClr val="FF0000"/>
                          </a:solidFill>
                          <a:latin typeface="Arial"/>
                          <a:ea typeface="Times New Roman"/>
                          <a:cs typeface="Times New Roman"/>
                        </a:rPr>
                        <a:t>average number of workers</a:t>
                      </a:r>
                      <a:endParaRPr lang="ca-ES" sz="1400" dirty="0">
                        <a:solidFill>
                          <a:srgbClr val="FF0000"/>
                        </a:solidFill>
                        <a:latin typeface="Cambria"/>
                        <a:ea typeface="Cambria"/>
                        <a:cs typeface="Times New Roman"/>
                      </a:endParaRPr>
                    </a:p>
                  </a:txBody>
                  <a:tcPr marL="44450" marR="44450" marT="0" marB="0" anchor="b">
                    <a:lnL>
                      <a:noFill/>
                    </a:lnL>
                    <a:lnR>
                      <a:noFill/>
                    </a:lnR>
                    <a:lnT>
                      <a:noFill/>
                    </a:lnT>
                    <a:lnB w="19050" cap="flat" cmpd="dbl" algn="ctr">
                      <a:solidFill>
                        <a:srgbClr val="000000"/>
                      </a:solidFill>
                      <a:prstDash val="solid"/>
                      <a:round/>
                      <a:headEnd type="none" w="med" len="med"/>
                      <a:tailEnd type="none" w="med" len="med"/>
                    </a:lnB>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r>
              <a:tr h="300792">
                <a:tc>
                  <a:txBody>
                    <a:bodyPr/>
                    <a:lstStyle/>
                    <a:p>
                      <a:pPr algn="just">
                        <a:spcAft>
                          <a:spcPts val="0"/>
                        </a:spcAft>
                      </a:pPr>
                      <a:r>
                        <a:rPr lang="de-DE" sz="1400" dirty="0" smtClean="0">
                          <a:solidFill>
                            <a:srgbClr val="000000"/>
                          </a:solidFill>
                          <a:latin typeface="Arial"/>
                          <a:ea typeface="Times New Roman"/>
                        </a:rPr>
                        <a:t>IC in </a:t>
                      </a:r>
                      <a:r>
                        <a:rPr lang="de-DE" sz="1400" dirty="0" err="1" smtClean="0">
                          <a:solidFill>
                            <a:srgbClr val="000000"/>
                          </a:solidFill>
                          <a:latin typeface="Arial"/>
                          <a:ea typeface="Times New Roman"/>
                        </a:rPr>
                        <a:t>each</a:t>
                      </a:r>
                      <a:r>
                        <a:rPr lang="de-DE" sz="1400" dirty="0" smtClean="0">
                          <a:solidFill>
                            <a:srgbClr val="000000"/>
                          </a:solidFill>
                          <a:latin typeface="Arial"/>
                          <a:ea typeface="Times New Roman"/>
                        </a:rPr>
                        <a:t> </a:t>
                      </a:r>
                      <a:r>
                        <a:rPr lang="de-DE" sz="1400" dirty="0" err="1" smtClean="0">
                          <a:solidFill>
                            <a:srgbClr val="000000"/>
                          </a:solidFill>
                          <a:latin typeface="Arial"/>
                          <a:ea typeface="Times New Roman"/>
                        </a:rPr>
                        <a:t>model</a:t>
                      </a:r>
                      <a:r>
                        <a:rPr lang="de-DE" sz="1400" dirty="0" smtClean="0">
                          <a:solidFill>
                            <a:srgbClr val="000000"/>
                          </a:solidFill>
                          <a:latin typeface="Arial"/>
                          <a:ea typeface="Times New Roman"/>
                        </a:rPr>
                        <a:t>:</a:t>
                      </a:r>
                      <a:endParaRPr lang="ca-ES" sz="1400" dirty="0">
                        <a:latin typeface="Cambria"/>
                      </a:endParaRPr>
                    </a:p>
                  </a:txBody>
                  <a:tcPr marL="44450" marR="44450" marT="0" marB="0" anchor="b">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de-DE" sz="1400">
                          <a:solidFill>
                            <a:srgbClr val="000000"/>
                          </a:solidFill>
                          <a:latin typeface="Arial"/>
                          <a:ea typeface="Times New Roman"/>
                          <a:cs typeface="Times New Roman"/>
                        </a:rPr>
                        <a:t>IC</a:t>
                      </a:r>
                      <a:endParaRPr lang="ca-ES" sz="1400">
                        <a:latin typeface="Cambria"/>
                        <a:ea typeface="Cambria"/>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de-DE" sz="1400">
                          <a:solidFill>
                            <a:srgbClr val="000000"/>
                          </a:solidFill>
                          <a:latin typeface="Arial"/>
                          <a:ea typeface="Times New Roman"/>
                          <a:cs typeface="Times New Roman"/>
                        </a:rPr>
                        <a:t>lsales_2</a:t>
                      </a:r>
                      <a:endParaRPr lang="ca-ES" sz="1400">
                        <a:latin typeface="Cambria"/>
                        <a:ea typeface="Cambria"/>
                        <a:cs typeface="Times New Roman"/>
                      </a:endParaRPr>
                    </a:p>
                  </a:txBody>
                  <a:tcPr marL="44450" marR="44450" marT="0" marB="0" anchor="b">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de-DE" sz="1400">
                          <a:solidFill>
                            <a:srgbClr val="000000"/>
                          </a:solidFill>
                          <a:latin typeface="Arial"/>
                          <a:ea typeface="Times New Roman"/>
                          <a:cs typeface="Times New Roman"/>
                        </a:rPr>
                        <a:t>foreignowner</a:t>
                      </a:r>
                      <a:endParaRPr lang="ca-ES" sz="1400">
                        <a:latin typeface="Cambria"/>
                        <a:ea typeface="Cambria"/>
                        <a:cs typeface="Times New Roman"/>
                      </a:endParaRPr>
                    </a:p>
                  </a:txBody>
                  <a:tcPr marL="44450" marR="44450" marT="0" marB="0" anchor="b">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de-DE" sz="1400">
                          <a:solidFill>
                            <a:srgbClr val="000000"/>
                          </a:solidFill>
                          <a:latin typeface="Arial"/>
                          <a:ea typeface="Times New Roman"/>
                          <a:cs typeface="Times New Roman"/>
                        </a:rPr>
                        <a:t>cons</a:t>
                      </a:r>
                      <a:endParaRPr lang="ca-ES" sz="1400">
                        <a:latin typeface="Cambria"/>
                        <a:ea typeface="Cambria"/>
                        <a:cs typeface="Times New Roman"/>
                      </a:endParaRPr>
                    </a:p>
                  </a:txBody>
                  <a:tcPr marL="44450" marR="44450" marT="0" marB="0" anchor="b">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de-DE" sz="1400">
                          <a:solidFill>
                            <a:srgbClr val="000000"/>
                          </a:solidFill>
                          <a:latin typeface="Arial"/>
                          <a:ea typeface="Times New Roman"/>
                          <a:cs typeface="Times New Roman"/>
                        </a:rPr>
                        <a:t>Nobs</a:t>
                      </a:r>
                      <a:endParaRPr lang="ca-ES" sz="1400">
                        <a:latin typeface="Cambria"/>
                        <a:ea typeface="Cambria"/>
                        <a:cs typeface="Times New Roman"/>
                      </a:endParaRPr>
                    </a:p>
                  </a:txBody>
                  <a:tcPr marL="44450" marR="44450" marT="0" marB="0" anchor="b">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smtClean="0">
                          <a:solidFill>
                            <a:srgbClr val="000000"/>
                          </a:solidFill>
                          <a:latin typeface="Arial"/>
                          <a:ea typeface="Times New Roman"/>
                          <a:cs typeface="Times New Roman"/>
                        </a:rPr>
                        <a:t>R</a:t>
                      </a:r>
                      <a:r>
                        <a:rPr lang="de-DE" sz="1400" baseline="30000" dirty="0" smtClean="0">
                          <a:solidFill>
                            <a:srgbClr val="000000"/>
                          </a:solidFill>
                          <a:latin typeface="Arial"/>
                          <a:ea typeface="Times New Roman"/>
                          <a:cs typeface="Times New Roman"/>
                        </a:rPr>
                        <a:t>2</a:t>
                      </a:r>
                      <a:endParaRPr lang="ca-ES" sz="1400" baseline="30000" dirty="0">
                        <a:latin typeface="Cambria"/>
                        <a:ea typeface="Cambria"/>
                        <a:cs typeface="Times New Roman"/>
                      </a:endParaRPr>
                    </a:p>
                  </a:txBody>
                  <a:tcPr marL="44450" marR="44450" marT="0" marB="0" anchor="b">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261558">
                <a:tc>
                  <a:txBody>
                    <a:bodyPr/>
                    <a:lstStyle/>
                    <a:p>
                      <a:pPr>
                        <a:lnSpc>
                          <a:spcPct val="115000"/>
                        </a:lnSpc>
                        <a:spcAft>
                          <a:spcPts val="0"/>
                        </a:spcAft>
                      </a:pPr>
                      <a:r>
                        <a:rPr lang="de-DE" sz="1400" b="1" dirty="0">
                          <a:solidFill>
                            <a:srgbClr val="FF0000"/>
                          </a:solidFill>
                          <a:latin typeface="Arial"/>
                          <a:ea typeface="Times New Roman"/>
                          <a:cs typeface="Times New Roman"/>
                        </a:rPr>
                        <a:t>finacc4</a:t>
                      </a:r>
                      <a:endParaRPr lang="ca-ES" sz="1400" b="1" dirty="0">
                        <a:solidFill>
                          <a:srgbClr val="FF0000"/>
                        </a:solidFill>
                        <a:latin typeface="Cambria"/>
                        <a:ea typeface="Cambria"/>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de-DE" sz="1400" b="1" dirty="0">
                          <a:solidFill>
                            <a:srgbClr val="FF0000"/>
                          </a:solidFill>
                          <a:latin typeface="Arial"/>
                          <a:ea typeface="Times New Roman"/>
                          <a:cs typeface="Times New Roman"/>
                        </a:rPr>
                        <a:t>-0.032*</a:t>
                      </a:r>
                      <a:endParaRPr lang="ca-ES" sz="1400" b="1" dirty="0">
                        <a:solidFill>
                          <a:srgbClr val="FF0000"/>
                        </a:solidFill>
                        <a:latin typeface="Cambria"/>
                        <a:ea typeface="Cambria"/>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0.169***</a:t>
                      </a:r>
                      <a:endParaRPr lang="ca-ES" sz="1400">
                        <a:latin typeface="Cambria"/>
                        <a:ea typeface="Cambria"/>
                        <a:cs typeface="Times New Roman"/>
                      </a:endParaRPr>
                    </a:p>
                  </a:txBody>
                  <a:tcPr marL="44450" marR="44450" marT="0" marB="0" anchor="b">
                    <a:lnL>
                      <a:noFill/>
                    </a:lnL>
                    <a:lnR>
                      <a:noFill/>
                    </a:lnR>
                    <a:lnT w="19050" cap="flat" cmpd="dbl"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0.014***</a:t>
                      </a:r>
                      <a:endParaRPr lang="ca-ES" sz="1400">
                        <a:latin typeface="Cambria"/>
                        <a:ea typeface="Cambria"/>
                        <a:cs typeface="Times New Roman"/>
                      </a:endParaRPr>
                    </a:p>
                  </a:txBody>
                  <a:tcPr marL="44450" marR="44450" marT="0" marB="0" anchor="b">
                    <a:lnL>
                      <a:noFill/>
                    </a:lnL>
                    <a:lnR>
                      <a:noFill/>
                    </a:lnR>
                    <a:lnT w="19050" cap="flat" cmpd="dbl"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2.847***</a:t>
                      </a:r>
                      <a:endParaRPr lang="ca-ES" sz="1400">
                        <a:latin typeface="Cambria"/>
                        <a:ea typeface="Cambria"/>
                        <a:cs typeface="Times New Roman"/>
                      </a:endParaRPr>
                    </a:p>
                  </a:txBody>
                  <a:tcPr marL="44450" marR="44450" marT="0" marB="0" anchor="b">
                    <a:lnL>
                      <a:noFill/>
                    </a:lnL>
                    <a:lnR>
                      <a:noFill/>
                    </a:lnR>
                    <a:lnT w="19050" cap="flat" cmpd="dbl" algn="ctr">
                      <a:solidFill>
                        <a:srgbClr val="000000"/>
                      </a:solidFill>
                      <a:prstDash val="solid"/>
                      <a:round/>
                      <a:headEnd type="none" w="med" len="med"/>
                      <a:tailEnd type="none" w="med" len="med"/>
                    </a:lnT>
                    <a:lnB>
                      <a:noFill/>
                    </a:lnB>
                  </a:tcPr>
                </a:tc>
                <a:tc>
                  <a:txBody>
                    <a:bodyPr/>
                    <a:lstStyle/>
                    <a:p>
                      <a:endParaRPr lang="ca-ES" sz="1400">
                        <a:latin typeface="Cambria"/>
                      </a:endParaRPr>
                    </a:p>
                  </a:txBody>
                  <a:tcPr marL="44450" marR="44450" marT="0" marB="0" anchor="b">
                    <a:lnL>
                      <a:noFill/>
                    </a:lnL>
                    <a:lnR>
                      <a:noFill/>
                    </a:lnR>
                    <a:lnT w="19050" cap="flat" cmpd="dbl" algn="ctr">
                      <a:solidFill>
                        <a:srgbClr val="000000"/>
                      </a:solidFill>
                      <a:prstDash val="solid"/>
                      <a:round/>
                      <a:headEnd type="none" w="med" len="med"/>
                      <a:tailEnd type="none" w="med" len="med"/>
                    </a:lnT>
                    <a:lnB>
                      <a:noFill/>
                    </a:lnB>
                  </a:tcPr>
                </a:tc>
                <a:tc>
                  <a:txBody>
                    <a:bodyPr/>
                    <a:lstStyle/>
                    <a:p>
                      <a:endParaRPr lang="ca-ES" sz="1400">
                        <a:latin typeface="Cambria"/>
                      </a:endParaRPr>
                    </a:p>
                  </a:txBody>
                  <a:tcPr marL="44450" marR="44450" marT="0" marB="0" anchor="b">
                    <a:lnL>
                      <a:noFill/>
                    </a:lnL>
                    <a:lnR>
                      <a:noFill/>
                    </a:lnR>
                    <a:lnT w="19050" cap="flat" cmpd="dbl" algn="ctr">
                      <a:solidFill>
                        <a:srgbClr val="000000"/>
                      </a:solidFill>
                      <a:prstDash val="solid"/>
                      <a:round/>
                      <a:headEnd type="none" w="med" len="med"/>
                      <a:tailEnd type="none" w="med" len="med"/>
                    </a:lnT>
                    <a:lnB>
                      <a:noFill/>
                    </a:lnB>
                  </a:tcPr>
                </a:tc>
              </a:tr>
              <a:tr h="261558">
                <a:tc>
                  <a:txBody>
                    <a:bodyPr/>
                    <a:lstStyle/>
                    <a:p>
                      <a:endParaRPr lang="ca-ES" sz="1400" dirty="0">
                        <a:latin typeface="Cambria"/>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(0.018)</a:t>
                      </a:r>
                      <a:endParaRPr lang="ca-ES" sz="1400">
                        <a:latin typeface="Cambria"/>
                        <a:ea typeface="Cambria"/>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(0.020)</a:t>
                      </a:r>
                      <a:endParaRPr lang="ca-ES" sz="1400">
                        <a:latin typeface="Cambria"/>
                        <a:ea typeface="Cambria"/>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(0.003)</a:t>
                      </a:r>
                      <a:endParaRPr lang="ca-ES" sz="1400">
                        <a:latin typeface="Cambria"/>
                        <a:ea typeface="Cambria"/>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(0.454)</a:t>
                      </a:r>
                      <a:endParaRPr lang="ca-ES" sz="1400">
                        <a:latin typeface="Cambria"/>
                        <a:ea typeface="Cambria"/>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de-DE" sz="1400">
                          <a:solidFill>
                            <a:srgbClr val="000000"/>
                          </a:solidFill>
                          <a:latin typeface="Arial"/>
                          <a:ea typeface="Times New Roman"/>
                          <a:cs typeface="Times New Roman"/>
                        </a:rPr>
                        <a:t>1.387</a:t>
                      </a:r>
                      <a:endParaRPr lang="ca-ES" sz="1400">
                        <a:latin typeface="Cambria"/>
                        <a:ea typeface="Cambria"/>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0.58</a:t>
                      </a:r>
                      <a:endParaRPr lang="ca-ES" sz="1400">
                        <a:latin typeface="Cambria"/>
                        <a:ea typeface="Cambria"/>
                        <a:cs typeface="Times New Roman"/>
                      </a:endParaRPr>
                    </a:p>
                  </a:txBody>
                  <a:tcPr marL="44450" marR="44450" marT="0" marB="0" anchor="b">
                    <a:lnL>
                      <a:noFill/>
                    </a:lnL>
                    <a:lnR>
                      <a:noFill/>
                    </a:lnR>
                    <a:lnT>
                      <a:noFill/>
                    </a:lnT>
                    <a:lnB>
                      <a:noFill/>
                    </a:lnB>
                  </a:tcPr>
                </a:tc>
              </a:tr>
              <a:tr h="261558">
                <a:tc>
                  <a:txBody>
                    <a:bodyPr/>
                    <a:lstStyle/>
                    <a:p>
                      <a:pPr>
                        <a:lnSpc>
                          <a:spcPct val="115000"/>
                        </a:lnSpc>
                        <a:spcAft>
                          <a:spcPts val="0"/>
                        </a:spcAft>
                      </a:pPr>
                      <a:r>
                        <a:rPr lang="de-DE" sz="1400" b="1">
                          <a:solidFill>
                            <a:srgbClr val="FF0000"/>
                          </a:solidFill>
                          <a:latin typeface="Arial"/>
                          <a:ea typeface="Times New Roman"/>
                          <a:cs typeface="Times New Roman"/>
                        </a:rPr>
                        <a:t>fincost4</a:t>
                      </a:r>
                      <a:endParaRPr lang="ca-ES" sz="1400" b="1">
                        <a:solidFill>
                          <a:srgbClr val="FF0000"/>
                        </a:solidFill>
                        <a:latin typeface="Cambria"/>
                        <a:ea typeface="Cambria"/>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de-DE" sz="1400" b="1" dirty="0">
                          <a:solidFill>
                            <a:srgbClr val="FF0000"/>
                          </a:solidFill>
                          <a:latin typeface="Arial"/>
                          <a:ea typeface="Times New Roman"/>
                          <a:cs typeface="Times New Roman"/>
                        </a:rPr>
                        <a:t>-0.032*</a:t>
                      </a:r>
                      <a:endParaRPr lang="ca-ES" sz="1400" b="1" dirty="0">
                        <a:solidFill>
                          <a:srgbClr val="FF0000"/>
                        </a:solidFill>
                        <a:latin typeface="Cambria"/>
                        <a:ea typeface="Cambria"/>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0.169***</a:t>
                      </a:r>
                      <a:endParaRPr lang="ca-ES" sz="1400">
                        <a:latin typeface="Cambria"/>
                        <a:ea typeface="Cambria"/>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0.014***</a:t>
                      </a:r>
                      <a:endParaRPr lang="ca-ES" sz="1400">
                        <a:latin typeface="Cambria"/>
                        <a:ea typeface="Cambria"/>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2.877***</a:t>
                      </a:r>
                      <a:endParaRPr lang="ca-ES" sz="1400">
                        <a:latin typeface="Cambria"/>
                        <a:ea typeface="Cambria"/>
                        <a:cs typeface="Times New Roman"/>
                      </a:endParaRPr>
                    </a:p>
                  </a:txBody>
                  <a:tcPr marL="44450" marR="44450" marT="0" marB="0" anchor="b">
                    <a:lnL>
                      <a:noFill/>
                    </a:lnL>
                    <a:lnR>
                      <a:noFill/>
                    </a:lnR>
                    <a:lnT>
                      <a:noFill/>
                    </a:lnT>
                    <a:lnB>
                      <a:noFill/>
                    </a:lnB>
                  </a:tcPr>
                </a:tc>
                <a:tc>
                  <a:txBody>
                    <a:bodyPr/>
                    <a:lstStyle/>
                    <a:p>
                      <a:endParaRPr lang="ca-ES" sz="1400">
                        <a:latin typeface="Cambria"/>
                      </a:endParaRPr>
                    </a:p>
                  </a:txBody>
                  <a:tcPr marL="44450" marR="44450" marT="0" marB="0" anchor="b">
                    <a:lnL>
                      <a:noFill/>
                    </a:lnL>
                    <a:lnR>
                      <a:noFill/>
                    </a:lnR>
                    <a:lnT>
                      <a:noFill/>
                    </a:lnT>
                    <a:lnB>
                      <a:noFill/>
                    </a:lnB>
                  </a:tcPr>
                </a:tc>
                <a:tc>
                  <a:txBody>
                    <a:bodyPr/>
                    <a:lstStyle/>
                    <a:p>
                      <a:endParaRPr lang="ca-ES" sz="1400">
                        <a:latin typeface="Cambria"/>
                      </a:endParaRPr>
                    </a:p>
                  </a:txBody>
                  <a:tcPr marL="44450" marR="44450" marT="0" marB="0" anchor="b">
                    <a:lnL>
                      <a:noFill/>
                    </a:lnL>
                    <a:lnR>
                      <a:noFill/>
                    </a:lnR>
                    <a:lnT>
                      <a:noFill/>
                    </a:lnT>
                    <a:lnB>
                      <a:noFill/>
                    </a:lnB>
                  </a:tcPr>
                </a:tc>
              </a:tr>
              <a:tr h="261558">
                <a:tc>
                  <a:txBody>
                    <a:bodyPr/>
                    <a:lstStyle/>
                    <a:p>
                      <a:endParaRPr lang="ca-ES" sz="1400">
                        <a:latin typeface="Cambria"/>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(0.019)</a:t>
                      </a:r>
                      <a:endParaRPr lang="ca-ES" sz="1400">
                        <a:latin typeface="Cambria"/>
                        <a:ea typeface="Cambria"/>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(0.020)</a:t>
                      </a:r>
                      <a:endParaRPr lang="ca-ES" sz="1400">
                        <a:latin typeface="Cambria"/>
                        <a:ea typeface="Cambria"/>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(0.003)</a:t>
                      </a:r>
                      <a:endParaRPr lang="ca-ES" sz="1400">
                        <a:latin typeface="Cambria"/>
                        <a:ea typeface="Cambria"/>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(0.456)</a:t>
                      </a:r>
                      <a:endParaRPr lang="ca-ES" sz="1400">
                        <a:latin typeface="Cambria"/>
                        <a:ea typeface="Cambria"/>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de-DE" sz="1400">
                          <a:solidFill>
                            <a:srgbClr val="000000"/>
                          </a:solidFill>
                          <a:latin typeface="Arial"/>
                          <a:ea typeface="Times New Roman"/>
                          <a:cs typeface="Times New Roman"/>
                        </a:rPr>
                        <a:t>1.387</a:t>
                      </a:r>
                      <a:endParaRPr lang="ca-ES" sz="1400">
                        <a:latin typeface="Cambria"/>
                        <a:ea typeface="Cambria"/>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0.58</a:t>
                      </a:r>
                      <a:endParaRPr lang="ca-ES" sz="1400">
                        <a:latin typeface="Cambria"/>
                        <a:ea typeface="Cambria"/>
                        <a:cs typeface="Times New Roman"/>
                      </a:endParaRPr>
                    </a:p>
                  </a:txBody>
                  <a:tcPr marL="44450" marR="44450" marT="0" marB="0" anchor="b">
                    <a:lnL>
                      <a:noFill/>
                    </a:lnL>
                    <a:lnR>
                      <a:noFill/>
                    </a:lnR>
                    <a:lnT>
                      <a:noFill/>
                    </a:lnT>
                    <a:lnB>
                      <a:noFill/>
                    </a:lnB>
                  </a:tcPr>
                </a:tc>
              </a:tr>
              <a:tr h="261558">
                <a:tc>
                  <a:txBody>
                    <a:bodyPr/>
                    <a:lstStyle/>
                    <a:p>
                      <a:pPr>
                        <a:lnSpc>
                          <a:spcPct val="115000"/>
                        </a:lnSpc>
                        <a:spcAft>
                          <a:spcPts val="0"/>
                        </a:spcAft>
                      </a:pPr>
                      <a:r>
                        <a:rPr lang="de-DE" sz="1400" b="1">
                          <a:solidFill>
                            <a:srgbClr val="FF0000"/>
                          </a:solidFill>
                          <a:latin typeface="Arial"/>
                          <a:ea typeface="Times New Roman"/>
                          <a:cs typeface="Times New Roman"/>
                        </a:rPr>
                        <a:t>water4</a:t>
                      </a:r>
                      <a:endParaRPr lang="ca-ES" sz="1400" b="1">
                        <a:solidFill>
                          <a:srgbClr val="FF0000"/>
                        </a:solidFill>
                        <a:latin typeface="Cambria"/>
                        <a:ea typeface="Cambria"/>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de-DE" sz="1400" b="1" dirty="0">
                          <a:solidFill>
                            <a:srgbClr val="FF0000"/>
                          </a:solidFill>
                          <a:latin typeface="Arial"/>
                          <a:ea typeface="Times New Roman"/>
                          <a:cs typeface="Times New Roman"/>
                        </a:rPr>
                        <a:t>-0.055***</a:t>
                      </a:r>
                      <a:endParaRPr lang="ca-ES" sz="1400" b="1" dirty="0">
                        <a:solidFill>
                          <a:srgbClr val="FF0000"/>
                        </a:solidFill>
                        <a:latin typeface="Cambria"/>
                        <a:ea typeface="Cambria"/>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0.167***</a:t>
                      </a:r>
                      <a:endParaRPr lang="ca-ES" sz="1400">
                        <a:latin typeface="Cambria"/>
                        <a:ea typeface="Cambria"/>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0.015***</a:t>
                      </a:r>
                      <a:endParaRPr lang="ca-ES" sz="1400">
                        <a:latin typeface="Cambria"/>
                        <a:ea typeface="Cambria"/>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de-DE" sz="1400">
                          <a:solidFill>
                            <a:srgbClr val="000000"/>
                          </a:solidFill>
                          <a:latin typeface="Arial"/>
                          <a:ea typeface="Times New Roman"/>
                          <a:cs typeface="Times New Roman"/>
                        </a:rPr>
                        <a:t>2.860***</a:t>
                      </a:r>
                      <a:endParaRPr lang="ca-ES" sz="1400">
                        <a:latin typeface="Cambria"/>
                        <a:ea typeface="Cambria"/>
                        <a:cs typeface="Times New Roman"/>
                      </a:endParaRPr>
                    </a:p>
                  </a:txBody>
                  <a:tcPr marL="44450" marR="44450" marT="0" marB="0" anchor="b">
                    <a:lnL>
                      <a:noFill/>
                    </a:lnL>
                    <a:lnR>
                      <a:noFill/>
                    </a:lnR>
                    <a:lnT>
                      <a:noFill/>
                    </a:lnT>
                    <a:lnB>
                      <a:noFill/>
                    </a:lnB>
                  </a:tcPr>
                </a:tc>
                <a:tc>
                  <a:txBody>
                    <a:bodyPr/>
                    <a:lstStyle/>
                    <a:p>
                      <a:endParaRPr lang="ca-ES" sz="1400">
                        <a:latin typeface="Cambria"/>
                      </a:endParaRPr>
                    </a:p>
                  </a:txBody>
                  <a:tcPr marL="44450" marR="44450" marT="0" marB="0" anchor="b">
                    <a:lnL>
                      <a:noFill/>
                    </a:lnL>
                    <a:lnR>
                      <a:noFill/>
                    </a:lnR>
                    <a:lnT>
                      <a:noFill/>
                    </a:lnT>
                    <a:lnB>
                      <a:noFill/>
                    </a:lnB>
                  </a:tcPr>
                </a:tc>
                <a:tc>
                  <a:txBody>
                    <a:bodyPr/>
                    <a:lstStyle/>
                    <a:p>
                      <a:endParaRPr lang="ca-ES" sz="1400">
                        <a:latin typeface="Cambria"/>
                      </a:endParaRPr>
                    </a:p>
                  </a:txBody>
                  <a:tcPr marL="44450" marR="44450" marT="0" marB="0" anchor="b">
                    <a:lnL>
                      <a:noFill/>
                    </a:lnL>
                    <a:lnR>
                      <a:noFill/>
                    </a:lnR>
                    <a:lnT>
                      <a:noFill/>
                    </a:lnT>
                    <a:lnB>
                      <a:noFill/>
                    </a:lnB>
                  </a:tcPr>
                </a:tc>
              </a:tr>
              <a:tr h="261558">
                <a:tc>
                  <a:txBody>
                    <a:bodyPr/>
                    <a:lstStyle/>
                    <a:p>
                      <a:endParaRPr lang="ca-ES" sz="1400">
                        <a:latin typeface="Cambria"/>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a:solidFill>
                            <a:srgbClr val="000000"/>
                          </a:solidFill>
                          <a:latin typeface="Arial"/>
                          <a:ea typeface="Times New Roman"/>
                          <a:cs typeface="Times New Roman"/>
                        </a:rPr>
                        <a:t>(0.020)</a:t>
                      </a:r>
                      <a:endParaRPr lang="ca-ES" sz="1400">
                        <a:latin typeface="Cambria"/>
                        <a:ea typeface="Cambria"/>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a:solidFill>
                            <a:srgbClr val="000000"/>
                          </a:solidFill>
                          <a:latin typeface="Arial"/>
                          <a:ea typeface="Times New Roman"/>
                          <a:cs typeface="Times New Roman"/>
                        </a:rPr>
                        <a:t>(0.020)</a:t>
                      </a:r>
                      <a:endParaRPr lang="ca-ES" sz="1400">
                        <a:latin typeface="Cambria"/>
                        <a:ea typeface="Cambria"/>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a:solidFill>
                            <a:srgbClr val="000000"/>
                          </a:solidFill>
                          <a:latin typeface="Arial"/>
                          <a:ea typeface="Times New Roman"/>
                          <a:cs typeface="Times New Roman"/>
                        </a:rPr>
                        <a:t>(0.003)</a:t>
                      </a:r>
                      <a:endParaRPr lang="ca-ES" sz="1400">
                        <a:latin typeface="Cambria"/>
                        <a:ea typeface="Cambria"/>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a:solidFill>
                            <a:srgbClr val="000000"/>
                          </a:solidFill>
                          <a:latin typeface="Arial"/>
                          <a:ea typeface="Times New Roman"/>
                          <a:cs typeface="Times New Roman"/>
                        </a:rPr>
                        <a:t>(0.451)</a:t>
                      </a:r>
                      <a:endParaRPr lang="ca-ES" sz="1400">
                        <a:latin typeface="Cambria"/>
                        <a:ea typeface="Cambria"/>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e-DE" sz="1400">
                          <a:solidFill>
                            <a:srgbClr val="000000"/>
                          </a:solidFill>
                          <a:latin typeface="Arial"/>
                          <a:ea typeface="Times New Roman"/>
                          <a:cs typeface="Times New Roman"/>
                        </a:rPr>
                        <a:t>1.393</a:t>
                      </a:r>
                      <a:endParaRPr lang="ca-ES" sz="1400">
                        <a:latin typeface="Cambria"/>
                        <a:ea typeface="Cambria"/>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solidFill>
                            <a:srgbClr val="000000"/>
                          </a:solidFill>
                          <a:latin typeface="Arial"/>
                          <a:ea typeface="Times New Roman"/>
                          <a:cs typeface="Times New Roman"/>
                        </a:rPr>
                        <a:t>0.58</a:t>
                      </a:r>
                      <a:endParaRPr lang="ca-ES" sz="1400" dirty="0">
                        <a:latin typeface="Cambria"/>
                        <a:ea typeface="Cambria"/>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2" name="11 Rectángulo"/>
          <p:cNvSpPr/>
          <p:nvPr/>
        </p:nvSpPr>
        <p:spPr>
          <a:xfrm>
            <a:off x="357187" y="3438137"/>
            <a:ext cx="7367401" cy="707886"/>
          </a:xfrm>
          <a:prstGeom prst="rect">
            <a:avLst/>
          </a:prstGeom>
        </p:spPr>
        <p:txBody>
          <a:bodyPr wrap="square">
            <a:spAutoFit/>
          </a:bodyPr>
          <a:lstStyle/>
          <a:p>
            <a:pPr algn="just"/>
            <a:r>
              <a:rPr lang="en-US" sz="1000" dirty="0" smtClean="0"/>
              <a:t>Notes: The dependent variable is the average number of workers in year t. Standard errors in brackets where *** p&lt;0.01, **p&lt;0.05, * p&lt;0.1. Industrial and year dummies included, it is obtained using </a:t>
            </a:r>
            <a:r>
              <a:rPr lang="en-US" sz="1000" dirty="0" err="1" smtClean="0"/>
              <a:t>Levinsohn</a:t>
            </a:r>
            <a:r>
              <a:rPr lang="en-US" sz="1000" dirty="0" smtClean="0"/>
              <a:t> and </a:t>
            </a:r>
            <a:r>
              <a:rPr lang="en-US" sz="1000" dirty="0" err="1" smtClean="0"/>
              <a:t>Petrin</a:t>
            </a:r>
            <a:r>
              <a:rPr lang="en-US" sz="1000" dirty="0" smtClean="0"/>
              <a:t> (2003) procedure; </a:t>
            </a:r>
            <a:r>
              <a:rPr lang="en-GB" sz="1000" dirty="0" smtClean="0"/>
              <a:t>lworkt_2</a:t>
            </a:r>
            <a:r>
              <a:rPr lang="en-GB" sz="1000" baseline="-25000" dirty="0" smtClean="0"/>
              <a:t>i,t -2 </a:t>
            </a:r>
            <a:r>
              <a:rPr lang="en-GB" sz="1000" dirty="0" smtClean="0"/>
              <a:t>is the average number of workers lagged in two periods and </a:t>
            </a:r>
            <a:r>
              <a:rPr lang="en-GB" sz="1000" dirty="0" err="1" smtClean="0"/>
              <a:t>foreignowner</a:t>
            </a:r>
            <a:r>
              <a:rPr lang="en-GB" sz="1000" dirty="0" smtClean="0"/>
              <a:t> </a:t>
            </a:r>
            <a:r>
              <a:rPr lang="en-GB" sz="1000" baseline="-25000" dirty="0" err="1" smtClean="0"/>
              <a:t>i,t</a:t>
            </a:r>
            <a:r>
              <a:rPr lang="en-GB" sz="1000" baseline="-25000" dirty="0" smtClean="0"/>
              <a:t>  </a:t>
            </a:r>
            <a:r>
              <a:rPr lang="en-GB" sz="1000" dirty="0" smtClean="0"/>
              <a:t>are a dummy variable that take value 1 if the firm is owned by foreigners and 0 otherwise</a:t>
            </a:r>
            <a:endParaRPr lang="ca-ES" sz="1000" dirty="0"/>
          </a:p>
        </p:txBody>
      </p:sp>
    </p:spTree>
    <p:extLst>
      <p:ext uri="{BB962C8B-B14F-4D97-AF65-F5344CB8AC3E}">
        <p14:creationId xmlns:p14="http://schemas.microsoft.com/office/powerpoint/2010/main" xmlns="" val="2234706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Findings </a:t>
            </a:r>
            <a:endParaRPr lang="en-GB" dirty="0"/>
          </a:p>
        </p:txBody>
      </p:sp>
      <p:sp>
        <p:nvSpPr>
          <p:cNvPr id="6" name="5 Marcador de contenido"/>
          <p:cNvSpPr>
            <a:spLocks noGrp="1"/>
          </p:cNvSpPr>
          <p:nvPr>
            <p:ph idx="1"/>
          </p:nvPr>
        </p:nvSpPr>
        <p:spPr>
          <a:xfrm>
            <a:off x="313765" y="1547907"/>
            <a:ext cx="8486588" cy="5325031"/>
          </a:xfrm>
        </p:spPr>
        <p:txBody>
          <a:bodyPr>
            <a:normAutofit/>
          </a:bodyPr>
          <a:lstStyle/>
          <a:p>
            <a:pPr lvl="1" algn="just"/>
            <a:r>
              <a:rPr lang="en-GB" dirty="0" smtClean="0"/>
              <a:t>Tax rates, access to and cost of finance, political uncertainty, price</a:t>
            </a:r>
          </a:p>
          <a:p>
            <a:pPr marL="228600" lvl="1" indent="0" algn="just">
              <a:buNone/>
            </a:pPr>
            <a:r>
              <a:rPr lang="en-GB" dirty="0" smtClean="0"/>
              <a:t> of land and water and electricity  are the most important constrains affecting the TFP of Egyptian firms </a:t>
            </a:r>
          </a:p>
          <a:p>
            <a:pPr lvl="1" algn="just"/>
            <a:r>
              <a:rPr lang="en-GB" dirty="0" smtClean="0"/>
              <a:t>Our results are in line with descriptive results obtained by Doing Business Report (2013), focused </a:t>
            </a:r>
            <a:r>
              <a:rPr lang="en-GB" dirty="0"/>
              <a:t>o</a:t>
            </a:r>
            <a:r>
              <a:rPr lang="en-GB" dirty="0" smtClean="0"/>
              <a:t>n Egyptian economy </a:t>
            </a:r>
          </a:p>
          <a:p>
            <a:pPr lvl="2" algn="just">
              <a:buFont typeface="Wingdings" charset="2"/>
              <a:buChar char="ü"/>
            </a:pPr>
            <a:r>
              <a:rPr lang="en-GB" dirty="0" smtClean="0"/>
              <a:t>Egypt is ranked at position 128 of a total 189 economies meaning that obstacles to do business </a:t>
            </a:r>
            <a:r>
              <a:rPr lang="en-GB" dirty="0"/>
              <a:t>in Egypt are </a:t>
            </a:r>
            <a:r>
              <a:rPr lang="en-GB" dirty="0" smtClean="0"/>
              <a:t>important</a:t>
            </a:r>
          </a:p>
          <a:p>
            <a:pPr lvl="2" algn="just">
              <a:buFont typeface="Wingdings" charset="2"/>
              <a:buChar char="ü"/>
            </a:pPr>
            <a:r>
              <a:rPr lang="en-GB" dirty="0" smtClean="0"/>
              <a:t>Egypt is ranked at position 105 of 189 economies on the ease of getting electricity</a:t>
            </a:r>
            <a:endParaRPr lang="en-GB" dirty="0">
              <a:solidFill>
                <a:srgbClr val="FF0000"/>
              </a:solidFill>
            </a:endParaRPr>
          </a:p>
          <a:p>
            <a:pPr lvl="2" algn="just">
              <a:buFont typeface="Wingdings" charset="2"/>
              <a:buChar char="ü"/>
            </a:pPr>
            <a:r>
              <a:rPr lang="en-GB" dirty="0" smtClean="0"/>
              <a:t>Egypt is ranked at position 148 of 189 economies on the ease of paying taxes.  (Taxes represent a 42% of firms profits)</a:t>
            </a:r>
          </a:p>
          <a:p>
            <a:pPr lvl="2" algn="just">
              <a:buFont typeface="Wingdings" charset="2"/>
              <a:buChar char="ü"/>
            </a:pPr>
            <a:r>
              <a:rPr lang="de-DE" dirty="0"/>
              <a:t>Access </a:t>
            </a:r>
            <a:r>
              <a:rPr lang="de-DE" dirty="0" err="1"/>
              <a:t>to</a:t>
            </a:r>
            <a:r>
              <a:rPr lang="de-DE" dirty="0"/>
              <a:t> </a:t>
            </a:r>
            <a:r>
              <a:rPr lang="de-DE" dirty="0" err="1"/>
              <a:t>reliable</a:t>
            </a:r>
            <a:r>
              <a:rPr lang="de-DE" dirty="0"/>
              <a:t> </a:t>
            </a:r>
            <a:r>
              <a:rPr lang="de-DE" dirty="0" err="1"/>
              <a:t>and</a:t>
            </a:r>
            <a:r>
              <a:rPr lang="de-DE" dirty="0"/>
              <a:t> </a:t>
            </a:r>
            <a:r>
              <a:rPr lang="de-DE" dirty="0" err="1"/>
              <a:t>affordable</a:t>
            </a:r>
            <a:r>
              <a:rPr lang="de-DE" dirty="0"/>
              <a:t> </a:t>
            </a:r>
            <a:r>
              <a:rPr lang="de-DE" dirty="0" err="1"/>
              <a:t>electricity</a:t>
            </a:r>
            <a:r>
              <a:rPr lang="de-DE" dirty="0"/>
              <a:t> </a:t>
            </a:r>
            <a:r>
              <a:rPr lang="de-DE" dirty="0" err="1"/>
              <a:t>is</a:t>
            </a:r>
            <a:r>
              <a:rPr lang="de-DE" dirty="0"/>
              <a:t> </a:t>
            </a:r>
            <a:r>
              <a:rPr lang="de-DE" dirty="0" err="1" smtClean="0"/>
              <a:t>crucia</a:t>
            </a:r>
            <a:r>
              <a:rPr lang="de-DE" dirty="0" smtClean="0"/>
              <a:t> </a:t>
            </a:r>
            <a:r>
              <a:rPr lang="de-DE" dirty="0" err="1"/>
              <a:t>for</a:t>
            </a:r>
            <a:r>
              <a:rPr lang="de-DE" dirty="0"/>
              <a:t> </a:t>
            </a:r>
            <a:r>
              <a:rPr lang="de-DE" dirty="0" err="1"/>
              <a:t>businesses</a:t>
            </a:r>
            <a:r>
              <a:rPr lang="de-DE" dirty="0"/>
              <a:t> </a:t>
            </a:r>
            <a:r>
              <a:rPr lang="de-DE" dirty="0" err="1"/>
              <a:t>and</a:t>
            </a:r>
            <a:r>
              <a:rPr lang="de-DE" dirty="0"/>
              <a:t> in Egypt, </a:t>
            </a:r>
            <a:r>
              <a:rPr lang="de-DE" dirty="0" err="1"/>
              <a:t>getting</a:t>
            </a:r>
            <a:r>
              <a:rPr lang="de-DE" dirty="0"/>
              <a:t> </a:t>
            </a:r>
            <a:r>
              <a:rPr lang="de-DE" dirty="0" err="1"/>
              <a:t>electricity</a:t>
            </a:r>
            <a:r>
              <a:rPr lang="de-DE" dirty="0"/>
              <a:t> </a:t>
            </a:r>
            <a:r>
              <a:rPr lang="de-DE" dirty="0" err="1"/>
              <a:t>requires</a:t>
            </a:r>
            <a:r>
              <a:rPr lang="de-DE" dirty="0"/>
              <a:t> 7 </a:t>
            </a:r>
            <a:r>
              <a:rPr lang="de-DE" dirty="0" err="1"/>
              <a:t>procedures</a:t>
            </a:r>
            <a:r>
              <a:rPr lang="de-DE" dirty="0"/>
              <a:t>, </a:t>
            </a:r>
            <a:r>
              <a:rPr lang="de-DE" dirty="0" err="1"/>
              <a:t>takes</a:t>
            </a:r>
            <a:r>
              <a:rPr lang="de-DE" dirty="0"/>
              <a:t> 54 </a:t>
            </a:r>
            <a:r>
              <a:rPr lang="de-DE" dirty="0" err="1"/>
              <a:t>days</a:t>
            </a:r>
            <a:r>
              <a:rPr lang="de-DE" dirty="0"/>
              <a:t> </a:t>
            </a:r>
            <a:r>
              <a:rPr lang="de-DE" dirty="0" err="1"/>
              <a:t>and</a:t>
            </a:r>
            <a:r>
              <a:rPr lang="de-DE" dirty="0"/>
              <a:t> </a:t>
            </a:r>
            <a:r>
              <a:rPr lang="de-DE" dirty="0" err="1"/>
              <a:t>costs</a:t>
            </a:r>
            <a:r>
              <a:rPr lang="de-DE" dirty="0"/>
              <a:t> 337.4% </a:t>
            </a:r>
            <a:r>
              <a:rPr lang="de-DE" dirty="0" err="1"/>
              <a:t>of</a:t>
            </a:r>
            <a:r>
              <a:rPr lang="de-DE" dirty="0"/>
              <a:t> </a:t>
            </a:r>
            <a:r>
              <a:rPr lang="de-DE" dirty="0" err="1"/>
              <a:t>income</a:t>
            </a:r>
            <a:r>
              <a:rPr lang="de-DE" dirty="0"/>
              <a:t> per </a:t>
            </a:r>
            <a:r>
              <a:rPr lang="de-DE" dirty="0" err="1"/>
              <a:t>capita</a:t>
            </a:r>
            <a:r>
              <a:rPr lang="en-US" dirty="0"/>
              <a:t> </a:t>
            </a:r>
            <a:endParaRPr lang="en-GB" dirty="0" smtClean="0"/>
          </a:p>
          <a:p>
            <a:pPr lvl="2" algn="just"/>
            <a:endParaRPr lang="en-GB" dirty="0" smtClean="0"/>
          </a:p>
          <a:p>
            <a:pPr lvl="2"/>
            <a:endParaRPr lang="en-GB" dirty="0"/>
          </a:p>
        </p:txBody>
      </p:sp>
    </p:spTree>
    <p:extLst>
      <p:ext uri="{BB962C8B-B14F-4D97-AF65-F5344CB8AC3E}">
        <p14:creationId xmlns:p14="http://schemas.microsoft.com/office/powerpoint/2010/main" xmlns="" val="2526359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Aim of the project</a:t>
            </a:r>
            <a:endParaRPr lang="en-GB" dirty="0"/>
          </a:p>
        </p:txBody>
      </p:sp>
      <p:sp>
        <p:nvSpPr>
          <p:cNvPr id="3" name="Marcador de contenido 2"/>
          <p:cNvSpPr>
            <a:spLocks noGrp="1"/>
          </p:cNvSpPr>
          <p:nvPr>
            <p:ph idx="1"/>
          </p:nvPr>
        </p:nvSpPr>
        <p:spPr>
          <a:xfrm>
            <a:off x="498474" y="1981201"/>
            <a:ext cx="7556313" cy="2274750"/>
          </a:xfrm>
        </p:spPr>
        <p:txBody>
          <a:bodyPr/>
          <a:lstStyle/>
          <a:p>
            <a:pPr algn="just"/>
            <a:r>
              <a:rPr lang="en-GB" dirty="0" smtClean="0"/>
              <a:t>Identify the main obstacles that companies face to do business in MENA countries</a:t>
            </a:r>
          </a:p>
          <a:p>
            <a:pPr algn="just"/>
            <a:r>
              <a:rPr lang="en-GB" dirty="0" smtClean="0"/>
              <a:t>Investigate empirically to what extent these obstacles affect firms’ performance, including economic and non-economic factors</a:t>
            </a:r>
            <a:endParaRPr lang="en-GB" dirty="0"/>
          </a:p>
        </p:txBody>
      </p:sp>
      <p:pic>
        <p:nvPicPr>
          <p:cNvPr id="5" name="Imagen 4"/>
          <p:cNvPicPr>
            <a:picLocks noChangeAspect="1"/>
          </p:cNvPicPr>
          <p:nvPr/>
        </p:nvPicPr>
        <p:blipFill>
          <a:blip r:embed="rId3" cstate="print"/>
          <a:stretch>
            <a:fillRect/>
          </a:stretch>
        </p:blipFill>
        <p:spPr>
          <a:xfrm>
            <a:off x="3587229" y="4452187"/>
            <a:ext cx="1270119" cy="1270119"/>
          </a:xfrm>
          <a:prstGeom prst="rect">
            <a:avLst/>
          </a:prstGeom>
        </p:spPr>
      </p:pic>
      <p:cxnSp>
        <p:nvCxnSpPr>
          <p:cNvPr id="9" name="Conector recto de flecha 8"/>
          <p:cNvCxnSpPr/>
          <p:nvPr/>
        </p:nvCxnSpPr>
        <p:spPr>
          <a:xfrm>
            <a:off x="5097641" y="5474387"/>
            <a:ext cx="1149972" cy="24791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10" name="Imagen 9"/>
          <p:cNvPicPr>
            <a:picLocks noChangeAspect="1"/>
          </p:cNvPicPr>
          <p:nvPr/>
        </p:nvPicPr>
        <p:blipFill>
          <a:blip r:embed="rId4" cstate="print"/>
          <a:stretch>
            <a:fillRect/>
          </a:stretch>
        </p:blipFill>
        <p:spPr>
          <a:xfrm>
            <a:off x="6247613" y="5457227"/>
            <a:ext cx="904350" cy="904350"/>
          </a:xfrm>
          <a:prstGeom prst="rect">
            <a:avLst/>
          </a:prstGeom>
        </p:spPr>
      </p:pic>
      <p:pic>
        <p:nvPicPr>
          <p:cNvPr id="11" name="Imagen 10"/>
          <p:cNvPicPr>
            <a:picLocks noChangeAspect="1"/>
          </p:cNvPicPr>
          <p:nvPr/>
        </p:nvPicPr>
        <p:blipFill>
          <a:blip r:embed="rId5" cstate="print"/>
          <a:stretch>
            <a:fillRect/>
          </a:stretch>
        </p:blipFill>
        <p:spPr>
          <a:xfrm>
            <a:off x="1523504" y="4055385"/>
            <a:ext cx="793604" cy="793604"/>
          </a:xfrm>
          <a:prstGeom prst="rect">
            <a:avLst/>
          </a:prstGeom>
        </p:spPr>
      </p:pic>
      <p:cxnSp>
        <p:nvCxnSpPr>
          <p:cNvPr id="15" name="Conector recto de flecha 14"/>
          <p:cNvCxnSpPr/>
          <p:nvPr/>
        </p:nvCxnSpPr>
        <p:spPr>
          <a:xfrm>
            <a:off x="2317108" y="4684977"/>
            <a:ext cx="1046991" cy="36038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16" name="Imagen 15"/>
          <p:cNvPicPr>
            <a:picLocks noChangeAspect="1"/>
          </p:cNvPicPr>
          <p:nvPr/>
        </p:nvPicPr>
        <p:blipFill>
          <a:blip r:embed="rId6" cstate="print"/>
          <a:stretch>
            <a:fillRect/>
          </a:stretch>
        </p:blipFill>
        <p:spPr>
          <a:xfrm>
            <a:off x="5728631" y="3908537"/>
            <a:ext cx="776440" cy="776440"/>
          </a:xfrm>
          <a:prstGeom prst="rect">
            <a:avLst/>
          </a:prstGeom>
        </p:spPr>
      </p:pic>
      <p:cxnSp>
        <p:nvCxnSpPr>
          <p:cNvPr id="18" name="Conector recto de flecha 17"/>
          <p:cNvCxnSpPr/>
          <p:nvPr/>
        </p:nvCxnSpPr>
        <p:spPr>
          <a:xfrm flipV="1">
            <a:off x="4857348" y="4452187"/>
            <a:ext cx="785463" cy="39680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19" name="Imagen 18"/>
          <p:cNvPicPr>
            <a:picLocks noChangeAspect="1"/>
          </p:cNvPicPr>
          <p:nvPr/>
        </p:nvPicPr>
        <p:blipFill>
          <a:blip r:embed="rId7" cstate="print"/>
          <a:stretch>
            <a:fillRect/>
          </a:stretch>
        </p:blipFill>
        <p:spPr>
          <a:xfrm>
            <a:off x="1523504" y="5443493"/>
            <a:ext cx="793604" cy="793604"/>
          </a:xfrm>
          <a:prstGeom prst="rect">
            <a:avLst/>
          </a:prstGeom>
        </p:spPr>
      </p:pic>
      <p:cxnSp>
        <p:nvCxnSpPr>
          <p:cNvPr id="21" name="Conector recto de flecha 20"/>
          <p:cNvCxnSpPr/>
          <p:nvPr/>
        </p:nvCxnSpPr>
        <p:spPr>
          <a:xfrm flipV="1">
            <a:off x="2523075" y="5474387"/>
            <a:ext cx="841024" cy="24791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23" name="Imagen 22"/>
          <p:cNvPicPr>
            <a:picLocks noChangeAspect="1"/>
          </p:cNvPicPr>
          <p:nvPr/>
        </p:nvPicPr>
        <p:blipFill>
          <a:blip r:embed="rId8" cstate="print"/>
          <a:stretch>
            <a:fillRect/>
          </a:stretch>
        </p:blipFill>
        <p:spPr>
          <a:xfrm>
            <a:off x="3138253" y="6022346"/>
            <a:ext cx="548196" cy="678461"/>
          </a:xfrm>
          <a:prstGeom prst="rect">
            <a:avLst/>
          </a:prstGeom>
        </p:spPr>
      </p:pic>
      <p:cxnSp>
        <p:nvCxnSpPr>
          <p:cNvPr id="25" name="Conector recto de flecha 24"/>
          <p:cNvCxnSpPr/>
          <p:nvPr/>
        </p:nvCxnSpPr>
        <p:spPr>
          <a:xfrm flipV="1">
            <a:off x="3686449" y="5747089"/>
            <a:ext cx="364201" cy="33923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27" name="Imagen 26"/>
          <p:cNvPicPr>
            <a:picLocks noChangeAspect="1"/>
          </p:cNvPicPr>
          <p:nvPr/>
        </p:nvPicPr>
        <p:blipFill>
          <a:blip r:embed="rId9" cstate="print"/>
          <a:stretch>
            <a:fillRect/>
          </a:stretch>
        </p:blipFill>
        <p:spPr>
          <a:xfrm>
            <a:off x="4435657" y="5936542"/>
            <a:ext cx="907354" cy="907354"/>
          </a:xfrm>
          <a:prstGeom prst="rect">
            <a:avLst/>
          </a:prstGeom>
        </p:spPr>
      </p:pic>
      <p:cxnSp>
        <p:nvCxnSpPr>
          <p:cNvPr id="29" name="Conector recto de flecha 28"/>
          <p:cNvCxnSpPr>
            <a:endCxn id="27" idx="0"/>
          </p:cNvCxnSpPr>
          <p:nvPr/>
        </p:nvCxnSpPr>
        <p:spPr>
          <a:xfrm>
            <a:off x="4651382" y="5636501"/>
            <a:ext cx="237952" cy="30004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75642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3"/>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7"/>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9"/>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8"/>
                                        </p:tgtEl>
                                        <p:attrNameLst>
                                          <p:attrName>style.visibility</p:attrName>
                                        </p:attrNameLst>
                                      </p:cBhvr>
                                      <p:to>
                                        <p:strVal val="hidden"/>
                                      </p:to>
                                    </p:set>
                                  </p:childTnLst>
                                </p:cTn>
                              </p:par>
                            </p:childTnLst>
                          </p:cTn>
                        </p:par>
                        <p:par>
                          <p:cTn id="29" fill="hold">
                            <p:stCondLst>
                              <p:cond delay="0"/>
                            </p:stCondLst>
                            <p:childTnLst>
                              <p:par>
                                <p:cTn id="30" presetID="9"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par>
                          <p:cTn id="33" fill="hold">
                            <p:stCondLst>
                              <p:cond delay="500"/>
                            </p:stCondLst>
                            <p:childTnLst>
                              <p:par>
                                <p:cTn id="34" presetID="9" presetClass="entr" presetSubtype="0"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dissolve">
                                      <p:cBhvr>
                                        <p:cTn id="36" dur="500"/>
                                        <p:tgtEl>
                                          <p:spTgt spid="21"/>
                                        </p:tgtEl>
                                      </p:cBhvr>
                                    </p:animEffect>
                                  </p:childTnLst>
                                </p:cTn>
                              </p:par>
                            </p:childTnLst>
                          </p:cTn>
                        </p:par>
                        <p:par>
                          <p:cTn id="37" fill="hold">
                            <p:stCondLst>
                              <p:cond delay="1000"/>
                            </p:stCondLst>
                            <p:childTnLst>
                              <p:par>
                                <p:cTn id="38" presetID="9" presetClass="entr" presetSubtype="0"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dissolve">
                                      <p:cBhvr>
                                        <p:cTn id="40" dur="500"/>
                                        <p:tgtEl>
                                          <p:spTgt spid="25"/>
                                        </p:tgtEl>
                                      </p:cBhvr>
                                    </p:animEffect>
                                  </p:childTnLst>
                                </p:cTn>
                              </p:par>
                            </p:childTnLst>
                          </p:cTn>
                        </p:par>
                        <p:par>
                          <p:cTn id="41" fill="hold">
                            <p:stCondLst>
                              <p:cond delay="1500"/>
                            </p:stCondLst>
                            <p:childTnLst>
                              <p:par>
                                <p:cTn id="42" presetID="9" presetClass="entr" presetSubtype="0"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dissolve">
                                      <p:cBhvr>
                                        <p:cTn id="44" dur="500"/>
                                        <p:tgtEl>
                                          <p:spTgt spid="29"/>
                                        </p:tgtEl>
                                      </p:cBhvr>
                                    </p:animEffect>
                                  </p:childTnLst>
                                </p:cTn>
                              </p:par>
                            </p:childTnLst>
                          </p:cTn>
                        </p:par>
                        <p:par>
                          <p:cTn id="45" fill="hold">
                            <p:stCondLst>
                              <p:cond delay="2000"/>
                            </p:stCondLst>
                            <p:childTnLst>
                              <p:par>
                                <p:cTn id="46" presetID="9" presetClass="entr" presetSubtype="0"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dissolve">
                                      <p:cBhvr>
                                        <p:cTn id="48" dur="500"/>
                                        <p:tgtEl>
                                          <p:spTgt spid="9"/>
                                        </p:tgtEl>
                                      </p:cBhvr>
                                    </p:animEffect>
                                  </p:childTnLst>
                                </p:cTn>
                              </p:par>
                            </p:childTnLst>
                          </p:cTn>
                        </p:par>
                        <p:par>
                          <p:cTn id="49" fill="hold">
                            <p:stCondLst>
                              <p:cond delay="2500"/>
                            </p:stCondLst>
                            <p:childTnLst>
                              <p:par>
                                <p:cTn id="50" presetID="9"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dissolve">
                                      <p:cBhvr>
                                        <p:cTn id="52" dur="500"/>
                                        <p:tgtEl>
                                          <p:spTgt spid="18"/>
                                        </p:tgtEl>
                                      </p:cBhvr>
                                    </p:animEffect>
                                  </p:childTnLst>
                                </p:cTn>
                              </p:par>
                            </p:childTnLst>
                          </p:cTn>
                        </p:par>
                        <p:par>
                          <p:cTn id="53" fill="hold">
                            <p:stCondLst>
                              <p:cond delay="3000"/>
                            </p:stCondLst>
                            <p:childTnLst>
                              <p:par>
                                <p:cTn id="54" presetID="9"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dissolve">
                                      <p:cBhvr>
                                        <p:cTn id="56" dur="500"/>
                                        <p:tgtEl>
                                          <p:spTgt spid="11"/>
                                        </p:tgtEl>
                                      </p:cBhvr>
                                    </p:animEffect>
                                  </p:childTnLst>
                                </p:cTn>
                              </p:par>
                            </p:childTnLst>
                          </p:cTn>
                        </p:par>
                        <p:par>
                          <p:cTn id="57" fill="hold">
                            <p:stCondLst>
                              <p:cond delay="3500"/>
                            </p:stCondLst>
                            <p:childTnLst>
                              <p:par>
                                <p:cTn id="58" presetID="9" presetClass="entr" presetSubtype="0"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dissolve">
                                      <p:cBhvr>
                                        <p:cTn id="60" dur="500"/>
                                        <p:tgtEl>
                                          <p:spTgt spid="19"/>
                                        </p:tgtEl>
                                      </p:cBhvr>
                                    </p:animEffect>
                                  </p:childTnLst>
                                </p:cTn>
                              </p:par>
                            </p:childTnLst>
                          </p:cTn>
                        </p:par>
                        <p:par>
                          <p:cTn id="61" fill="hold">
                            <p:stCondLst>
                              <p:cond delay="4000"/>
                            </p:stCondLst>
                            <p:childTnLst>
                              <p:par>
                                <p:cTn id="62" presetID="9" presetClass="entr" presetSubtype="0"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dissolve">
                                      <p:cBhvr>
                                        <p:cTn id="64" dur="500"/>
                                        <p:tgtEl>
                                          <p:spTgt spid="23"/>
                                        </p:tgtEl>
                                      </p:cBhvr>
                                    </p:animEffect>
                                  </p:childTnLst>
                                </p:cTn>
                              </p:par>
                            </p:childTnLst>
                          </p:cTn>
                        </p:par>
                        <p:par>
                          <p:cTn id="65" fill="hold">
                            <p:stCondLst>
                              <p:cond delay="4500"/>
                            </p:stCondLst>
                            <p:childTnLst>
                              <p:par>
                                <p:cTn id="66" presetID="9"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dissolve">
                                      <p:cBhvr>
                                        <p:cTn id="68" dur="500"/>
                                        <p:tgtEl>
                                          <p:spTgt spid="27"/>
                                        </p:tgtEl>
                                      </p:cBhvr>
                                    </p:animEffect>
                                  </p:childTnLst>
                                </p:cTn>
                              </p:par>
                            </p:childTnLst>
                          </p:cTn>
                        </p:par>
                        <p:par>
                          <p:cTn id="69" fill="hold">
                            <p:stCondLst>
                              <p:cond delay="5000"/>
                            </p:stCondLst>
                            <p:childTnLst>
                              <p:par>
                                <p:cTn id="70" presetID="9"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dissolve">
                                      <p:cBhvr>
                                        <p:cTn id="72" dur="500"/>
                                        <p:tgtEl>
                                          <p:spTgt spid="10"/>
                                        </p:tgtEl>
                                      </p:cBhvr>
                                    </p:animEffect>
                                  </p:childTnLst>
                                </p:cTn>
                              </p:par>
                            </p:childTnLst>
                          </p:cTn>
                        </p:par>
                        <p:par>
                          <p:cTn id="73" fill="hold">
                            <p:stCondLst>
                              <p:cond delay="5500"/>
                            </p:stCondLst>
                            <p:childTnLst>
                              <p:par>
                                <p:cTn id="74" presetID="9"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dissolve">
                                      <p:cBhvr>
                                        <p:cTn id="7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Policy implications </a:t>
            </a:r>
            <a:endParaRPr lang="en-GB" dirty="0"/>
          </a:p>
        </p:txBody>
      </p:sp>
      <p:sp>
        <p:nvSpPr>
          <p:cNvPr id="6" name="5 Marcador de contenido"/>
          <p:cNvSpPr>
            <a:spLocks noGrp="1"/>
          </p:cNvSpPr>
          <p:nvPr>
            <p:ph idx="1"/>
          </p:nvPr>
        </p:nvSpPr>
        <p:spPr>
          <a:xfrm>
            <a:off x="762001" y="1249083"/>
            <a:ext cx="7455646" cy="5325031"/>
          </a:xfrm>
        </p:spPr>
        <p:txBody>
          <a:bodyPr>
            <a:normAutofit/>
          </a:bodyPr>
          <a:lstStyle/>
          <a:p>
            <a:r>
              <a:rPr lang="en-GB" sz="2200" dirty="0" smtClean="0"/>
              <a:t>Preliminary results:</a:t>
            </a:r>
          </a:p>
          <a:p>
            <a:endParaRPr lang="en-GB" sz="2200" dirty="0" smtClean="0"/>
          </a:p>
          <a:p>
            <a:pPr marL="685800" lvl="3" indent="0">
              <a:buNone/>
            </a:pPr>
            <a:endParaRPr lang="en-GB" sz="2000" dirty="0" smtClean="0"/>
          </a:p>
          <a:p>
            <a:pPr lvl="1" algn="just">
              <a:buFont typeface="Wingdings" charset="2"/>
              <a:buChar char="ü"/>
            </a:pPr>
            <a:r>
              <a:rPr lang="en-GB" sz="2000" dirty="0" smtClean="0"/>
              <a:t>Policies that improve access and cost of soft basic infrastructures like electricity and water are needed</a:t>
            </a:r>
          </a:p>
          <a:p>
            <a:pPr lvl="2">
              <a:buFont typeface="Arial"/>
              <a:buChar char="•"/>
            </a:pPr>
            <a:endParaRPr lang="en-GB" sz="2000" dirty="0" smtClean="0"/>
          </a:p>
          <a:p>
            <a:pPr lvl="1" algn="just">
              <a:buFont typeface="Wingdings" charset="2"/>
              <a:buChar char="ü"/>
            </a:pPr>
            <a:r>
              <a:rPr lang="en-GB" sz="2000" dirty="0" smtClean="0"/>
              <a:t>Improvements on access and cost to finance to facilitate economic growth and employment</a:t>
            </a:r>
            <a:endParaRPr lang="en-GB" dirty="0" smtClean="0"/>
          </a:p>
          <a:p>
            <a:pPr lvl="4"/>
            <a:endParaRPr lang="en-GB" dirty="0" smtClean="0"/>
          </a:p>
          <a:p>
            <a:pPr lvl="4"/>
            <a:endParaRPr lang="en-GB" dirty="0"/>
          </a:p>
        </p:txBody>
      </p:sp>
    </p:spTree>
    <p:extLst>
      <p:ext uri="{BB962C8B-B14F-4D97-AF65-F5344CB8AC3E}">
        <p14:creationId xmlns:p14="http://schemas.microsoft.com/office/powerpoint/2010/main" xmlns="" val="440458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Findings </a:t>
            </a:r>
            <a:endParaRPr lang="en-GB" dirty="0"/>
          </a:p>
        </p:txBody>
      </p:sp>
      <p:sp>
        <p:nvSpPr>
          <p:cNvPr id="6" name="5 Marcador de contenido"/>
          <p:cNvSpPr>
            <a:spLocks noGrp="1"/>
          </p:cNvSpPr>
          <p:nvPr>
            <p:ph idx="1"/>
          </p:nvPr>
        </p:nvSpPr>
        <p:spPr>
          <a:xfrm>
            <a:off x="762001" y="1249083"/>
            <a:ext cx="7455646" cy="5325031"/>
          </a:xfrm>
        </p:spPr>
        <p:txBody>
          <a:bodyPr>
            <a:normAutofit/>
          </a:bodyPr>
          <a:lstStyle/>
          <a:p>
            <a:r>
              <a:rPr lang="en-GB" sz="2200" dirty="0" smtClean="0"/>
              <a:t>Preliminary results for other countries:</a:t>
            </a:r>
          </a:p>
          <a:p>
            <a:r>
              <a:rPr lang="en-GB" sz="2200" dirty="0"/>
              <a:t>Main constrains</a:t>
            </a:r>
          </a:p>
          <a:p>
            <a:pPr lvl="4"/>
            <a:r>
              <a:rPr lang="en-GB" dirty="0"/>
              <a:t>Lebanon (2005): Macroeconomic </a:t>
            </a:r>
            <a:r>
              <a:rPr lang="en-GB" dirty="0" smtClean="0"/>
              <a:t>instability</a:t>
            </a:r>
          </a:p>
          <a:p>
            <a:pPr lvl="4"/>
            <a:r>
              <a:rPr lang="en-GB" dirty="0" smtClean="0"/>
              <a:t>Morocco </a:t>
            </a:r>
            <a:r>
              <a:rPr lang="en-GB" dirty="0"/>
              <a:t>(2006) : Tax rates, tax </a:t>
            </a:r>
            <a:r>
              <a:rPr lang="en-GB" dirty="0" smtClean="0"/>
              <a:t>administration</a:t>
            </a:r>
          </a:p>
          <a:p>
            <a:pPr lvl="4"/>
            <a:r>
              <a:rPr lang="en-GB" dirty="0" smtClean="0">
                <a:solidFill>
                  <a:srgbClr val="0000FF"/>
                </a:solidFill>
              </a:rPr>
              <a:t>Morocco (2013): Political uncertainty, access to finance</a:t>
            </a:r>
            <a:endParaRPr lang="en-GB" dirty="0">
              <a:solidFill>
                <a:srgbClr val="0000FF"/>
              </a:solidFill>
            </a:endParaRPr>
          </a:p>
          <a:p>
            <a:pPr lvl="4"/>
            <a:r>
              <a:rPr lang="en-GB" dirty="0"/>
              <a:t>Jordan (2006) : </a:t>
            </a:r>
            <a:r>
              <a:rPr lang="en-GB" dirty="0" smtClean="0"/>
              <a:t>Political uncertainty</a:t>
            </a:r>
          </a:p>
          <a:p>
            <a:pPr lvl="4"/>
            <a:r>
              <a:rPr lang="en-GB" dirty="0" smtClean="0">
                <a:solidFill>
                  <a:srgbClr val="0000FF"/>
                </a:solidFill>
              </a:rPr>
              <a:t>Jordan (2013): </a:t>
            </a:r>
            <a:r>
              <a:rPr lang="en-GB" dirty="0">
                <a:solidFill>
                  <a:srgbClr val="0000FF"/>
                </a:solidFill>
              </a:rPr>
              <a:t>Political uncertainty, </a:t>
            </a:r>
            <a:r>
              <a:rPr lang="en-GB" dirty="0"/>
              <a:t>access to </a:t>
            </a:r>
            <a:r>
              <a:rPr lang="en-GB" dirty="0" smtClean="0"/>
              <a:t>finance, corruption, crime, informal sector, legal constrains</a:t>
            </a:r>
          </a:p>
          <a:p>
            <a:pPr lvl="4"/>
            <a:r>
              <a:rPr lang="en-GB" dirty="0" smtClean="0">
                <a:solidFill>
                  <a:srgbClr val="0000FF"/>
                </a:solidFill>
              </a:rPr>
              <a:t>Tunisia (2013): </a:t>
            </a:r>
            <a:r>
              <a:rPr lang="en-GB" dirty="0">
                <a:solidFill>
                  <a:srgbClr val="0000FF"/>
                </a:solidFill>
              </a:rPr>
              <a:t>Political uncertainty</a:t>
            </a:r>
            <a:r>
              <a:rPr lang="en-GB" dirty="0"/>
              <a:t>, access to finance, corruption, crime, </a:t>
            </a:r>
            <a:r>
              <a:rPr lang="en-GB" dirty="0" smtClean="0"/>
              <a:t>labour regulations, inadequate skills, macro-stability</a:t>
            </a:r>
            <a:endParaRPr lang="en-GB" dirty="0"/>
          </a:p>
          <a:p>
            <a:r>
              <a:rPr lang="en-GB" sz="2200" dirty="0" smtClean="0"/>
              <a:t>Next </a:t>
            </a:r>
            <a:r>
              <a:rPr lang="en-GB" dirty="0" smtClean="0"/>
              <a:t>step: Compare with WB Doing Business data</a:t>
            </a:r>
          </a:p>
        </p:txBody>
      </p:sp>
    </p:spTree>
    <p:extLst>
      <p:ext uri="{BB962C8B-B14F-4D97-AF65-F5344CB8AC3E}">
        <p14:creationId xmlns:p14="http://schemas.microsoft.com/office/powerpoint/2010/main" xmlns="" val="1994379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71175" y="2519537"/>
            <a:ext cx="7306235" cy="707886"/>
          </a:xfrm>
          <a:prstGeom prst="rect">
            <a:avLst/>
          </a:prstGeom>
        </p:spPr>
        <p:txBody>
          <a:bodyPr wrap="square">
            <a:spAutoFit/>
          </a:bodyPr>
          <a:lstStyle/>
          <a:p>
            <a:pPr lvl="0" algn="ctr">
              <a:spcBef>
                <a:spcPts val="2000"/>
              </a:spcBef>
              <a:buClr>
                <a:srgbClr val="663366"/>
              </a:buClr>
              <a:buSzPct val="75000"/>
            </a:pPr>
            <a:r>
              <a:rPr lang="en-GB" sz="4000" dirty="0" smtClean="0">
                <a:solidFill>
                  <a:prstClr val="black">
                    <a:lumMod val="65000"/>
                    <a:lumOff val="35000"/>
                  </a:prstClr>
                </a:solidFill>
              </a:rPr>
              <a:t>Thank you for your attention</a:t>
            </a:r>
            <a:endParaRPr lang="en-GB" sz="4000" dirty="0">
              <a:solidFill>
                <a:prstClr val="black">
                  <a:lumMod val="65000"/>
                  <a:lumOff val="35000"/>
                </a:prstClr>
              </a:solidFill>
            </a:endParaRPr>
          </a:p>
        </p:txBody>
      </p:sp>
    </p:spTree>
    <p:extLst>
      <p:ext uri="{BB962C8B-B14F-4D97-AF65-F5344CB8AC3E}">
        <p14:creationId xmlns:p14="http://schemas.microsoft.com/office/powerpoint/2010/main" xmlns="" val="33854450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WB doing business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xmlns="" val="2938130392"/>
              </p:ext>
            </p:extLst>
          </p:nvPr>
        </p:nvGraphicFramePr>
        <p:xfrm>
          <a:off x="87906" y="2686618"/>
          <a:ext cx="8623124" cy="1161482"/>
        </p:xfrm>
        <a:graphic>
          <a:graphicData uri="http://schemas.openxmlformats.org/presentationml/2006/ole">
            <p:oleObj spid="_x0000_s5153" name="Document" r:id="rId3" imgW="6207840" imgH="822600" progId="Word.Document.12">
              <p:embed/>
            </p:oleObj>
          </a:graphicData>
        </a:graphic>
      </p:graphicFrame>
    </p:spTree>
    <p:extLst>
      <p:ext uri="{BB962C8B-B14F-4D97-AF65-F5344CB8AC3E}">
        <p14:creationId xmlns:p14="http://schemas.microsoft.com/office/powerpoint/2010/main" xmlns="" val="1207289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TFP estimates</a:t>
            </a:r>
            <a:endParaRPr lang="en-US" dirty="0"/>
          </a:p>
        </p:txBody>
      </p:sp>
      <p:pic>
        <p:nvPicPr>
          <p:cNvPr id="4" name="Imagen 2"/>
          <p:cNvPicPr/>
          <p:nvPr/>
        </p:nvPicPr>
        <p:blipFill>
          <a:blip r:embed="rId2">
            <a:extLst>
              <a:ext uri="{28A0092B-C50C-407E-A947-70E740481C1C}">
                <a14:useLocalDpi xmlns:a14="http://schemas.microsoft.com/office/drawing/2010/main" xmlns="" val="0"/>
              </a:ext>
            </a:extLst>
          </a:blip>
          <a:stretch>
            <a:fillRect/>
          </a:stretch>
        </p:blipFill>
        <p:spPr>
          <a:xfrm>
            <a:off x="2230542" y="3419332"/>
            <a:ext cx="3738458" cy="2751299"/>
          </a:xfrm>
          <a:prstGeom prst="rect">
            <a:avLst/>
          </a:prstGeom>
        </p:spPr>
      </p:pic>
    </p:spTree>
    <p:extLst>
      <p:ext uri="{BB962C8B-B14F-4D97-AF65-F5344CB8AC3E}">
        <p14:creationId xmlns:p14="http://schemas.microsoft.com/office/powerpoint/2010/main" xmlns="" val="18639169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30947"/>
            <a:ext cx="7556313" cy="1116106"/>
          </a:xfrm>
        </p:spPr>
        <p:txBody>
          <a:bodyPr/>
          <a:lstStyle/>
          <a:p>
            <a:r>
              <a:rPr lang="en-US" dirty="0" smtClean="0"/>
              <a:t>Morocco 2013</a:t>
            </a:r>
            <a:endParaRPr lang="en-US" dirty="0"/>
          </a:p>
        </p:txBody>
      </p:sp>
      <p:pic>
        <p:nvPicPr>
          <p:cNvPr id="4" name="Picture 3"/>
          <p:cNvPicPr>
            <a:picLocks noChangeAspect="1"/>
          </p:cNvPicPr>
          <p:nvPr/>
        </p:nvPicPr>
        <p:blipFill>
          <a:blip r:embed="rId2"/>
          <a:stretch>
            <a:fillRect/>
          </a:stretch>
        </p:blipFill>
        <p:spPr>
          <a:xfrm>
            <a:off x="825500" y="1099070"/>
            <a:ext cx="7183145" cy="4869929"/>
          </a:xfrm>
          <a:prstGeom prst="rect">
            <a:avLst/>
          </a:prstGeom>
        </p:spPr>
      </p:pic>
    </p:spTree>
    <p:extLst>
      <p:ext uri="{BB962C8B-B14F-4D97-AF65-F5344CB8AC3E}">
        <p14:creationId xmlns:p14="http://schemas.microsoft.com/office/powerpoint/2010/main" xmlns="" val="17964389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Lebanon 2013</a:t>
            </a:r>
            <a:endParaRPr lang="en-US" dirty="0"/>
          </a:p>
        </p:txBody>
      </p:sp>
      <p:pic>
        <p:nvPicPr>
          <p:cNvPr id="4" name="Picture 3"/>
          <p:cNvPicPr>
            <a:picLocks noChangeAspect="1"/>
          </p:cNvPicPr>
          <p:nvPr/>
        </p:nvPicPr>
        <p:blipFill>
          <a:blip r:embed="rId2"/>
          <a:stretch>
            <a:fillRect/>
          </a:stretch>
        </p:blipFill>
        <p:spPr>
          <a:xfrm>
            <a:off x="498474" y="1515877"/>
            <a:ext cx="7493000" cy="5080000"/>
          </a:xfrm>
          <a:prstGeom prst="rect">
            <a:avLst/>
          </a:prstGeom>
        </p:spPr>
      </p:pic>
    </p:spTree>
    <p:extLst>
      <p:ext uri="{BB962C8B-B14F-4D97-AF65-F5344CB8AC3E}">
        <p14:creationId xmlns:p14="http://schemas.microsoft.com/office/powerpoint/2010/main" xmlns="" val="36952551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696390"/>
          </a:xfrm>
        </p:spPr>
        <p:txBody>
          <a:bodyPr/>
          <a:lstStyle/>
          <a:p>
            <a:r>
              <a:rPr lang="en-US" dirty="0" smtClean="0"/>
              <a:t>Tunisia 2013</a:t>
            </a:r>
            <a:endParaRPr lang="en-US" dirty="0"/>
          </a:p>
        </p:txBody>
      </p:sp>
      <p:pic>
        <p:nvPicPr>
          <p:cNvPr id="4" name="Picture 3"/>
          <p:cNvPicPr>
            <a:picLocks noChangeAspect="1"/>
          </p:cNvPicPr>
          <p:nvPr/>
        </p:nvPicPr>
        <p:blipFill>
          <a:blip r:embed="rId2"/>
          <a:stretch>
            <a:fillRect/>
          </a:stretch>
        </p:blipFill>
        <p:spPr>
          <a:xfrm>
            <a:off x="260501" y="1349846"/>
            <a:ext cx="7341620" cy="4977369"/>
          </a:xfrm>
          <a:prstGeom prst="rect">
            <a:avLst/>
          </a:prstGeom>
        </p:spPr>
      </p:pic>
    </p:spTree>
    <p:extLst>
      <p:ext uri="{BB962C8B-B14F-4D97-AF65-F5344CB8AC3E}">
        <p14:creationId xmlns:p14="http://schemas.microsoft.com/office/powerpoint/2010/main" xmlns="" val="21364318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688248"/>
          </a:xfrm>
        </p:spPr>
        <p:txBody>
          <a:bodyPr/>
          <a:lstStyle/>
          <a:p>
            <a:r>
              <a:rPr lang="en-US" dirty="0" smtClean="0"/>
              <a:t>Jordan 2013</a:t>
            </a:r>
            <a:endParaRPr lang="en-US" dirty="0"/>
          </a:p>
        </p:txBody>
      </p:sp>
      <p:pic>
        <p:nvPicPr>
          <p:cNvPr id="4" name="Picture 3"/>
          <p:cNvPicPr>
            <a:picLocks noChangeAspect="1"/>
          </p:cNvPicPr>
          <p:nvPr/>
        </p:nvPicPr>
        <p:blipFill>
          <a:blip r:embed="rId2"/>
          <a:stretch>
            <a:fillRect/>
          </a:stretch>
        </p:blipFill>
        <p:spPr>
          <a:xfrm>
            <a:off x="1326928" y="1554981"/>
            <a:ext cx="6510675" cy="4414017"/>
          </a:xfrm>
          <a:prstGeom prst="rect">
            <a:avLst/>
          </a:prstGeom>
        </p:spPr>
      </p:pic>
    </p:spTree>
    <p:extLst>
      <p:ext uri="{BB962C8B-B14F-4D97-AF65-F5344CB8AC3E}">
        <p14:creationId xmlns:p14="http://schemas.microsoft.com/office/powerpoint/2010/main" xmlns="" val="15617535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WBES</a:t>
            </a:r>
            <a:endParaRPr lang="en-US" dirty="0"/>
          </a:p>
        </p:txBody>
      </p:sp>
      <p:sp>
        <p:nvSpPr>
          <p:cNvPr id="3" name="Content Placeholder 2"/>
          <p:cNvSpPr>
            <a:spLocks noGrp="1"/>
          </p:cNvSpPr>
          <p:nvPr>
            <p:ph idx="1"/>
          </p:nvPr>
        </p:nvSpPr>
        <p:spPr/>
        <p:txBody>
          <a:bodyPr>
            <a:normAutofit fontScale="55000" lnSpcReduction="20000"/>
          </a:bodyPr>
          <a:lstStyle/>
          <a:p>
            <a:r>
              <a:rPr lang="en-US" b="1" dirty="0"/>
              <a:t>Sampling and weights:</a:t>
            </a:r>
            <a:endParaRPr lang="en-US" dirty="0"/>
          </a:p>
          <a:p>
            <a:r>
              <a:rPr lang="en-US" dirty="0"/>
              <a:t>The sampling methodology for Enterprise Surveys is stratified random sampling. In a simple random sample, all members of the population have the same probability of being selected and no weighting of the observations is necessary. In a stratified random sample, all population units are grouped within homogeneous groups and simple random samples are selected within each group. This method allows computing estimates for each of the strata with a specified level of precision while population estimates can also be estimated by properly weighting individual observations. The sampling weights take care of the varying probabilities of selection across different strata. Under certain conditions, estimates' precision under stratified random sampling will be higher than under simple random sampling (lower standard errors may result from the estimation procedure).</a:t>
            </a:r>
          </a:p>
          <a:p>
            <a:r>
              <a:rPr lang="en-US" dirty="0"/>
              <a:t>The strata for Enterprise Surveys are firm size, business sector, and geographic region within a country. Firm size levels are 5-19 (small), 20-99 (medium), and 100+ employees (large-sized firms). Since in most economies, the majority of firms are small and medium-sized, Enterprise Surveys oversample large firms since larger firms tend to be engines of job creation. Sector breakdown is usually manufacturing, retail, and other services. For larger economies, specific manufacturing sub-sectors are selected as additional strata on the basis of employment, value-added, and total number of establishments figures. Geographic regions within a country are selected based on which cities/regions collectively contain the majority of economic activity.</a:t>
            </a:r>
          </a:p>
          <a:p>
            <a:r>
              <a:rPr lang="en-US" dirty="0"/>
              <a:t>Ideally the survey sample frame is derived from the universe of eligible firms obtained from the country’s statistical office.</a:t>
            </a:r>
          </a:p>
        </p:txBody>
      </p:sp>
    </p:spTree>
    <p:extLst>
      <p:ext uri="{BB962C8B-B14F-4D97-AF65-F5344CB8AC3E}">
        <p14:creationId xmlns:p14="http://schemas.microsoft.com/office/powerpoint/2010/main" xmlns="" val="1543452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Motivation</a:t>
            </a:r>
            <a:endParaRPr lang="en-GB" dirty="0"/>
          </a:p>
        </p:txBody>
      </p:sp>
      <p:sp>
        <p:nvSpPr>
          <p:cNvPr id="3" name="Marcador de contenido 2"/>
          <p:cNvSpPr>
            <a:spLocks noGrp="1"/>
          </p:cNvSpPr>
          <p:nvPr>
            <p:ph idx="1"/>
          </p:nvPr>
        </p:nvSpPr>
        <p:spPr>
          <a:xfrm>
            <a:off x="498474" y="1287081"/>
            <a:ext cx="7556313" cy="5028199"/>
          </a:xfrm>
        </p:spPr>
        <p:txBody>
          <a:bodyPr>
            <a:normAutofit/>
          </a:bodyPr>
          <a:lstStyle/>
          <a:p>
            <a:pPr algn="just"/>
            <a:r>
              <a:rPr lang="en-GB" dirty="0" smtClean="0"/>
              <a:t>The identification of the obstacles that affect firm performance is essential to design actions aimed at   removing or reducing them</a:t>
            </a:r>
          </a:p>
          <a:p>
            <a:pPr algn="just"/>
            <a:r>
              <a:rPr lang="en-GB" dirty="0" smtClean="0"/>
              <a:t>Since 2011, MENA countries have been involved in a major political and social transitional period:</a:t>
            </a:r>
          </a:p>
          <a:p>
            <a:pPr lvl="2" algn="just">
              <a:buFont typeface="Wingdings" charset="0"/>
              <a:buChar char="è"/>
            </a:pPr>
            <a:r>
              <a:rPr lang="en-GB" dirty="0"/>
              <a:t>I</a:t>
            </a:r>
            <a:r>
              <a:rPr lang="en-GB" dirty="0" smtClean="0"/>
              <a:t>nitial aim was to generate economic and social opportunities to pave the way towards economic growth and employment growth  in a democratization context</a:t>
            </a:r>
          </a:p>
          <a:p>
            <a:pPr lvl="2" algn="just">
              <a:buFont typeface="Wingdings" charset="0"/>
              <a:buChar char="è"/>
            </a:pPr>
            <a:r>
              <a:rPr lang="en-GB" dirty="0" smtClean="0"/>
              <a:t>But now facing major challenges to improve past trends and create new economic opportunities</a:t>
            </a:r>
          </a:p>
          <a:p>
            <a:pPr lvl="2" algn="just">
              <a:buFont typeface="Wingdings" charset="0"/>
              <a:buChar char="è"/>
            </a:pPr>
            <a:r>
              <a:rPr lang="en-GB" dirty="0" smtClean="0"/>
              <a:t> </a:t>
            </a:r>
            <a:r>
              <a:rPr lang="en-GB" dirty="0"/>
              <a:t>I</a:t>
            </a:r>
            <a:r>
              <a:rPr lang="en-GB" dirty="0" smtClean="0"/>
              <a:t>dentifying the main constrains that difficult </a:t>
            </a:r>
            <a:r>
              <a:rPr lang="en-GB" dirty="0"/>
              <a:t>firms’ operations </a:t>
            </a:r>
            <a:r>
              <a:rPr lang="en-GB" dirty="0" smtClean="0"/>
              <a:t>is an important objective: Does these constrains differ by country? Could policy interventions help? Regional, national level</a:t>
            </a:r>
          </a:p>
          <a:p>
            <a:pPr lvl="2" algn="just">
              <a:buFont typeface="Wingdings" charset="0"/>
              <a:buChar char="è"/>
            </a:pPr>
            <a:endParaRPr lang="en-GB" dirty="0"/>
          </a:p>
        </p:txBody>
      </p:sp>
    </p:spTree>
    <p:extLst>
      <p:ext uri="{BB962C8B-B14F-4D97-AF65-F5344CB8AC3E}">
        <p14:creationId xmlns:p14="http://schemas.microsoft.com/office/powerpoint/2010/main" xmlns="" val="4278756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Investment climate literature</a:t>
            </a:r>
            <a:endParaRPr lang="en-GB" dirty="0"/>
          </a:p>
        </p:txBody>
      </p:sp>
      <p:sp>
        <p:nvSpPr>
          <p:cNvPr id="3" name="Marcador de contenido 2"/>
          <p:cNvSpPr>
            <a:spLocks noGrp="1"/>
          </p:cNvSpPr>
          <p:nvPr>
            <p:ph sz="half" idx="1"/>
          </p:nvPr>
        </p:nvSpPr>
        <p:spPr>
          <a:xfrm>
            <a:off x="498518" y="1759978"/>
            <a:ext cx="7556269" cy="4896111"/>
          </a:xfrm>
        </p:spPr>
        <p:txBody>
          <a:bodyPr>
            <a:normAutofit/>
          </a:bodyPr>
          <a:lstStyle/>
          <a:p>
            <a:pPr marL="228600" lvl="2" algn="just">
              <a:spcBef>
                <a:spcPts val="2000"/>
              </a:spcBef>
            </a:pPr>
            <a:r>
              <a:rPr lang="en-GB" sz="2600" dirty="0" smtClean="0"/>
              <a:t>Previous literature</a:t>
            </a:r>
            <a:endParaRPr lang="en-GB" dirty="0" smtClean="0"/>
          </a:p>
          <a:p>
            <a:pPr marL="228600" lvl="2" algn="just">
              <a:spcBef>
                <a:spcPts val="2000"/>
              </a:spcBef>
            </a:pPr>
            <a:r>
              <a:rPr lang="en-GB" dirty="0" err="1"/>
              <a:t>Dethier</a:t>
            </a:r>
            <a:r>
              <a:rPr lang="en-GB" dirty="0"/>
              <a:t> et al (2010)</a:t>
            </a:r>
            <a:endParaRPr lang="en-GB" sz="2600" dirty="0"/>
          </a:p>
          <a:p>
            <a:pPr lvl="2" algn="just"/>
            <a:r>
              <a:rPr lang="en-GB" dirty="0"/>
              <a:t>Good business climate favours growth by encouraging investment and </a:t>
            </a:r>
            <a:r>
              <a:rPr lang="en-GB" dirty="0" smtClean="0"/>
              <a:t>productivity growth</a:t>
            </a:r>
            <a:endParaRPr lang="en-GB" dirty="0"/>
          </a:p>
          <a:p>
            <a:pPr lvl="2" algn="just"/>
            <a:r>
              <a:rPr lang="en-GB" dirty="0"/>
              <a:t>Business climate </a:t>
            </a:r>
            <a:r>
              <a:rPr lang="en-GB" dirty="0" smtClean="0"/>
              <a:t>mainly affects </a:t>
            </a:r>
            <a:r>
              <a:rPr lang="en-GB" dirty="0"/>
              <a:t>economic activity throughout its influence on incentives to invest</a:t>
            </a:r>
            <a:endParaRPr lang="en-GB" dirty="0" smtClean="0"/>
          </a:p>
          <a:p>
            <a:pPr marL="228600" lvl="2" algn="just">
              <a:spcBef>
                <a:spcPts val="2000"/>
              </a:spcBef>
            </a:pPr>
            <a:r>
              <a:rPr lang="en-GB" dirty="0" err="1"/>
              <a:t>Kinda</a:t>
            </a:r>
            <a:r>
              <a:rPr lang="en-GB" dirty="0"/>
              <a:t> et al (2011) </a:t>
            </a:r>
            <a:endParaRPr lang="en-GB" dirty="0" smtClean="0"/>
          </a:p>
          <a:p>
            <a:pPr marL="457200" lvl="3" algn="just">
              <a:spcBef>
                <a:spcPts val="2000"/>
              </a:spcBef>
            </a:pPr>
            <a:r>
              <a:rPr lang="en-GB" dirty="0" smtClean="0"/>
              <a:t> TFP in Morocco, Saudi Arabia</a:t>
            </a:r>
            <a:r>
              <a:rPr lang="en-GB" dirty="0"/>
              <a:t>,</a:t>
            </a:r>
            <a:r>
              <a:rPr lang="en-GB" dirty="0" smtClean="0"/>
              <a:t> Algeria, Egypt, Lebanon, main constrains are workers education, internet access</a:t>
            </a:r>
            <a:endParaRPr lang="en-GB" dirty="0"/>
          </a:p>
          <a:p>
            <a:pPr marL="228600" lvl="2" algn="just">
              <a:spcBef>
                <a:spcPts val="2000"/>
              </a:spcBef>
            </a:pPr>
            <a:r>
              <a:rPr lang="en-GB" dirty="0" smtClean="0"/>
              <a:t>Augier et al (2012)</a:t>
            </a:r>
          </a:p>
          <a:p>
            <a:pPr marL="457200" lvl="3" algn="just">
              <a:spcBef>
                <a:spcPts val="2000"/>
              </a:spcBef>
            </a:pPr>
            <a:r>
              <a:rPr lang="en-GB" dirty="0" smtClean="0"/>
              <a:t>Moroccan firms, finance and taxes are the main constrains</a:t>
            </a:r>
          </a:p>
          <a:p>
            <a:pPr marL="457200" lvl="3" algn="just">
              <a:spcBef>
                <a:spcPts val="2000"/>
              </a:spcBef>
            </a:pPr>
            <a:endParaRPr lang="en-GB" dirty="0" smtClean="0"/>
          </a:p>
          <a:p>
            <a:pPr lvl="3">
              <a:buFont typeface="Wingdings" charset="2"/>
              <a:buChar char="ü"/>
            </a:pPr>
            <a:endParaRPr lang="en-GB" dirty="0" smtClean="0"/>
          </a:p>
          <a:p>
            <a:pPr lvl="3">
              <a:buFont typeface="Wingdings" charset="2"/>
              <a:buChar char="ü"/>
            </a:pPr>
            <a:endParaRPr lang="en-GB" dirty="0" smtClean="0"/>
          </a:p>
          <a:p>
            <a:pPr algn="just"/>
            <a:endParaRPr lang="en-GB" dirty="0" smtClean="0"/>
          </a:p>
          <a:p>
            <a:pPr lvl="1" algn="just"/>
            <a:endParaRPr lang="en-GB" dirty="0"/>
          </a:p>
        </p:txBody>
      </p:sp>
    </p:spTree>
    <p:extLst>
      <p:ext uri="{BB962C8B-B14F-4D97-AF65-F5344CB8AC3E}">
        <p14:creationId xmlns:p14="http://schemas.microsoft.com/office/powerpoint/2010/main" xmlns="" val="4220484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Investment climate literature</a:t>
            </a:r>
            <a:endParaRPr lang="en-GB" dirty="0"/>
          </a:p>
        </p:txBody>
      </p:sp>
      <p:sp>
        <p:nvSpPr>
          <p:cNvPr id="7" name="Marcador de contenido 6"/>
          <p:cNvSpPr>
            <a:spLocks noGrp="1"/>
          </p:cNvSpPr>
          <p:nvPr>
            <p:ph sz="half" idx="2"/>
          </p:nvPr>
        </p:nvSpPr>
        <p:spPr>
          <a:xfrm>
            <a:off x="498474" y="2721269"/>
            <a:ext cx="8080717" cy="4140200"/>
          </a:xfrm>
        </p:spPr>
        <p:txBody>
          <a:bodyPr>
            <a:normAutofit/>
          </a:bodyPr>
          <a:lstStyle/>
          <a:p>
            <a:pPr algn="just"/>
            <a:r>
              <a:rPr lang="en-US" sz="2400" dirty="0" smtClean="0"/>
              <a:t>Previous findings:</a:t>
            </a:r>
          </a:p>
          <a:p>
            <a:pPr lvl="1" algn="just"/>
            <a:r>
              <a:rPr lang="en-US" dirty="0" smtClean="0"/>
              <a:t>Poor infrastructure affects negatively firm performance</a:t>
            </a:r>
          </a:p>
          <a:p>
            <a:pPr lvl="3" algn="just">
              <a:buFont typeface="Wingdings" charset="2"/>
              <a:buChar char="ü"/>
            </a:pPr>
            <a:r>
              <a:rPr lang="en-US" dirty="0" err="1" smtClean="0"/>
              <a:t>Alby</a:t>
            </a:r>
            <a:r>
              <a:rPr lang="en-US" dirty="0" smtClean="0"/>
              <a:t> et al  (2010), </a:t>
            </a:r>
            <a:r>
              <a:rPr lang="en-US" dirty="0" err="1" smtClean="0"/>
              <a:t>Aterido</a:t>
            </a:r>
            <a:r>
              <a:rPr lang="en-US" dirty="0" smtClean="0"/>
              <a:t> and </a:t>
            </a:r>
            <a:r>
              <a:rPr lang="en-US" dirty="0" err="1" smtClean="0"/>
              <a:t>Hallward</a:t>
            </a:r>
            <a:r>
              <a:rPr lang="en-US" dirty="0" smtClean="0"/>
              <a:t> </a:t>
            </a:r>
            <a:r>
              <a:rPr lang="en-US" dirty="0" err="1" smtClean="0"/>
              <a:t>Driemeier</a:t>
            </a:r>
            <a:r>
              <a:rPr lang="en-US" dirty="0" smtClean="0"/>
              <a:t> (2007), </a:t>
            </a:r>
            <a:r>
              <a:rPr lang="en-US" dirty="0" err="1" smtClean="0"/>
              <a:t>Datta</a:t>
            </a:r>
            <a:r>
              <a:rPr lang="en-US" dirty="0" smtClean="0"/>
              <a:t> (2008)</a:t>
            </a:r>
          </a:p>
          <a:p>
            <a:pPr lvl="1" algn="just"/>
            <a:r>
              <a:rPr lang="en-US" dirty="0" smtClean="0"/>
              <a:t>Competition affects positively and excessive regulation affects negatively firms’ performance</a:t>
            </a:r>
          </a:p>
          <a:p>
            <a:pPr lvl="3" algn="just">
              <a:buFont typeface="Wingdings" charset="2"/>
              <a:buChar char="ü"/>
            </a:pPr>
            <a:r>
              <a:rPr lang="en-US" dirty="0" smtClean="0"/>
              <a:t> Beck  et al (2005), Gelb et al (2007), </a:t>
            </a:r>
            <a:r>
              <a:rPr lang="en-US" dirty="0" err="1" smtClean="0"/>
              <a:t>Aterido</a:t>
            </a:r>
            <a:r>
              <a:rPr lang="en-US" dirty="0" smtClean="0"/>
              <a:t> et al (2011)</a:t>
            </a:r>
          </a:p>
          <a:p>
            <a:pPr lvl="1" algn="just"/>
            <a:r>
              <a:rPr lang="en-US" dirty="0" smtClean="0"/>
              <a:t>Financial constraints affects negatively  enterprise growth</a:t>
            </a:r>
          </a:p>
          <a:p>
            <a:pPr lvl="3" algn="just">
              <a:buFont typeface="Wingdings" charset="2"/>
              <a:buChar char="ü"/>
            </a:pPr>
            <a:r>
              <a:rPr lang="en-US" dirty="0" err="1" smtClean="0"/>
              <a:t>Aterido</a:t>
            </a:r>
            <a:r>
              <a:rPr lang="en-US" dirty="0" smtClean="0"/>
              <a:t> and </a:t>
            </a:r>
            <a:r>
              <a:rPr lang="en-US" dirty="0" err="1" smtClean="0"/>
              <a:t>Hallward</a:t>
            </a:r>
            <a:r>
              <a:rPr lang="en-US" dirty="0" smtClean="0"/>
              <a:t> </a:t>
            </a:r>
            <a:r>
              <a:rPr lang="en-US" dirty="0" err="1" smtClean="0"/>
              <a:t>Driemeier</a:t>
            </a:r>
            <a:r>
              <a:rPr lang="en-US" dirty="0" smtClean="0"/>
              <a:t> (2007), Beck et al (2005)</a:t>
            </a:r>
          </a:p>
          <a:p>
            <a:pPr lvl="1" algn="just"/>
            <a:r>
              <a:rPr lang="en-US" dirty="0" smtClean="0"/>
              <a:t>Corruption and crime affects negatively firm performance</a:t>
            </a:r>
          </a:p>
          <a:p>
            <a:pPr lvl="3" algn="just">
              <a:buFont typeface="Wingdings" charset="2"/>
              <a:buChar char="ü"/>
            </a:pPr>
            <a:r>
              <a:rPr lang="en-US" dirty="0" err="1" smtClean="0"/>
              <a:t>Fisman</a:t>
            </a:r>
            <a:r>
              <a:rPr lang="en-US" dirty="0" smtClean="0"/>
              <a:t> and </a:t>
            </a:r>
            <a:r>
              <a:rPr lang="en-US" dirty="0" err="1" smtClean="0"/>
              <a:t>Svensson</a:t>
            </a:r>
            <a:r>
              <a:rPr lang="en-US" dirty="0" smtClean="0"/>
              <a:t> (2007) </a:t>
            </a:r>
          </a:p>
          <a:p>
            <a:pPr marL="685800" lvl="3" indent="0" algn="just">
              <a:buNone/>
            </a:pPr>
            <a:endParaRPr lang="en-GB" dirty="0"/>
          </a:p>
          <a:p>
            <a:endParaRPr lang="es-ES" dirty="0"/>
          </a:p>
        </p:txBody>
      </p:sp>
      <p:sp>
        <p:nvSpPr>
          <p:cNvPr id="4" name="Marcador de contenido 3"/>
          <p:cNvSpPr>
            <a:spLocks noGrp="1"/>
          </p:cNvSpPr>
          <p:nvPr>
            <p:ph sz="half" idx="1"/>
          </p:nvPr>
        </p:nvSpPr>
        <p:spPr>
          <a:xfrm>
            <a:off x="498517" y="1388323"/>
            <a:ext cx="7556269" cy="1121802"/>
          </a:xfrm>
        </p:spPr>
        <p:txBody>
          <a:bodyPr>
            <a:noAutofit/>
          </a:bodyPr>
          <a:lstStyle/>
          <a:p>
            <a:pPr algn="just"/>
            <a:r>
              <a:rPr lang="en-GB" sz="2000" dirty="0" smtClean="0"/>
              <a:t>Variables used to define the investment climate are generally related to infrastructure, security, political stability, access to finance and the regulatory and legal framework</a:t>
            </a:r>
            <a:endParaRPr lang="es-ES_tradnl" sz="2000" dirty="0"/>
          </a:p>
        </p:txBody>
      </p:sp>
    </p:spTree>
    <p:extLst>
      <p:ext uri="{BB962C8B-B14F-4D97-AF65-F5344CB8AC3E}">
        <p14:creationId xmlns:p14="http://schemas.microsoft.com/office/powerpoint/2010/main" xmlns="" val="130597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Data</a:t>
            </a:r>
            <a:endParaRPr lang="en-GB" dirty="0"/>
          </a:p>
        </p:txBody>
      </p:sp>
      <p:sp>
        <p:nvSpPr>
          <p:cNvPr id="3" name="Marcador de contenido 2"/>
          <p:cNvSpPr>
            <a:spLocks noGrp="1"/>
          </p:cNvSpPr>
          <p:nvPr>
            <p:ph idx="1"/>
          </p:nvPr>
        </p:nvSpPr>
        <p:spPr>
          <a:xfrm>
            <a:off x="498474" y="1734090"/>
            <a:ext cx="7556313" cy="4993057"/>
          </a:xfrm>
        </p:spPr>
        <p:txBody>
          <a:bodyPr>
            <a:normAutofit/>
          </a:bodyPr>
          <a:lstStyle/>
          <a:p>
            <a:pPr algn="just"/>
            <a:r>
              <a:rPr lang="en-GB" dirty="0"/>
              <a:t>Firm-level data are obtained from the World Bank Enterprise Survey dataset (WBES</a:t>
            </a:r>
            <a:r>
              <a:rPr lang="en-GB" dirty="0" smtClean="0"/>
              <a:t>)</a:t>
            </a:r>
            <a:endParaRPr lang="en-GB" dirty="0"/>
          </a:p>
          <a:p>
            <a:pPr lvl="1" algn="just"/>
            <a:r>
              <a:rPr lang="en-GB" dirty="0" smtClean="0"/>
              <a:t>Formal </a:t>
            </a:r>
            <a:r>
              <a:rPr lang="en-GB" dirty="0"/>
              <a:t>(registered) companies with </a:t>
            </a:r>
            <a:r>
              <a:rPr lang="en-GB" dirty="0" smtClean="0"/>
              <a:t>at least 5 employees </a:t>
            </a:r>
            <a:r>
              <a:rPr lang="en-GB" dirty="0"/>
              <a:t>are targeted for </a:t>
            </a:r>
            <a:r>
              <a:rPr lang="en-GB" dirty="0" smtClean="0"/>
              <a:t>interviews, those with </a:t>
            </a:r>
            <a:r>
              <a:rPr lang="en-GB" dirty="0"/>
              <a:t>100% government/state ownership are not eligible to participate in the s</a:t>
            </a:r>
            <a:r>
              <a:rPr lang="en-GB" dirty="0" smtClean="0"/>
              <a:t>urvey</a:t>
            </a:r>
            <a:endParaRPr lang="en-GB" dirty="0"/>
          </a:p>
          <a:p>
            <a:pPr lvl="1" algn="just"/>
            <a:r>
              <a:rPr lang="en-GB" dirty="0"/>
              <a:t>Business owners and top managers answered </a:t>
            </a:r>
            <a:r>
              <a:rPr lang="en-GB" dirty="0" smtClean="0"/>
              <a:t>the survey </a:t>
            </a:r>
            <a:endParaRPr lang="en-GB" dirty="0"/>
          </a:p>
          <a:p>
            <a:pPr lvl="1" algn="just"/>
            <a:r>
              <a:rPr lang="en-GB" dirty="0"/>
              <a:t>The questions cover a broad range of business environment topics including: sales, exports, </a:t>
            </a:r>
            <a:r>
              <a:rPr lang="en-GB" dirty="0" smtClean="0"/>
              <a:t>workers and labour market, </a:t>
            </a:r>
            <a:r>
              <a:rPr lang="en-GB" dirty="0"/>
              <a:t>access to finance, corruption, infrastructure, competition… </a:t>
            </a:r>
            <a:r>
              <a:rPr lang="en-GB" dirty="0" err="1" smtClean="0"/>
              <a:t>etc</a:t>
            </a:r>
            <a:endParaRPr lang="en-GB" dirty="0" smtClean="0"/>
          </a:p>
          <a:p>
            <a:pPr algn="just"/>
            <a:r>
              <a:rPr lang="en-GB" dirty="0" smtClean="0"/>
              <a:t>Macro data: WDI, WB Economic Outlook, UN-COMTRADE</a:t>
            </a:r>
          </a:p>
          <a:p>
            <a:pPr algn="just"/>
            <a:r>
              <a:rPr lang="en-GB" dirty="0" smtClean="0"/>
              <a:t>Institutions: WB Governance Indicators, Freedom House,</a:t>
            </a:r>
          </a:p>
          <a:p>
            <a:pPr algn="just"/>
            <a:r>
              <a:rPr lang="en-GB" dirty="0" smtClean="0"/>
              <a:t>Constrains at the country level: WB Doing Business</a:t>
            </a:r>
            <a:endParaRPr lang="es-ES_tradnl" dirty="0" smtClean="0"/>
          </a:p>
        </p:txBody>
      </p:sp>
    </p:spTree>
    <p:extLst>
      <p:ext uri="{BB962C8B-B14F-4D97-AF65-F5344CB8AC3E}">
        <p14:creationId xmlns:p14="http://schemas.microsoft.com/office/powerpoint/2010/main" xmlns="" val="3898218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498474" y="1717808"/>
            <a:ext cx="7556313" cy="4408356"/>
          </a:xfrm>
        </p:spPr>
        <p:txBody>
          <a:bodyPr>
            <a:normAutofit lnSpcReduction="10000"/>
          </a:bodyPr>
          <a:lstStyle/>
          <a:p>
            <a:r>
              <a:rPr lang="en-US" dirty="0" smtClean="0"/>
              <a:t>First step: Measuring economic performance</a:t>
            </a:r>
            <a:r>
              <a:rPr lang="en-US" dirty="0" smtClean="0">
                <a:sym typeface="Wingdings"/>
              </a:rPr>
              <a:t> TFP, </a:t>
            </a:r>
            <a:r>
              <a:rPr lang="en-US" dirty="0" err="1" smtClean="0">
                <a:sym typeface="Wingdings"/>
              </a:rPr>
              <a:t>labour</a:t>
            </a:r>
            <a:r>
              <a:rPr lang="en-US" dirty="0" smtClean="0">
                <a:sym typeface="Wingdings"/>
              </a:rPr>
              <a:t> productivity, sales growth   </a:t>
            </a:r>
          </a:p>
          <a:p>
            <a:r>
              <a:rPr lang="en-US" dirty="0">
                <a:sym typeface="Wingdings"/>
              </a:rPr>
              <a:t>Second step: </a:t>
            </a:r>
            <a:r>
              <a:rPr lang="en-US" dirty="0" smtClean="0">
                <a:sym typeface="Wingdings"/>
              </a:rPr>
              <a:t>Measuring </a:t>
            </a:r>
            <a:r>
              <a:rPr lang="en-US" dirty="0">
                <a:sym typeface="Wingdings"/>
              </a:rPr>
              <a:t>constrains</a:t>
            </a:r>
          </a:p>
          <a:p>
            <a:pPr lvl="1"/>
            <a:r>
              <a:rPr lang="en-US" dirty="0">
                <a:sym typeface="Wingdings"/>
              </a:rPr>
              <a:t>Firm level: Size, sector, ownership, internet access, perceived constrains</a:t>
            </a:r>
          </a:p>
          <a:p>
            <a:pPr lvl="1"/>
            <a:r>
              <a:rPr lang="en-US" dirty="0">
                <a:sym typeface="Wingdings"/>
              </a:rPr>
              <a:t>Macro-level: Macro-financial and macro-economic factors</a:t>
            </a:r>
          </a:p>
          <a:p>
            <a:pPr lvl="1"/>
            <a:r>
              <a:rPr lang="en-US" dirty="0">
                <a:sym typeface="Wingdings"/>
              </a:rPr>
              <a:t>Non-economic factors: </a:t>
            </a:r>
            <a:r>
              <a:rPr lang="en-US" sz="1600" dirty="0">
                <a:latin typeface="Rockwell (Body)"/>
                <a:cs typeface="Rockwell (Body)"/>
                <a:sym typeface="Wingdings"/>
              </a:rPr>
              <a:t>R</a:t>
            </a:r>
            <a:r>
              <a:rPr lang="en-US" sz="1600" dirty="0">
                <a:latin typeface="Rockwell (Body)"/>
                <a:cs typeface="Rockwell (Body)"/>
              </a:rPr>
              <a:t>ule of law, human development, governance </a:t>
            </a:r>
            <a:r>
              <a:rPr lang="en-US" sz="1600" dirty="0" smtClean="0">
                <a:latin typeface="Rockwell (Body)"/>
                <a:cs typeface="Rockwell (Body)"/>
              </a:rPr>
              <a:t>quality</a:t>
            </a:r>
            <a:endParaRPr lang="en-US" dirty="0" smtClean="0">
              <a:sym typeface="Wingdings"/>
            </a:endParaRPr>
          </a:p>
          <a:p>
            <a:r>
              <a:rPr lang="en-US" dirty="0" smtClean="0">
                <a:sym typeface="Wingdings"/>
              </a:rPr>
              <a:t>Third step: </a:t>
            </a:r>
            <a:r>
              <a:rPr lang="en-US" dirty="0" err="1" smtClean="0">
                <a:sym typeface="Wingdings"/>
              </a:rPr>
              <a:t>Modelling</a:t>
            </a:r>
            <a:r>
              <a:rPr lang="en-US" dirty="0" smtClean="0">
                <a:sym typeface="Wingdings"/>
              </a:rPr>
              <a:t> strategy</a:t>
            </a:r>
          </a:p>
          <a:p>
            <a:pPr lvl="1"/>
            <a:r>
              <a:rPr lang="en-US" dirty="0" smtClean="0">
                <a:sym typeface="Wingdings"/>
              </a:rPr>
              <a:t>TFP semi-parametric panel-data estimation when possible</a:t>
            </a:r>
          </a:p>
          <a:p>
            <a:pPr lvl="1"/>
            <a:r>
              <a:rPr lang="en-US" dirty="0" smtClean="0">
                <a:sym typeface="Wingdings"/>
              </a:rPr>
              <a:t>Determinants of TFP, LP, sales growth panel-data, </a:t>
            </a:r>
            <a:r>
              <a:rPr lang="en-US" dirty="0" err="1" smtClean="0">
                <a:sym typeface="Wingdings"/>
              </a:rPr>
              <a:t>Probit</a:t>
            </a:r>
            <a:r>
              <a:rPr lang="en-US" dirty="0" smtClean="0">
                <a:sym typeface="Wingdings"/>
              </a:rPr>
              <a:t> </a:t>
            </a:r>
          </a:p>
          <a:p>
            <a:pPr lvl="1"/>
            <a:r>
              <a:rPr lang="en-US" dirty="0" smtClean="0">
                <a:sym typeface="Wingdings"/>
              </a:rPr>
              <a:t>Country level: panel-data FE, </a:t>
            </a:r>
            <a:r>
              <a:rPr lang="en-US" dirty="0" err="1" smtClean="0">
                <a:sym typeface="Wingdings"/>
              </a:rPr>
              <a:t>quantile</a:t>
            </a:r>
            <a:r>
              <a:rPr lang="en-US" dirty="0" smtClean="0">
                <a:sym typeface="Wingdings"/>
              </a:rPr>
              <a:t> regression  </a:t>
            </a:r>
          </a:p>
          <a:p>
            <a:endParaRPr lang="en-US" sz="1600" dirty="0">
              <a:latin typeface="Rockwell (Body)"/>
              <a:cs typeface="Rockwell (Body)"/>
            </a:endParaRPr>
          </a:p>
        </p:txBody>
      </p:sp>
    </p:spTree>
    <p:extLst>
      <p:ext uri="{BB962C8B-B14F-4D97-AF65-F5344CB8AC3E}">
        <p14:creationId xmlns:p14="http://schemas.microsoft.com/office/powerpoint/2010/main" xmlns="" val="947803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Progress: Egypt results</a:t>
            </a:r>
            <a:endParaRPr lang="en-GB" dirty="0"/>
          </a:p>
        </p:txBody>
      </p:sp>
      <p:sp>
        <p:nvSpPr>
          <p:cNvPr id="3" name="Marcador de contenido 2"/>
          <p:cNvSpPr>
            <a:spLocks noGrp="1"/>
          </p:cNvSpPr>
          <p:nvPr>
            <p:ph idx="1"/>
          </p:nvPr>
        </p:nvSpPr>
        <p:spPr>
          <a:xfrm>
            <a:off x="498474" y="1997957"/>
            <a:ext cx="7556313" cy="3277584"/>
          </a:xfrm>
        </p:spPr>
        <p:txBody>
          <a:bodyPr>
            <a:normAutofit/>
          </a:bodyPr>
          <a:lstStyle/>
          <a:p>
            <a:pPr algn="just"/>
            <a:r>
              <a:rPr lang="en-GB" dirty="0"/>
              <a:t>3,129 firms for the years 2004, 2005 and 2007</a:t>
            </a:r>
            <a:r>
              <a:rPr lang="es-ES_tradnl" dirty="0"/>
              <a:t> </a:t>
            </a:r>
            <a:endParaRPr lang="es-ES_tradnl" dirty="0" smtClean="0"/>
          </a:p>
          <a:p>
            <a:pPr algn="just"/>
            <a:r>
              <a:rPr lang="en-GB" dirty="0" smtClean="0"/>
              <a:t>554 firms report data for the 3 years </a:t>
            </a:r>
          </a:p>
          <a:p>
            <a:pPr algn="just"/>
            <a:r>
              <a:rPr lang="en-GB" dirty="0" smtClean="0"/>
              <a:t>Some questions are also answered for the current and the previous year</a:t>
            </a:r>
          </a:p>
          <a:p>
            <a:pPr lvl="1" algn="just">
              <a:buFont typeface="Wingdings" charset="2"/>
              <a:buChar char="Ø"/>
            </a:pPr>
            <a:r>
              <a:rPr lang="en-GB" dirty="0" smtClean="0"/>
              <a:t>We construct a panel from 2003 to 2007</a:t>
            </a:r>
          </a:p>
          <a:p>
            <a:pPr lvl="1" algn="just">
              <a:buFont typeface="Wingdings" charset="2"/>
              <a:buChar char="Ø"/>
            </a:pPr>
            <a:r>
              <a:rPr lang="en-GB" dirty="0" smtClean="0"/>
              <a:t>obtaining 2,770 observations, 34 outliers excluded</a:t>
            </a:r>
          </a:p>
          <a:p>
            <a:pPr lvl="1" algn="just"/>
            <a:endParaRPr lang="en-GB" sz="1600" dirty="0" smtClean="0"/>
          </a:p>
          <a:p>
            <a:pPr lvl="1" algn="just">
              <a:buFont typeface="Wingdings" charset="2"/>
              <a:buChar char="Ø"/>
            </a:pPr>
            <a:endParaRPr lang="es-ES_tradnl" dirty="0" smtClean="0"/>
          </a:p>
          <a:p>
            <a:pPr lvl="1" algn="just">
              <a:buFont typeface="Wingdings" charset="2"/>
              <a:buChar char="Ø"/>
            </a:pPr>
            <a:endParaRPr lang="en-GB" dirty="0" smtClean="0"/>
          </a:p>
          <a:p>
            <a:pPr lvl="1" algn="just">
              <a:buFont typeface="Wingdings" charset="2"/>
              <a:buChar char="Ø"/>
            </a:pPr>
            <a:endParaRPr lang="en-GB" dirty="0" smtClean="0"/>
          </a:p>
          <a:p>
            <a:pPr lvl="1" algn="just"/>
            <a:endParaRPr lang="en-GB" dirty="0" smtClean="0"/>
          </a:p>
        </p:txBody>
      </p:sp>
    </p:spTree>
    <p:extLst>
      <p:ext uri="{BB962C8B-B14F-4D97-AF65-F5344CB8AC3E}">
        <p14:creationId xmlns:p14="http://schemas.microsoft.com/office/powerpoint/2010/main" xmlns="" val="2231997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Egyptian firms’ perception of obstacles</a:t>
            </a:r>
            <a:endParaRPr lang="en-GB" dirty="0"/>
          </a:p>
        </p:txBody>
      </p:sp>
      <p:sp>
        <p:nvSpPr>
          <p:cNvPr id="7" name="6 CuadroTexto"/>
          <p:cNvSpPr txBox="1"/>
          <p:nvPr/>
        </p:nvSpPr>
        <p:spPr>
          <a:xfrm>
            <a:off x="95067" y="2012950"/>
            <a:ext cx="5560696" cy="276999"/>
          </a:xfrm>
          <a:prstGeom prst="rect">
            <a:avLst/>
          </a:prstGeom>
          <a:noFill/>
        </p:spPr>
        <p:txBody>
          <a:bodyPr wrap="square" rtlCol="0">
            <a:spAutoFit/>
          </a:bodyPr>
          <a:lstStyle/>
          <a:p>
            <a:pPr algn="ctr"/>
            <a:r>
              <a:rPr lang="de-DE" sz="1200" b="1" dirty="0" smtClean="0"/>
              <a:t>Figure 1. Main obstacles quoted by Egyptian firms in 2004 </a:t>
            </a:r>
            <a:r>
              <a:rPr lang="de-DE" sz="1200" b="1" dirty="0" err="1" smtClean="0"/>
              <a:t>and</a:t>
            </a:r>
            <a:r>
              <a:rPr lang="de-DE" sz="1200" b="1" dirty="0" smtClean="0"/>
              <a:t> 2007</a:t>
            </a:r>
            <a:endParaRPr lang="ca-ES" sz="1200" dirty="0"/>
          </a:p>
        </p:txBody>
      </p:sp>
      <p:sp>
        <p:nvSpPr>
          <p:cNvPr id="4" name="Rectángulo 3"/>
          <p:cNvSpPr/>
          <p:nvPr/>
        </p:nvSpPr>
        <p:spPr>
          <a:xfrm>
            <a:off x="710348" y="6496930"/>
            <a:ext cx="7462476" cy="276999"/>
          </a:xfrm>
          <a:prstGeom prst="rect">
            <a:avLst/>
          </a:prstGeom>
        </p:spPr>
        <p:txBody>
          <a:bodyPr wrap="square">
            <a:spAutoFit/>
          </a:bodyPr>
          <a:lstStyle/>
          <a:p>
            <a:r>
              <a:rPr lang="en-GB" sz="1200" dirty="0"/>
              <a:t>Source: World Bank Enterprise Survey; Author calculations</a:t>
            </a:r>
            <a:endParaRPr lang="es-ES_tradnl" sz="1200" dirty="0"/>
          </a:p>
        </p:txBody>
      </p:sp>
      <p:pic>
        <p:nvPicPr>
          <p:cNvPr id="11" name="Imagen 1"/>
          <p:cNvPicPr/>
          <p:nvPr/>
        </p:nvPicPr>
        <p:blipFill rotWithShape="1">
          <a:blip r:embed="rId3">
            <a:extLst>
              <a:ext uri="{28A0092B-C50C-407E-A947-70E740481C1C}">
                <a14:useLocalDpi xmlns:a14="http://schemas.microsoft.com/office/drawing/2010/main" xmlns="" val="0"/>
              </a:ext>
            </a:extLst>
          </a:blip>
          <a:srcRect l="3846" t="2990" r="2863" b="4354"/>
          <a:stretch/>
        </p:blipFill>
        <p:spPr bwMode="auto">
          <a:xfrm>
            <a:off x="710348" y="2614471"/>
            <a:ext cx="3856564" cy="2286572"/>
          </a:xfrm>
          <a:prstGeom prst="rect">
            <a:avLst/>
          </a:prstGeom>
          <a:noFill/>
          <a:ln>
            <a:noFill/>
          </a:ln>
          <a:extLst>
            <a:ext uri="{53640926-AAD7-44d8-BBD7-CCE9431645EC}">
              <a14:shadowObscured xmlns:a14="http://schemas.microsoft.com/office/drawing/2010/main" xmlns=""/>
            </a:ext>
          </a:extLst>
        </p:spPr>
      </p:pic>
      <p:pic>
        <p:nvPicPr>
          <p:cNvPr id="12" name="Imagen 3"/>
          <p:cNvPicPr/>
          <p:nvPr/>
        </p:nvPicPr>
        <p:blipFill rotWithShape="1">
          <a:blip r:embed="rId4">
            <a:extLst>
              <a:ext uri="{28A0092B-C50C-407E-A947-70E740481C1C}">
                <a14:useLocalDpi xmlns:a14="http://schemas.microsoft.com/office/drawing/2010/main" xmlns="" val="0"/>
              </a:ext>
            </a:extLst>
          </a:blip>
          <a:srcRect l="2040" t="2991" r="3160" b="2634"/>
          <a:stretch/>
        </p:blipFill>
        <p:spPr bwMode="auto">
          <a:xfrm>
            <a:off x="4843695" y="2782579"/>
            <a:ext cx="3685996" cy="2118464"/>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992453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Ventaja">
  <a:themeElements>
    <a:clrScheme name="Ventaja">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Ventaja">
      <a:majorFont>
        <a:latin typeface="Rockwell"/>
        <a:ea typeface=""/>
        <a:cs typeface=""/>
        <a:font script="Jpan" typeface="ＭＳ ゴシック"/>
      </a:majorFont>
      <a:minorFont>
        <a:latin typeface="Rockwell"/>
        <a:ea typeface=""/>
        <a:cs typeface=""/>
        <a:font script="Jpan" typeface="ＭＳ ゴシック"/>
      </a:minorFont>
    </a:fontScheme>
    <a:fmtScheme name="Ventaja">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Ventaja.thmx</Template>
  <TotalTime>1874</TotalTime>
  <Words>3447</Words>
  <Application>Microsoft Macintosh PowerPoint</Application>
  <PresentationFormat>On-screen Show (4:3)</PresentationFormat>
  <Paragraphs>676</Paragraphs>
  <Slides>29</Slides>
  <Notes>18</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29</vt:i4>
      </vt:variant>
    </vt:vector>
  </HeadingPairs>
  <TitlesOfParts>
    <vt:vector size="32" baseType="lpstr">
      <vt:lpstr>Ventaja</vt:lpstr>
      <vt:lpstr>\\localhost\Users\mariadoloresparrarobles\Dropbox\uji\Congresos 2014\Alcala de Henares_Merditerranean Services\Macintosh HD:Users:mariadoloresparrarobles:Dropbox:UJI:8 Paper Trade Costs in MENA:Articulo:Parra_Martinez_Suarez_BusinessObstacles.docx!OLE_LINK1</vt:lpstr>
      <vt:lpstr>Document</vt:lpstr>
      <vt:lpstr>Corporate performance in transition in the MENA region</vt:lpstr>
      <vt:lpstr>Aim of the project</vt:lpstr>
      <vt:lpstr>Motivation</vt:lpstr>
      <vt:lpstr>Investment climate literature</vt:lpstr>
      <vt:lpstr>Investment climate literature</vt:lpstr>
      <vt:lpstr>Data</vt:lpstr>
      <vt:lpstr>Methodology</vt:lpstr>
      <vt:lpstr>Progress: Egypt results</vt:lpstr>
      <vt:lpstr>Egyptian firms’ perception of obstacles</vt:lpstr>
      <vt:lpstr>Egyptian firms’ perception of obstacles, comparison</vt:lpstr>
      <vt:lpstr>Egyptian firms’ perception of obstacles for their growth by Industry</vt:lpstr>
      <vt:lpstr>Firms characteristics and business obstacles</vt:lpstr>
      <vt:lpstr>Firms characteristics and business obstacles</vt:lpstr>
      <vt:lpstr>Empirical Strategy</vt:lpstr>
      <vt:lpstr>Slide 15</vt:lpstr>
      <vt:lpstr>Preliminary Results (TFP)</vt:lpstr>
      <vt:lpstr>Preliminary Results (Total sales)</vt:lpstr>
      <vt:lpstr>Preliminary Results (workers)</vt:lpstr>
      <vt:lpstr>Findings </vt:lpstr>
      <vt:lpstr>Policy implications </vt:lpstr>
      <vt:lpstr>Findings </vt:lpstr>
      <vt:lpstr>Slide 22</vt:lpstr>
      <vt:lpstr>WB doing business</vt:lpstr>
      <vt:lpstr>TFP estimates</vt:lpstr>
      <vt:lpstr>Morocco 2013</vt:lpstr>
      <vt:lpstr>Lebanon 2013</vt:lpstr>
      <vt:lpstr>Tunisia 2013</vt:lpstr>
      <vt:lpstr>Jordan 2013</vt:lpstr>
      <vt:lpstr>WBES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Dolores Parra Robles</dc:creator>
  <cp:lastModifiedBy>acer-user03</cp:lastModifiedBy>
  <cp:revision>153</cp:revision>
  <dcterms:created xsi:type="dcterms:W3CDTF">2014-04-03T22:33:20Z</dcterms:created>
  <dcterms:modified xsi:type="dcterms:W3CDTF">2016-02-13T09:53:33Z</dcterms:modified>
</cp:coreProperties>
</file>