
<file path=[Content_Types].xml><?xml version="1.0" encoding="utf-8"?>
<Types xmlns="http://schemas.openxmlformats.org/package/2006/content-types">
  <Override PartName="/ppt/slides/slide18.xml" ContentType="application/vnd.openxmlformats-officedocument.presentationml.slide+xml"/>
  <Default Extension="pict" ContentType="image/pict"/>
  <Override PartName="/ppt/slides/slide9.xml" ContentType="application/vnd.openxmlformats-officedocument.presentationml.slide+xml"/>
  <Default Extension="emf" ContentType="image/x-emf"/>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Override PartName="/ppt/diagrams/colors1.xml" ContentType="application/vnd.openxmlformats-officedocument.drawingml.diagramColors+xml"/>
  <Default Extension="rels" ContentType="application/vnd.openxmlformats-package.relationships+xml"/>
  <Default Extension="jpeg" ContentType="image/jpeg"/>
  <Override PartName="/ppt/slides/slide10.xml" ContentType="application/vnd.openxmlformats-officedocument.presentationml.slide+xml"/>
  <Override PartName="/ppt/notesMasters/notesMaster1.xml" ContentType="application/vnd.openxmlformats-officedocument.presentationml.notesMaster+xml"/>
  <Override PartName="/ppt/slides/slide1.xml" ContentType="application/vnd.openxmlformats-officedocument.presentationml.slide+xml"/>
  <Override PartName="/ppt/handoutMasters/handoutMaster1.xml" ContentType="application/vnd.openxmlformats-officedocument.presentationml.handoutMaster+xml"/>
  <Override PartName="/ppt/slideLayouts/slideLayout5.xml" ContentType="application/vnd.openxmlformats-officedocument.presentationml.slideLayout+xml"/>
  <Override PartName="/docProps/app.xml" ContentType="application/vnd.openxmlformats-officedocument.extended-properties+xml"/>
  <Override PartName="/ppt/theme/theme2.xml" ContentType="application/vnd.openxmlformats-officedocument.theme+xml"/>
  <Override PartName="/ppt/slideLayouts/slideLayout1.xml" ContentType="application/vnd.openxmlformats-officedocument.presentationml.slideLayout+xml"/>
  <Default Extension="xml" ContentType="application/xml"/>
  <Override PartName="/ppt/slides/slide19.xml" ContentType="application/vnd.openxmlformats-officedocument.presentationml.slide+xml"/>
  <Override PartName="/ppt/tableStyles.xml" ContentType="application/vnd.openxmlformats-officedocument.presentationml.tableStyles+xml"/>
  <Override PartName="/ppt/slides/slide15.xml" ContentType="application/vnd.openxmlformats-officedocument.presentationml.slide+xml"/>
  <Override PartName="/ppt/notesSlides/notesSlide1.xml" ContentType="application/vnd.openxmlformats-officedocument.presentationml.notesSlide+xml"/>
  <Override PartName="/ppt/slideLayouts/slideLayout12.xml" ContentType="application/vnd.openxmlformats-officedocument.presentationml.slideLayout+xml"/>
  <Override PartName="/ppt/charts/chart1.xml" ContentType="application/vnd.openxmlformats-officedocument.drawingml.chart+xml"/>
  <Override PartName="/ppt/embeddings/oleObject1.bin" ContentType="application/vnd.openxmlformats-officedocument.oleObject"/>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Default Extension="png" ContentType="image/png"/>
  <Override PartName="/ppt/slideLayouts/slideLayout2.xml" ContentType="application/vnd.openxmlformats-officedocument.presentationml.slideLayout+xml"/>
  <Override PartName="/ppt/theme/theme3.xml" ContentType="application/vnd.openxmlformats-officedocument.theme+xml"/>
  <Override PartName="/ppt/diagrams/layout1.xml" ContentType="application/vnd.openxmlformats-officedocument.drawingml.diagramLayout+xml"/>
  <Override PartName="/ppt/diagrams/quickStyle1.xml" ContentType="application/vnd.openxmlformats-officedocument.drawingml.diagramStyle+xml"/>
  <Override PartName="/ppt/slides/slide16.xml" ContentType="application/vnd.openxmlformats-officedocument.presentationml.slide+xml"/>
  <Override PartName="/ppt/notesSlides/notesSlide2.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Default Extension="vml" ContentType="application/vnd.openxmlformats-officedocument.vmlDrawing"/>
  <Override PartName="/ppt/slides/slide3.xml" ContentType="application/vnd.openxmlformats-officedocument.presentationml.slide+xml"/>
  <Override PartName="/ppt/slideLayouts/slideLayout3.xml" ContentType="application/vnd.openxmlformats-officedocument.presentationml.slideLayout+xml"/>
  <Override PartName="/ppt/slides/slide17.xml" ContentType="application/vnd.openxmlformats-officedocument.presentationml.slide+xml"/>
  <Override PartName="/ppt/diagrams/drawing1.xml" ContentType="application/vnd.ms-office.drawingml.diagramDrawing+xml"/>
  <Override PartName="/ppt/slides/slide8.xml" ContentType="application/vnd.openxmlformats-officedocument.presentationml.slide+xml"/>
  <Override PartName="/ppt/diagrams/data1.xml" ContentType="application/vnd.openxmlformats-officedocument.drawingml.diagramData+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viewProps.xml" ContentType="application/vnd.openxmlformats-officedocument.presentationml.viewProps+xml"/>
  <Default Extension="bin" ContentType="application/vnd.openxmlformats-officedocument.presentationml.printerSettings"/>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21"/>
  </p:notesMasterIdLst>
  <p:handoutMasterIdLst>
    <p:handoutMasterId r:id="rId22"/>
  </p:handoutMasterIdLst>
  <p:sldIdLst>
    <p:sldId id="256" r:id="rId2"/>
    <p:sldId id="288" r:id="rId3"/>
    <p:sldId id="287" r:id="rId4"/>
    <p:sldId id="260" r:id="rId5"/>
    <p:sldId id="263" r:id="rId6"/>
    <p:sldId id="257" r:id="rId7"/>
    <p:sldId id="258" r:id="rId8"/>
    <p:sldId id="259" r:id="rId9"/>
    <p:sldId id="289" r:id="rId10"/>
    <p:sldId id="264" r:id="rId11"/>
    <p:sldId id="265" r:id="rId12"/>
    <p:sldId id="266" r:id="rId13"/>
    <p:sldId id="290" r:id="rId14"/>
    <p:sldId id="267" r:id="rId15"/>
    <p:sldId id="282" r:id="rId16"/>
    <p:sldId id="269" r:id="rId17"/>
    <p:sldId id="281" r:id="rId18"/>
    <p:sldId id="283" r:id="rId19"/>
    <p:sldId id="291" r:id="rId20"/>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snapToGrid="0" snapToObjects="1">
      <p:cViewPr varScale="1">
        <p:scale>
          <a:sx n="87" d="100"/>
          <a:sy n="87" d="100"/>
        </p:scale>
        <p:origin x="-960" y="-1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notesMaster" Target="notesMasters/notesMaster1.xml"/><Relationship Id="rId22" Type="http://schemas.openxmlformats.org/officeDocument/2006/relationships/handoutMaster" Target="handoutMasters/handoutMaster1.xml"/><Relationship Id="rId23" Type="http://schemas.openxmlformats.org/officeDocument/2006/relationships/printerSettings" Target="printerSettings/printerSettings1.bin"/><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openxmlformats.org/officeDocument/2006/relationships/oleObject" Target="file:///G:\Work\WB\PPT%20for%20HL%20Conference\6-1.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fr-FR"/>
  <c:style val="2"/>
  <c:chart>
    <c:plotArea>
      <c:layout>
        <c:manualLayout>
          <c:layoutTarget val="inner"/>
          <c:xMode val="edge"/>
          <c:yMode val="edge"/>
          <c:x val="0.0524434831685181"/>
          <c:y val="0.0642432670877605"/>
          <c:w val="0.904635783960211"/>
          <c:h val="0.846206973704748"/>
        </c:manualLayout>
      </c:layout>
      <c:scatterChart>
        <c:scatterStyle val="lineMarker"/>
        <c:ser>
          <c:idx val="0"/>
          <c:order val="0"/>
          <c:tx>
            <c:v>Rest of the World</c:v>
          </c:tx>
          <c:spPr>
            <a:ln w="28575">
              <a:noFill/>
            </a:ln>
          </c:spPr>
          <c:marker>
            <c:spPr>
              <a:noFill/>
            </c:spPr>
          </c:marker>
          <c:xVal>
            <c:numRef>
              <c:f>'6.1 For PPT'!$K$2:$K$132</c:f>
              <c:numCache>
                <c:formatCode>General</c:formatCode>
                <c:ptCount val="131"/>
                <c:pt idx="0">
                  <c:v>86124.28461115924</c:v>
                </c:pt>
                <c:pt idx="2">
                  <c:v>57932.42717290494</c:v>
                </c:pt>
                <c:pt idx="3">
                  <c:v>57230.89000202806</c:v>
                </c:pt>
                <c:pt idx="6">
                  <c:v>47153.00942734271</c:v>
                </c:pt>
                <c:pt idx="7">
                  <c:v>46501.72750029191</c:v>
                </c:pt>
                <c:pt idx="8">
                  <c:v>46384.49039813403</c:v>
                </c:pt>
                <c:pt idx="9">
                  <c:v>42164.504055827</c:v>
                </c:pt>
                <c:pt idx="10">
                  <c:v>40464.3280147782</c:v>
                </c:pt>
                <c:pt idx="11">
                  <c:v>40162.59000821738</c:v>
                </c:pt>
                <c:pt idx="12">
                  <c:v>40006.18691027135</c:v>
                </c:pt>
                <c:pt idx="13">
                  <c:v>39050.16731637187</c:v>
                </c:pt>
                <c:pt idx="14">
                  <c:v>39024.17386856717</c:v>
                </c:pt>
                <c:pt idx="15">
                  <c:v>38159.6336533223</c:v>
                </c:pt>
                <c:pt idx="16">
                  <c:v>37631.06210622782</c:v>
                </c:pt>
                <c:pt idx="17">
                  <c:v>37402.26776609742</c:v>
                </c:pt>
                <c:pt idx="18">
                  <c:v>36472.55056392045</c:v>
                </c:pt>
                <c:pt idx="19">
                  <c:v>35686.19977055177</c:v>
                </c:pt>
                <c:pt idx="20">
                  <c:v>35642.22649794167</c:v>
                </c:pt>
                <c:pt idx="21">
                  <c:v>34123.19662490342</c:v>
                </c:pt>
                <c:pt idx="22">
                  <c:v>33732.86822265964</c:v>
                </c:pt>
                <c:pt idx="23">
                  <c:v>32230.35859741988</c:v>
                </c:pt>
                <c:pt idx="24">
                  <c:v>31954.1751781228</c:v>
                </c:pt>
                <c:pt idx="25">
                  <c:v>31705.64371932753</c:v>
                </c:pt>
                <c:pt idx="26">
                  <c:v>29534.51533178391</c:v>
                </c:pt>
                <c:pt idx="27">
                  <c:v>29101.07114007061</c:v>
                </c:pt>
                <c:pt idx="28">
                  <c:v>28573.3307443345</c:v>
                </c:pt>
                <c:pt idx="29">
                  <c:v>28408.36851064624</c:v>
                </c:pt>
                <c:pt idx="31">
                  <c:v>26925.21021683821</c:v>
                </c:pt>
                <c:pt idx="33">
                  <c:v>26617.5235239338</c:v>
                </c:pt>
                <c:pt idx="34">
                  <c:v>25738.62682663488</c:v>
                </c:pt>
                <c:pt idx="35">
                  <c:v>25415.54357553697</c:v>
                </c:pt>
                <c:pt idx="36">
                  <c:v>24517.90295880831</c:v>
                </c:pt>
                <c:pt idx="37">
                  <c:v>23302.83328419076</c:v>
                </c:pt>
                <c:pt idx="39">
                  <c:v>20663.43201625123</c:v>
                </c:pt>
                <c:pt idx="40">
                  <c:v>20545.40145666403</c:v>
                </c:pt>
                <c:pt idx="41">
                  <c:v>19891.35283390134</c:v>
                </c:pt>
                <c:pt idx="42">
                  <c:v>19884.55440671666</c:v>
                </c:pt>
                <c:pt idx="43">
                  <c:v>19329.63064355351</c:v>
                </c:pt>
                <c:pt idx="44">
                  <c:v>18147.98153786159</c:v>
                </c:pt>
                <c:pt idx="45">
                  <c:v>16276.07354591953</c:v>
                </c:pt>
                <c:pt idx="46">
                  <c:v>16011.67280322642</c:v>
                </c:pt>
                <c:pt idx="47">
                  <c:v>15779.25948305234</c:v>
                </c:pt>
                <c:pt idx="48">
                  <c:v>15686.86016757495</c:v>
                </c:pt>
                <c:pt idx="49">
                  <c:v>14730.93506077651</c:v>
                </c:pt>
                <c:pt idx="50">
                  <c:v>14563.88425398599</c:v>
                </c:pt>
                <c:pt idx="51">
                  <c:v>14524.30354940654</c:v>
                </c:pt>
                <c:pt idx="52">
                  <c:v>14108.07464878626</c:v>
                </c:pt>
                <c:pt idx="54">
                  <c:v>13930.6497863862</c:v>
                </c:pt>
                <c:pt idx="55">
                  <c:v>13928.82579303796</c:v>
                </c:pt>
                <c:pt idx="56">
                  <c:v>13893.06406930913</c:v>
                </c:pt>
                <c:pt idx="57">
                  <c:v>13696.5086594213</c:v>
                </c:pt>
                <c:pt idx="58">
                  <c:v>13607.82747225434</c:v>
                </c:pt>
                <c:pt idx="59">
                  <c:v>12265.80956438089</c:v>
                </c:pt>
                <c:pt idx="60">
                  <c:v>12232.80457890225</c:v>
                </c:pt>
                <c:pt idx="61">
                  <c:v>12169.05580624528</c:v>
                </c:pt>
                <c:pt idx="62">
                  <c:v>11568.60843590509</c:v>
                </c:pt>
                <c:pt idx="63">
                  <c:v>11348.73203082464</c:v>
                </c:pt>
                <c:pt idx="64">
                  <c:v>11310.51497021746</c:v>
                </c:pt>
                <c:pt idx="65">
                  <c:v>11210.39080538226</c:v>
                </c:pt>
                <c:pt idx="66">
                  <c:v>10565.18405630806</c:v>
                </c:pt>
                <c:pt idx="67">
                  <c:v>9935.924424892518</c:v>
                </c:pt>
                <c:pt idx="69">
                  <c:v>9537.70450828403</c:v>
                </c:pt>
                <c:pt idx="70">
                  <c:v>9452.796068777568</c:v>
                </c:pt>
                <c:pt idx="71">
                  <c:v>8689.508855708089</c:v>
                </c:pt>
                <c:pt idx="72">
                  <c:v>8592.168755704115</c:v>
                </c:pt>
                <c:pt idx="73">
                  <c:v>8553.805912114351</c:v>
                </c:pt>
                <c:pt idx="75">
                  <c:v>8027.55951890313</c:v>
                </c:pt>
                <c:pt idx="76">
                  <c:v>7673.413016135821</c:v>
                </c:pt>
                <c:pt idx="77">
                  <c:v>7598.834968197503</c:v>
                </c:pt>
                <c:pt idx="78">
                  <c:v>6720.97222596962</c:v>
                </c:pt>
                <c:pt idx="79">
                  <c:v>6667.84827228788</c:v>
                </c:pt>
                <c:pt idx="80">
                  <c:v>6474.567151032596</c:v>
                </c:pt>
                <c:pt idx="81">
                  <c:v>6186.489994291896</c:v>
                </c:pt>
                <c:pt idx="83">
                  <c:v>5951.950420293975</c:v>
                </c:pt>
                <c:pt idx="85">
                  <c:v>5463.203199659761</c:v>
                </c:pt>
                <c:pt idx="87">
                  <c:v>5181.283652653593</c:v>
                </c:pt>
                <c:pt idx="88">
                  <c:v>5077.970265239212</c:v>
                </c:pt>
                <c:pt idx="89">
                  <c:v>5074.17410244218</c:v>
                </c:pt>
                <c:pt idx="90">
                  <c:v>4849.317966788803</c:v>
                </c:pt>
                <c:pt idx="91">
                  <c:v>4784.909908688081</c:v>
                </c:pt>
                <c:pt idx="93">
                  <c:v>4657.85065543051</c:v>
                </c:pt>
                <c:pt idx="94">
                  <c:v>4325.253328217257</c:v>
                </c:pt>
                <c:pt idx="95">
                  <c:v>4035.870182048193</c:v>
                </c:pt>
                <c:pt idx="96">
                  <c:v>3969.25102508225</c:v>
                </c:pt>
                <c:pt idx="97">
                  <c:v>3922.92821617092</c:v>
                </c:pt>
                <c:pt idx="98">
                  <c:v>3431.716079682764</c:v>
                </c:pt>
                <c:pt idx="99">
                  <c:v>3425.448926752345</c:v>
                </c:pt>
                <c:pt idx="100">
                  <c:v>3205.135775697915</c:v>
                </c:pt>
                <c:pt idx="101">
                  <c:v>3109.83771317701</c:v>
                </c:pt>
                <c:pt idx="102">
                  <c:v>3106.049131628873</c:v>
                </c:pt>
                <c:pt idx="103">
                  <c:v>2913.278816090481</c:v>
                </c:pt>
                <c:pt idx="104">
                  <c:v>2687.638114453629</c:v>
                </c:pt>
                <c:pt idx="106">
                  <c:v>2550.97844081938</c:v>
                </c:pt>
                <c:pt idx="107">
                  <c:v>2399.389429489522</c:v>
                </c:pt>
                <c:pt idx="108">
                  <c:v>2294.36067286292</c:v>
                </c:pt>
                <c:pt idx="110">
                  <c:v>2238.853276740945</c:v>
                </c:pt>
                <c:pt idx="111">
                  <c:v>2193.96852205996</c:v>
                </c:pt>
                <c:pt idx="112">
                  <c:v>2162.769067726909</c:v>
                </c:pt>
                <c:pt idx="113">
                  <c:v>1934.959229150244</c:v>
                </c:pt>
                <c:pt idx="114">
                  <c:v>1899.177110282957</c:v>
                </c:pt>
                <c:pt idx="115">
                  <c:v>1659.151859712285</c:v>
                </c:pt>
                <c:pt idx="116">
                  <c:v>1651.232085701508</c:v>
                </c:pt>
                <c:pt idx="117">
                  <c:v>1643.836936032873</c:v>
                </c:pt>
                <c:pt idx="118">
                  <c:v>1601.422648981168</c:v>
                </c:pt>
                <c:pt idx="119">
                  <c:v>1587.340353462888</c:v>
                </c:pt>
                <c:pt idx="120">
                  <c:v>1561.938335108114</c:v>
                </c:pt>
                <c:pt idx="121">
                  <c:v>1433.990578043417</c:v>
                </c:pt>
                <c:pt idx="122">
                  <c:v>1272.458112209578</c:v>
                </c:pt>
                <c:pt idx="123">
                  <c:v>1255.937092153205</c:v>
                </c:pt>
                <c:pt idx="124">
                  <c:v>1198.863187283875</c:v>
                </c:pt>
                <c:pt idx="125">
                  <c:v>1163.381707362947</c:v>
                </c:pt>
                <c:pt idx="126">
                  <c:v>1064.606452189461</c:v>
                </c:pt>
                <c:pt idx="127">
                  <c:v>1041.041717666122</c:v>
                </c:pt>
                <c:pt idx="128">
                  <c:v>968.673727864195</c:v>
                </c:pt>
                <c:pt idx="129">
                  <c:v>942.0635920316515</c:v>
                </c:pt>
                <c:pt idx="130">
                  <c:v>882.1492376188865</c:v>
                </c:pt>
              </c:numCache>
            </c:numRef>
          </c:xVal>
          <c:yVal>
            <c:numRef>
              <c:f>'6.1 For PPT'!$L$2:$L$132</c:f>
              <c:numCache>
                <c:formatCode>General</c:formatCode>
                <c:ptCount val="131"/>
                <c:pt idx="0">
                  <c:v>57.7</c:v>
                </c:pt>
                <c:pt idx="2">
                  <c:v>63.5</c:v>
                </c:pt>
                <c:pt idx="3">
                  <c:v>56.4</c:v>
                </c:pt>
                <c:pt idx="6">
                  <c:v>57.7</c:v>
                </c:pt>
                <c:pt idx="7">
                  <c:v>58.7</c:v>
                </c:pt>
                <c:pt idx="8">
                  <c:v>68.2</c:v>
                </c:pt>
                <c:pt idx="9">
                  <c:v>60.5</c:v>
                </c:pt>
                <c:pt idx="10">
                  <c:v>58.7</c:v>
                </c:pt>
                <c:pt idx="11">
                  <c:v>59.9</c:v>
                </c:pt>
                <c:pt idx="12">
                  <c:v>53.1</c:v>
                </c:pt>
                <c:pt idx="13">
                  <c:v>56.9</c:v>
                </c:pt>
                <c:pt idx="14">
                  <c:v>64.8</c:v>
                </c:pt>
                <c:pt idx="15">
                  <c:v>51.9</c:v>
                </c:pt>
                <c:pt idx="16">
                  <c:v>54.3</c:v>
                </c:pt>
                <c:pt idx="17">
                  <c:v>56.2</c:v>
                </c:pt>
                <c:pt idx="18">
                  <c:v>61.8</c:v>
                </c:pt>
                <c:pt idx="19">
                  <c:v>61.2</c:v>
                </c:pt>
                <c:pt idx="20">
                  <c:v>55.7</c:v>
                </c:pt>
                <c:pt idx="21">
                  <c:v>51.8</c:v>
                </c:pt>
                <c:pt idx="22">
                  <c:v>51.7</c:v>
                </c:pt>
                <c:pt idx="23">
                  <c:v>47.2</c:v>
                </c:pt>
                <c:pt idx="24">
                  <c:v>44.5</c:v>
                </c:pt>
                <c:pt idx="25">
                  <c:v>47.9</c:v>
                </c:pt>
                <c:pt idx="26">
                  <c:v>56.6</c:v>
                </c:pt>
                <c:pt idx="27">
                  <c:v>53.9</c:v>
                </c:pt>
                <c:pt idx="28">
                  <c:v>56.0</c:v>
                </c:pt>
                <c:pt idx="29">
                  <c:v>35.3</c:v>
                </c:pt>
                <c:pt idx="31">
                  <c:v>49.9</c:v>
                </c:pt>
                <c:pt idx="33">
                  <c:v>56.1</c:v>
                </c:pt>
                <c:pt idx="34">
                  <c:v>32.5</c:v>
                </c:pt>
                <c:pt idx="35">
                  <c:v>45.3</c:v>
                </c:pt>
                <c:pt idx="36">
                  <c:v>49.7</c:v>
                </c:pt>
                <c:pt idx="37">
                  <c:v>41.4</c:v>
                </c:pt>
                <c:pt idx="39">
                  <c:v>55.3</c:v>
                </c:pt>
                <c:pt idx="40">
                  <c:v>46.5</c:v>
                </c:pt>
                <c:pt idx="41">
                  <c:v>37.9</c:v>
                </c:pt>
                <c:pt idx="42">
                  <c:v>40.4</c:v>
                </c:pt>
                <c:pt idx="43">
                  <c:v>40.7</c:v>
                </c:pt>
                <c:pt idx="44">
                  <c:v>44.0</c:v>
                </c:pt>
                <c:pt idx="45">
                  <c:v>47.0</c:v>
                </c:pt>
                <c:pt idx="46">
                  <c:v>34.4</c:v>
                </c:pt>
                <c:pt idx="47">
                  <c:v>42.7</c:v>
                </c:pt>
                <c:pt idx="48">
                  <c:v>34.1</c:v>
                </c:pt>
                <c:pt idx="49">
                  <c:v>45.9</c:v>
                </c:pt>
                <c:pt idx="50">
                  <c:v>32.9</c:v>
                </c:pt>
                <c:pt idx="51">
                  <c:v>37.8</c:v>
                </c:pt>
                <c:pt idx="52">
                  <c:v>35.1</c:v>
                </c:pt>
                <c:pt idx="54">
                  <c:v>40.7</c:v>
                </c:pt>
                <c:pt idx="55">
                  <c:v>32.9</c:v>
                </c:pt>
                <c:pt idx="56">
                  <c:v>31.4</c:v>
                </c:pt>
                <c:pt idx="57">
                  <c:v>39.2</c:v>
                </c:pt>
                <c:pt idx="58">
                  <c:v>30.9</c:v>
                </c:pt>
                <c:pt idx="59">
                  <c:v>30.9</c:v>
                </c:pt>
                <c:pt idx="60">
                  <c:v>25.4</c:v>
                </c:pt>
                <c:pt idx="61">
                  <c:v>31.9</c:v>
                </c:pt>
                <c:pt idx="62">
                  <c:v>36.3</c:v>
                </c:pt>
                <c:pt idx="63">
                  <c:v>40.0</c:v>
                </c:pt>
                <c:pt idx="64">
                  <c:v>36.2</c:v>
                </c:pt>
                <c:pt idx="65">
                  <c:v>36.6</c:v>
                </c:pt>
                <c:pt idx="66">
                  <c:v>37.4</c:v>
                </c:pt>
                <c:pt idx="67">
                  <c:v>30.4</c:v>
                </c:pt>
                <c:pt idx="69">
                  <c:v>34.1</c:v>
                </c:pt>
                <c:pt idx="70">
                  <c:v>35.5</c:v>
                </c:pt>
                <c:pt idx="71">
                  <c:v>34.2</c:v>
                </c:pt>
                <c:pt idx="72">
                  <c:v>30.4</c:v>
                </c:pt>
                <c:pt idx="73">
                  <c:v>36.9</c:v>
                </c:pt>
                <c:pt idx="75">
                  <c:v>28.5</c:v>
                </c:pt>
                <c:pt idx="76">
                  <c:v>30.2</c:v>
                </c:pt>
                <c:pt idx="77">
                  <c:v>45.4</c:v>
                </c:pt>
                <c:pt idx="78">
                  <c:v>36.1</c:v>
                </c:pt>
                <c:pt idx="79">
                  <c:v>29.5</c:v>
                </c:pt>
                <c:pt idx="80">
                  <c:v>34.1</c:v>
                </c:pt>
                <c:pt idx="81">
                  <c:v>22.2</c:v>
                </c:pt>
                <c:pt idx="83">
                  <c:v>32.0</c:v>
                </c:pt>
                <c:pt idx="85">
                  <c:v>34.5</c:v>
                </c:pt>
                <c:pt idx="87">
                  <c:v>31.6</c:v>
                </c:pt>
                <c:pt idx="88">
                  <c:v>29.1</c:v>
                </c:pt>
                <c:pt idx="89">
                  <c:v>34.3</c:v>
                </c:pt>
                <c:pt idx="90">
                  <c:v>25.8</c:v>
                </c:pt>
                <c:pt idx="91">
                  <c:v>28.4</c:v>
                </c:pt>
                <c:pt idx="93">
                  <c:v>27.9</c:v>
                </c:pt>
                <c:pt idx="94">
                  <c:v>28.1</c:v>
                </c:pt>
                <c:pt idx="95">
                  <c:v>35.0</c:v>
                </c:pt>
                <c:pt idx="96">
                  <c:v>29.0</c:v>
                </c:pt>
                <c:pt idx="97">
                  <c:v>26.3</c:v>
                </c:pt>
                <c:pt idx="98">
                  <c:v>33.7</c:v>
                </c:pt>
                <c:pt idx="99">
                  <c:v>35.7</c:v>
                </c:pt>
                <c:pt idx="100">
                  <c:v>33.9</c:v>
                </c:pt>
                <c:pt idx="101">
                  <c:v>39.2</c:v>
                </c:pt>
                <c:pt idx="102">
                  <c:v>23.9</c:v>
                </c:pt>
                <c:pt idx="103">
                  <c:v>26.7</c:v>
                </c:pt>
                <c:pt idx="104">
                  <c:v>23.1</c:v>
                </c:pt>
                <c:pt idx="106">
                  <c:v>20.2</c:v>
                </c:pt>
                <c:pt idx="107">
                  <c:v>24.6</c:v>
                </c:pt>
                <c:pt idx="108">
                  <c:v>25.0</c:v>
                </c:pt>
                <c:pt idx="110">
                  <c:v>26.4</c:v>
                </c:pt>
                <c:pt idx="111">
                  <c:v>23.4</c:v>
                </c:pt>
                <c:pt idx="112">
                  <c:v>26.4</c:v>
                </c:pt>
                <c:pt idx="113">
                  <c:v>28.8</c:v>
                </c:pt>
                <c:pt idx="114">
                  <c:v>22.6</c:v>
                </c:pt>
                <c:pt idx="115">
                  <c:v>26.1</c:v>
                </c:pt>
                <c:pt idx="116">
                  <c:v>28.9</c:v>
                </c:pt>
                <c:pt idx="117">
                  <c:v>29.6</c:v>
                </c:pt>
                <c:pt idx="118">
                  <c:v>25.7</c:v>
                </c:pt>
                <c:pt idx="119">
                  <c:v>24.4</c:v>
                </c:pt>
                <c:pt idx="120">
                  <c:v>26.4</c:v>
                </c:pt>
                <c:pt idx="121">
                  <c:v>23.9</c:v>
                </c:pt>
                <c:pt idx="122">
                  <c:v>25.6</c:v>
                </c:pt>
                <c:pt idx="123">
                  <c:v>24.6</c:v>
                </c:pt>
                <c:pt idx="124">
                  <c:v>26.0</c:v>
                </c:pt>
                <c:pt idx="125">
                  <c:v>27.9</c:v>
                </c:pt>
                <c:pt idx="126">
                  <c:v>25.4</c:v>
                </c:pt>
                <c:pt idx="127">
                  <c:v>23.3</c:v>
                </c:pt>
                <c:pt idx="128">
                  <c:v>24.2</c:v>
                </c:pt>
                <c:pt idx="129">
                  <c:v>26.3</c:v>
                </c:pt>
                <c:pt idx="130">
                  <c:v>25.4</c:v>
                </c:pt>
              </c:numCache>
            </c:numRef>
          </c:yVal>
        </c:ser>
        <c:ser>
          <c:idx val="1"/>
          <c:order val="1"/>
          <c:tx>
            <c:v>Arab World</c:v>
          </c:tx>
          <c:spPr>
            <a:ln w="28575">
              <a:noFill/>
            </a:ln>
          </c:spPr>
          <c:dLbls>
            <c:dLbl>
              <c:idx val="0"/>
              <c:layout>
                <c:manualLayout>
                  <c:x val="-0.00624489647127442"/>
                  <c:y val="0.0"/>
                </c:manualLayout>
              </c:layout>
              <c:tx>
                <c:strRef>
                  <c:f>'6.1 For PPT'!$M$3</c:f>
                  <c:strCache>
                    <c:ptCount val="1"/>
                    <c:pt idx="0">
                      <c:v>Qatar</c:v>
                    </c:pt>
                  </c:strCache>
                </c:strRef>
              </c:tx>
              <c:spPr/>
              <c:txPr>
                <a:bodyPr/>
                <a:lstStyle/>
                <a:p>
                  <a:pPr>
                    <a:defRPr lang="en-US" sz="1100" b="0" i="0" strike="noStrike">
                      <a:latin typeface="Calibri"/>
                    </a:defRPr>
                  </a:pPr>
                  <a:endParaRPr lang="fr-FR"/>
                </a:p>
              </c:txPr>
              <c:dLblPos val="r"/>
              <c:showVal val="1"/>
            </c:dLbl>
            <c:dLbl>
              <c:idx val="1"/>
              <c:layout>
                <c:manualLayout>
                  <c:y val="0.0"/>
                </c:manualLayout>
              </c:layout>
              <c:tx>
                <c:strRef>
                  <c:f>'6.1 For PPT'!$M$4</c:f>
                  <c:strCache>
                    <c:ptCount val="1"/>
                  </c:strCache>
                </c:strRef>
              </c:tx>
              <c:spPr/>
              <c:txPr>
                <a:bodyPr/>
                <a:lstStyle/>
                <a:p>
                  <a:pPr>
                    <a:defRPr lang="en-US" sz="1100" b="0" i="0" strike="noStrike">
                      <a:latin typeface="Calibri"/>
                    </a:defRPr>
                  </a:pPr>
                  <a:endParaRPr lang="fr-FR"/>
                </a:p>
              </c:txPr>
              <c:dLblPos val="r"/>
              <c:showVal val="1"/>
            </c:dLbl>
            <c:dLbl>
              <c:idx val="2"/>
              <c:layout>
                <c:manualLayout>
                  <c:y val="0.0"/>
                </c:manualLayout>
              </c:layout>
              <c:tx>
                <c:strRef>
                  <c:f>'6.1 For PPT'!$M$5</c:f>
                  <c:strCache>
                    <c:ptCount val="1"/>
                  </c:strCache>
                </c:strRef>
              </c:tx>
              <c:spPr/>
              <c:txPr>
                <a:bodyPr/>
                <a:lstStyle/>
                <a:p>
                  <a:pPr>
                    <a:defRPr lang="en-US" sz="1100" b="0" i="0" strike="noStrike">
                      <a:latin typeface="Calibri"/>
                    </a:defRPr>
                  </a:pPr>
                  <a:endParaRPr lang="fr-FR"/>
                </a:p>
              </c:txPr>
              <c:dLblPos val="r"/>
              <c:showVal val="1"/>
            </c:dLbl>
            <c:dLbl>
              <c:idx val="3"/>
              <c:layout>
                <c:manualLayout>
                  <c:x val="-0.00056466899970837"/>
                  <c:y val="-0.00561206532178898"/>
                </c:manualLayout>
              </c:layout>
              <c:tx>
                <c:strRef>
                  <c:f>'6.1 For PPT'!$M$6</c:f>
                  <c:strCache>
                    <c:ptCount val="1"/>
                    <c:pt idx="0">
                      <c:v>Kuwait</c:v>
                    </c:pt>
                  </c:strCache>
                </c:strRef>
              </c:tx>
              <c:spPr/>
              <c:txPr>
                <a:bodyPr/>
                <a:lstStyle/>
                <a:p>
                  <a:pPr>
                    <a:defRPr lang="en-US" sz="1100" b="0" i="0" strike="noStrike">
                      <a:latin typeface="Calibri"/>
                    </a:defRPr>
                  </a:pPr>
                  <a:endParaRPr lang="fr-FR"/>
                </a:p>
              </c:txPr>
              <c:dLblPos val="r"/>
              <c:showVal val="1"/>
            </c:dLbl>
            <c:dLbl>
              <c:idx val="4"/>
              <c:layout>
                <c:manualLayout>
                  <c:x val="-0.00711261786721098"/>
                  <c:y val="0.00280603266089454"/>
                </c:manualLayout>
              </c:layout>
              <c:tx>
                <c:strRef>
                  <c:f>'6.1 For PPT'!$M$7</c:f>
                  <c:strCache>
                    <c:ptCount val="1"/>
                    <c:pt idx="0">
                      <c:v>United Arab Emirates</c:v>
                    </c:pt>
                  </c:strCache>
                </c:strRef>
              </c:tx>
              <c:spPr/>
              <c:txPr>
                <a:bodyPr/>
                <a:lstStyle/>
                <a:p>
                  <a:pPr>
                    <a:defRPr lang="en-US" sz="1100" b="0" i="0" strike="noStrike">
                      <a:latin typeface="Calibri"/>
                    </a:defRPr>
                  </a:pPr>
                  <a:endParaRPr lang="fr-FR"/>
                </a:p>
              </c:txPr>
              <c:dLblPos val="r"/>
              <c:showVal val="1"/>
            </c:dLbl>
            <c:dLbl>
              <c:idx val="5"/>
              <c:layout>
                <c:manualLayout>
                  <c:y val="0.0"/>
                </c:manualLayout>
              </c:layout>
              <c:tx>
                <c:strRef>
                  <c:f>'6.1 For PPT'!$M$8</c:f>
                  <c:strCache>
                    <c:ptCount val="1"/>
                  </c:strCache>
                </c:strRef>
              </c:tx>
              <c:spPr/>
              <c:txPr>
                <a:bodyPr/>
                <a:lstStyle/>
                <a:p>
                  <a:pPr>
                    <a:defRPr lang="en-US" sz="1100" b="0" i="0" strike="noStrike">
                      <a:latin typeface="Calibri"/>
                    </a:defRPr>
                  </a:pPr>
                  <a:endParaRPr lang="fr-FR"/>
                </a:p>
              </c:txPr>
              <c:dLblPos val="r"/>
              <c:showVal val="1"/>
            </c:dLbl>
            <c:dLbl>
              <c:idx val="6"/>
              <c:layout>
                <c:manualLayout>
                  <c:y val="0.0"/>
                </c:manualLayout>
              </c:layout>
              <c:tx>
                <c:strRef>
                  <c:f>'6.1 For PPT'!$M$9</c:f>
                  <c:strCache>
                    <c:ptCount val="1"/>
                  </c:strCache>
                </c:strRef>
              </c:tx>
              <c:spPr/>
              <c:txPr>
                <a:bodyPr/>
                <a:lstStyle/>
                <a:p>
                  <a:pPr>
                    <a:defRPr lang="en-US" sz="1100" b="0" i="0" strike="noStrike">
                      <a:latin typeface="Calibri"/>
                    </a:defRPr>
                  </a:pPr>
                  <a:endParaRPr lang="fr-FR"/>
                </a:p>
              </c:txPr>
              <c:dLblPos val="r"/>
              <c:showVal val="1"/>
            </c:dLbl>
            <c:dLbl>
              <c:idx val="7"/>
              <c:layout>
                <c:manualLayout>
                  <c:y val="0.0"/>
                </c:manualLayout>
              </c:layout>
              <c:tx>
                <c:strRef>
                  <c:f>'6.1 For PPT'!$M$10</c:f>
                  <c:strCache>
                    <c:ptCount val="1"/>
                  </c:strCache>
                </c:strRef>
              </c:tx>
              <c:spPr/>
              <c:txPr>
                <a:bodyPr/>
                <a:lstStyle/>
                <a:p>
                  <a:pPr>
                    <a:defRPr lang="en-US" sz="1100" b="0" i="0" strike="noStrike">
                      <a:latin typeface="Calibri"/>
                    </a:defRPr>
                  </a:pPr>
                  <a:endParaRPr lang="fr-FR"/>
                </a:p>
              </c:txPr>
              <c:dLblPos val="r"/>
              <c:showVal val="1"/>
            </c:dLbl>
            <c:dLbl>
              <c:idx val="8"/>
              <c:layout>
                <c:manualLayout>
                  <c:y val="0.0"/>
                </c:manualLayout>
              </c:layout>
              <c:tx>
                <c:strRef>
                  <c:f>'6.1 For PPT'!$M$11</c:f>
                  <c:strCache>
                    <c:ptCount val="1"/>
                  </c:strCache>
                </c:strRef>
              </c:tx>
              <c:spPr/>
              <c:txPr>
                <a:bodyPr/>
                <a:lstStyle/>
                <a:p>
                  <a:pPr>
                    <a:defRPr lang="en-US" sz="1100" b="0" i="0" strike="noStrike">
                      <a:latin typeface="Calibri"/>
                    </a:defRPr>
                  </a:pPr>
                  <a:endParaRPr lang="fr-FR"/>
                </a:p>
              </c:txPr>
              <c:dLblPos val="r"/>
              <c:showVal val="1"/>
            </c:dLbl>
            <c:dLbl>
              <c:idx val="9"/>
              <c:layout>
                <c:manualLayout>
                  <c:y val="0.0"/>
                </c:manualLayout>
              </c:layout>
              <c:tx>
                <c:strRef>
                  <c:f>'6.1 For PPT'!$M$12</c:f>
                  <c:strCache>
                    <c:ptCount val="1"/>
                  </c:strCache>
                </c:strRef>
              </c:tx>
              <c:spPr/>
              <c:txPr>
                <a:bodyPr/>
                <a:lstStyle/>
                <a:p>
                  <a:pPr>
                    <a:defRPr lang="en-US" sz="1100" b="0" i="0" strike="noStrike">
                      <a:latin typeface="Calibri"/>
                    </a:defRPr>
                  </a:pPr>
                  <a:endParaRPr lang="fr-FR"/>
                </a:p>
              </c:txPr>
              <c:dLblPos val="r"/>
              <c:showVal val="1"/>
            </c:dLbl>
            <c:dLbl>
              <c:idx val="10"/>
              <c:layout>
                <c:manualLayout>
                  <c:y val="0.0"/>
                </c:manualLayout>
              </c:layout>
              <c:tx>
                <c:strRef>
                  <c:f>'6.1 For PPT'!$M$13</c:f>
                  <c:strCache>
                    <c:ptCount val="1"/>
                  </c:strCache>
                </c:strRef>
              </c:tx>
              <c:spPr/>
              <c:txPr>
                <a:bodyPr/>
                <a:lstStyle/>
                <a:p>
                  <a:pPr>
                    <a:defRPr lang="en-US" sz="1100" b="0" i="0" strike="noStrike">
                      <a:latin typeface="Calibri"/>
                    </a:defRPr>
                  </a:pPr>
                  <a:endParaRPr lang="fr-FR"/>
                </a:p>
              </c:txPr>
              <c:dLblPos val="r"/>
              <c:showVal val="1"/>
            </c:dLbl>
            <c:dLbl>
              <c:idx val="11"/>
              <c:layout>
                <c:manualLayout>
                  <c:y val="0.0"/>
                </c:manualLayout>
              </c:layout>
              <c:tx>
                <c:strRef>
                  <c:f>'6.1 For PPT'!$M$14</c:f>
                  <c:strCache>
                    <c:ptCount val="1"/>
                  </c:strCache>
                </c:strRef>
              </c:tx>
              <c:spPr/>
              <c:txPr>
                <a:bodyPr/>
                <a:lstStyle/>
                <a:p>
                  <a:pPr>
                    <a:defRPr lang="en-US" sz="1100" b="0" i="0" strike="noStrike">
                      <a:latin typeface="Calibri"/>
                    </a:defRPr>
                  </a:pPr>
                  <a:endParaRPr lang="fr-FR"/>
                </a:p>
              </c:txPr>
              <c:dLblPos val="r"/>
              <c:showVal val="1"/>
            </c:dLbl>
            <c:dLbl>
              <c:idx val="12"/>
              <c:layout>
                <c:manualLayout>
                  <c:y val="0.0"/>
                </c:manualLayout>
              </c:layout>
              <c:tx>
                <c:strRef>
                  <c:f>'6.1 For PPT'!$M$15</c:f>
                  <c:strCache>
                    <c:ptCount val="1"/>
                  </c:strCache>
                </c:strRef>
              </c:tx>
              <c:spPr/>
              <c:txPr>
                <a:bodyPr/>
                <a:lstStyle/>
                <a:p>
                  <a:pPr>
                    <a:defRPr lang="en-US" sz="1100" b="0" i="0" strike="noStrike">
                      <a:latin typeface="Calibri"/>
                    </a:defRPr>
                  </a:pPr>
                  <a:endParaRPr lang="fr-FR"/>
                </a:p>
              </c:txPr>
              <c:dLblPos val="r"/>
              <c:showVal val="1"/>
            </c:dLbl>
            <c:dLbl>
              <c:idx val="13"/>
              <c:layout>
                <c:manualLayout>
                  <c:y val="0.0"/>
                </c:manualLayout>
              </c:layout>
              <c:tx>
                <c:strRef>
                  <c:f>'6.1 For PPT'!$M$16</c:f>
                  <c:strCache>
                    <c:ptCount val="1"/>
                  </c:strCache>
                </c:strRef>
              </c:tx>
              <c:spPr/>
              <c:txPr>
                <a:bodyPr/>
                <a:lstStyle/>
                <a:p>
                  <a:pPr>
                    <a:defRPr lang="en-US" sz="1100" b="0" i="0" strike="noStrike">
                      <a:latin typeface="Calibri"/>
                    </a:defRPr>
                  </a:pPr>
                  <a:endParaRPr lang="fr-FR"/>
                </a:p>
              </c:txPr>
              <c:dLblPos val="r"/>
              <c:showVal val="1"/>
            </c:dLbl>
            <c:dLbl>
              <c:idx val="14"/>
              <c:layout>
                <c:manualLayout>
                  <c:y val="0.0"/>
                </c:manualLayout>
              </c:layout>
              <c:tx>
                <c:strRef>
                  <c:f>'6.1 For PPT'!$M$17</c:f>
                  <c:strCache>
                    <c:ptCount val="1"/>
                  </c:strCache>
                </c:strRef>
              </c:tx>
              <c:spPr/>
              <c:txPr>
                <a:bodyPr/>
                <a:lstStyle/>
                <a:p>
                  <a:pPr>
                    <a:defRPr lang="en-US" sz="1100" b="0" i="0" strike="noStrike">
                      <a:latin typeface="Calibri"/>
                    </a:defRPr>
                  </a:pPr>
                  <a:endParaRPr lang="fr-FR"/>
                </a:p>
              </c:txPr>
              <c:dLblPos val="r"/>
              <c:showVal val="1"/>
            </c:dLbl>
            <c:dLbl>
              <c:idx val="15"/>
              <c:layout>
                <c:manualLayout>
                  <c:y val="0.0"/>
                </c:manualLayout>
              </c:layout>
              <c:tx>
                <c:strRef>
                  <c:f>'6.1 For PPT'!$M$18</c:f>
                  <c:strCache>
                    <c:ptCount val="1"/>
                  </c:strCache>
                </c:strRef>
              </c:tx>
              <c:spPr/>
              <c:txPr>
                <a:bodyPr/>
                <a:lstStyle/>
                <a:p>
                  <a:pPr>
                    <a:defRPr lang="en-US" sz="1100" b="0" i="0" strike="noStrike">
                      <a:latin typeface="Calibri"/>
                    </a:defRPr>
                  </a:pPr>
                  <a:endParaRPr lang="fr-FR"/>
                </a:p>
              </c:txPr>
              <c:dLblPos val="r"/>
              <c:showVal val="1"/>
            </c:dLbl>
            <c:dLbl>
              <c:idx val="16"/>
              <c:layout>
                <c:manualLayout>
                  <c:y val="0.0"/>
                </c:manualLayout>
              </c:layout>
              <c:tx>
                <c:strRef>
                  <c:f>'6.1 For PPT'!$M$19</c:f>
                  <c:strCache>
                    <c:ptCount val="1"/>
                  </c:strCache>
                </c:strRef>
              </c:tx>
              <c:spPr/>
              <c:txPr>
                <a:bodyPr/>
                <a:lstStyle/>
                <a:p>
                  <a:pPr>
                    <a:defRPr lang="en-US" sz="1100" b="0" i="0" strike="noStrike">
                      <a:latin typeface="Calibri"/>
                    </a:defRPr>
                  </a:pPr>
                  <a:endParaRPr lang="fr-FR"/>
                </a:p>
              </c:txPr>
              <c:dLblPos val="r"/>
              <c:showVal val="1"/>
            </c:dLbl>
            <c:dLbl>
              <c:idx val="17"/>
              <c:layout>
                <c:manualLayout>
                  <c:y val="0.0"/>
                </c:manualLayout>
              </c:layout>
              <c:tx>
                <c:strRef>
                  <c:f>'6.1 For PPT'!$M$20</c:f>
                  <c:strCache>
                    <c:ptCount val="1"/>
                  </c:strCache>
                </c:strRef>
              </c:tx>
              <c:spPr/>
              <c:txPr>
                <a:bodyPr/>
                <a:lstStyle/>
                <a:p>
                  <a:pPr>
                    <a:defRPr lang="en-US" sz="1100" b="0" i="0" strike="noStrike">
                      <a:latin typeface="Calibri"/>
                    </a:defRPr>
                  </a:pPr>
                  <a:endParaRPr lang="fr-FR"/>
                </a:p>
              </c:txPr>
              <c:dLblPos val="r"/>
              <c:showVal val="1"/>
            </c:dLbl>
            <c:dLbl>
              <c:idx val="18"/>
              <c:layout>
                <c:manualLayout>
                  <c:y val="0.0"/>
                </c:manualLayout>
              </c:layout>
              <c:tx>
                <c:strRef>
                  <c:f>'6.1 For PPT'!$M$21</c:f>
                  <c:strCache>
                    <c:ptCount val="1"/>
                  </c:strCache>
                </c:strRef>
              </c:tx>
              <c:spPr/>
              <c:txPr>
                <a:bodyPr/>
                <a:lstStyle/>
                <a:p>
                  <a:pPr>
                    <a:defRPr lang="en-US" sz="1100" b="0" i="0" strike="noStrike">
                      <a:latin typeface="Calibri"/>
                    </a:defRPr>
                  </a:pPr>
                  <a:endParaRPr lang="fr-FR"/>
                </a:p>
              </c:txPr>
              <c:dLblPos val="r"/>
              <c:showVal val="1"/>
            </c:dLbl>
            <c:dLbl>
              <c:idx val="19"/>
              <c:layout>
                <c:manualLayout>
                  <c:y val="0.0"/>
                </c:manualLayout>
              </c:layout>
              <c:tx>
                <c:strRef>
                  <c:f>'6.1 For PPT'!$M$22</c:f>
                  <c:strCache>
                    <c:ptCount val="1"/>
                  </c:strCache>
                </c:strRef>
              </c:tx>
              <c:spPr/>
              <c:txPr>
                <a:bodyPr/>
                <a:lstStyle/>
                <a:p>
                  <a:pPr>
                    <a:defRPr lang="en-US" sz="1100" b="0" i="0" strike="noStrike">
                      <a:latin typeface="Calibri"/>
                    </a:defRPr>
                  </a:pPr>
                  <a:endParaRPr lang="fr-FR"/>
                </a:p>
              </c:txPr>
              <c:dLblPos val="r"/>
              <c:showVal val="1"/>
            </c:dLbl>
            <c:dLbl>
              <c:idx val="20"/>
              <c:layout>
                <c:manualLayout>
                  <c:y val="0.0"/>
                </c:manualLayout>
              </c:layout>
              <c:tx>
                <c:strRef>
                  <c:f>'6.1 For PPT'!$M$23</c:f>
                  <c:strCache>
                    <c:ptCount val="1"/>
                  </c:strCache>
                </c:strRef>
              </c:tx>
              <c:spPr/>
              <c:txPr>
                <a:bodyPr/>
                <a:lstStyle/>
                <a:p>
                  <a:pPr>
                    <a:defRPr lang="en-US" sz="1100" b="0" i="0" strike="noStrike">
                      <a:latin typeface="Calibri"/>
                    </a:defRPr>
                  </a:pPr>
                  <a:endParaRPr lang="fr-FR"/>
                </a:p>
              </c:txPr>
              <c:dLblPos val="r"/>
              <c:showVal val="1"/>
            </c:dLbl>
            <c:dLbl>
              <c:idx val="21"/>
              <c:layout>
                <c:manualLayout>
                  <c:y val="0.0"/>
                </c:manualLayout>
              </c:layout>
              <c:tx>
                <c:strRef>
                  <c:f>'6.1 For PPT'!$M$24</c:f>
                  <c:strCache>
                    <c:ptCount val="1"/>
                  </c:strCache>
                </c:strRef>
              </c:tx>
              <c:spPr/>
              <c:txPr>
                <a:bodyPr/>
                <a:lstStyle/>
                <a:p>
                  <a:pPr>
                    <a:defRPr lang="en-US" sz="1100" b="0" i="0" strike="noStrike">
                      <a:latin typeface="Calibri"/>
                    </a:defRPr>
                  </a:pPr>
                  <a:endParaRPr lang="fr-FR"/>
                </a:p>
              </c:txPr>
              <c:dLblPos val="r"/>
              <c:showVal val="1"/>
            </c:dLbl>
            <c:dLbl>
              <c:idx val="22"/>
              <c:layout>
                <c:manualLayout>
                  <c:y val="0.0"/>
                </c:manualLayout>
              </c:layout>
              <c:tx>
                <c:strRef>
                  <c:f>'6.1 For PPT'!$M$25</c:f>
                  <c:strCache>
                    <c:ptCount val="1"/>
                  </c:strCache>
                </c:strRef>
              </c:tx>
              <c:spPr/>
              <c:txPr>
                <a:bodyPr/>
                <a:lstStyle/>
                <a:p>
                  <a:pPr>
                    <a:defRPr lang="en-US" sz="1100" b="0" i="0" strike="noStrike">
                      <a:latin typeface="Calibri"/>
                    </a:defRPr>
                  </a:pPr>
                  <a:endParaRPr lang="fr-FR"/>
                </a:p>
              </c:txPr>
              <c:dLblPos val="r"/>
              <c:showVal val="1"/>
            </c:dLbl>
            <c:dLbl>
              <c:idx val="23"/>
              <c:layout>
                <c:manualLayout>
                  <c:y val="0.0"/>
                </c:manualLayout>
              </c:layout>
              <c:tx>
                <c:strRef>
                  <c:f>'6.1 For PPT'!$M$26</c:f>
                  <c:strCache>
                    <c:ptCount val="1"/>
                  </c:strCache>
                </c:strRef>
              </c:tx>
              <c:spPr/>
              <c:txPr>
                <a:bodyPr/>
                <a:lstStyle/>
                <a:p>
                  <a:pPr>
                    <a:defRPr lang="en-US" sz="1100" b="0" i="0" strike="noStrike">
                      <a:latin typeface="Calibri"/>
                    </a:defRPr>
                  </a:pPr>
                  <a:endParaRPr lang="fr-FR"/>
                </a:p>
              </c:txPr>
              <c:dLblPos val="r"/>
              <c:showVal val="1"/>
            </c:dLbl>
            <c:dLbl>
              <c:idx val="24"/>
              <c:layout>
                <c:manualLayout>
                  <c:y val="0.0"/>
                </c:manualLayout>
              </c:layout>
              <c:tx>
                <c:strRef>
                  <c:f>'6.1 For PPT'!$M$27</c:f>
                  <c:strCache>
                    <c:ptCount val="1"/>
                  </c:strCache>
                </c:strRef>
              </c:tx>
              <c:spPr/>
              <c:txPr>
                <a:bodyPr/>
                <a:lstStyle/>
                <a:p>
                  <a:pPr>
                    <a:defRPr lang="en-US" sz="1100" b="0" i="0" strike="noStrike">
                      <a:latin typeface="Calibri"/>
                    </a:defRPr>
                  </a:pPr>
                  <a:endParaRPr lang="fr-FR"/>
                </a:p>
              </c:txPr>
              <c:dLblPos val="r"/>
              <c:showVal val="1"/>
            </c:dLbl>
            <c:dLbl>
              <c:idx val="25"/>
              <c:layout>
                <c:manualLayout>
                  <c:y val="0.0"/>
                </c:manualLayout>
              </c:layout>
              <c:tx>
                <c:strRef>
                  <c:f>'6.1 For PPT'!$M$28</c:f>
                  <c:strCache>
                    <c:ptCount val="1"/>
                  </c:strCache>
                </c:strRef>
              </c:tx>
              <c:spPr/>
              <c:txPr>
                <a:bodyPr/>
                <a:lstStyle/>
                <a:p>
                  <a:pPr>
                    <a:defRPr lang="en-US" sz="1100" b="0" i="0" strike="noStrike">
                      <a:latin typeface="Calibri"/>
                    </a:defRPr>
                  </a:pPr>
                  <a:endParaRPr lang="fr-FR"/>
                </a:p>
              </c:txPr>
              <c:dLblPos val="r"/>
              <c:showVal val="1"/>
            </c:dLbl>
            <c:dLbl>
              <c:idx val="26"/>
              <c:layout>
                <c:manualLayout>
                  <c:y val="0.0"/>
                </c:manualLayout>
              </c:layout>
              <c:tx>
                <c:strRef>
                  <c:f>'6.1 For PPT'!$M$29</c:f>
                  <c:strCache>
                    <c:ptCount val="1"/>
                  </c:strCache>
                </c:strRef>
              </c:tx>
              <c:spPr/>
              <c:txPr>
                <a:bodyPr/>
                <a:lstStyle/>
                <a:p>
                  <a:pPr>
                    <a:defRPr lang="en-US" sz="1100" b="0" i="0" strike="noStrike">
                      <a:latin typeface="Calibri"/>
                    </a:defRPr>
                  </a:pPr>
                  <a:endParaRPr lang="fr-FR"/>
                </a:p>
              </c:txPr>
              <c:dLblPos val="r"/>
              <c:showVal val="1"/>
            </c:dLbl>
            <c:dLbl>
              <c:idx val="27"/>
              <c:layout>
                <c:manualLayout>
                  <c:y val="0.0"/>
                </c:manualLayout>
              </c:layout>
              <c:tx>
                <c:strRef>
                  <c:f>'6.1 For PPT'!$M$30</c:f>
                  <c:strCache>
                    <c:ptCount val="1"/>
                  </c:strCache>
                </c:strRef>
              </c:tx>
              <c:spPr/>
              <c:txPr>
                <a:bodyPr/>
                <a:lstStyle/>
                <a:p>
                  <a:pPr>
                    <a:defRPr lang="en-US" sz="1100" b="0" i="0" strike="noStrike">
                      <a:latin typeface="Calibri"/>
                    </a:defRPr>
                  </a:pPr>
                  <a:endParaRPr lang="fr-FR"/>
                </a:p>
              </c:txPr>
              <c:dLblPos val="r"/>
              <c:showVal val="1"/>
            </c:dLbl>
            <c:dLbl>
              <c:idx val="28"/>
              <c:layout>
                <c:manualLayout>
                  <c:y val="0.0"/>
                </c:manualLayout>
              </c:layout>
              <c:tx>
                <c:strRef>
                  <c:f>'6.1 For PPT'!$M$31</c:f>
                  <c:strCache>
                    <c:ptCount val="1"/>
                  </c:strCache>
                </c:strRef>
              </c:tx>
              <c:spPr/>
              <c:txPr>
                <a:bodyPr/>
                <a:lstStyle/>
                <a:p>
                  <a:pPr>
                    <a:defRPr lang="en-US" sz="1100" b="0" i="0" strike="noStrike">
                      <a:latin typeface="Calibri"/>
                    </a:defRPr>
                  </a:pPr>
                  <a:endParaRPr lang="fr-FR"/>
                </a:p>
              </c:txPr>
              <c:dLblPos val="r"/>
              <c:showVal val="1"/>
            </c:dLbl>
            <c:dLbl>
              <c:idx val="29"/>
              <c:layout>
                <c:manualLayout>
                  <c:x val="-0.00494764271935994"/>
                  <c:y val="-0.0188619949515202"/>
                </c:manualLayout>
              </c:layout>
              <c:tx>
                <c:strRef>
                  <c:f>'6.1 For PPT'!$M$32</c:f>
                  <c:strCache>
                    <c:ptCount val="1"/>
                    <c:pt idx="0">
                      <c:v>Bahrain</c:v>
                    </c:pt>
                  </c:strCache>
                </c:strRef>
              </c:tx>
              <c:spPr/>
              <c:txPr>
                <a:bodyPr/>
                <a:lstStyle/>
                <a:p>
                  <a:pPr>
                    <a:defRPr lang="en-US" sz="1100" b="0" i="0" strike="noStrike">
                      <a:latin typeface="Calibri"/>
                    </a:defRPr>
                  </a:pPr>
                  <a:endParaRPr lang="fr-FR"/>
                </a:p>
              </c:txPr>
              <c:dLblPos val="r"/>
              <c:showVal val="1"/>
            </c:dLbl>
            <c:dLbl>
              <c:idx val="30"/>
              <c:layout>
                <c:manualLayout>
                  <c:y val="0.0"/>
                </c:manualLayout>
              </c:layout>
              <c:tx>
                <c:strRef>
                  <c:f>'6.1 For PPT'!$M$33</c:f>
                  <c:strCache>
                    <c:ptCount val="1"/>
                  </c:strCache>
                </c:strRef>
              </c:tx>
              <c:spPr/>
              <c:txPr>
                <a:bodyPr/>
                <a:lstStyle/>
                <a:p>
                  <a:pPr>
                    <a:defRPr lang="en-US" sz="1100" b="0" i="0" strike="noStrike">
                      <a:latin typeface="Calibri"/>
                    </a:defRPr>
                  </a:pPr>
                  <a:endParaRPr lang="fr-FR"/>
                </a:p>
              </c:txPr>
              <c:dLblPos val="r"/>
              <c:showVal val="1"/>
            </c:dLbl>
            <c:dLbl>
              <c:idx val="31"/>
              <c:layout>
                <c:manualLayout>
                  <c:x val="0.00178077533836484"/>
                  <c:y val="-0.0113171969709121"/>
                </c:manualLayout>
              </c:layout>
              <c:tx>
                <c:strRef>
                  <c:f>'6.1 For PPT'!$M$34</c:f>
                  <c:strCache>
                    <c:ptCount val="1"/>
                    <c:pt idx="0">
                      <c:v>Oman</c:v>
                    </c:pt>
                  </c:strCache>
                </c:strRef>
              </c:tx>
              <c:spPr/>
              <c:txPr>
                <a:bodyPr/>
                <a:lstStyle/>
                <a:p>
                  <a:pPr>
                    <a:defRPr lang="en-US" sz="1100" b="0" i="0" strike="noStrike">
                      <a:latin typeface="Calibri"/>
                    </a:defRPr>
                  </a:pPr>
                  <a:endParaRPr lang="fr-FR"/>
                </a:p>
              </c:txPr>
              <c:dLblPos val="r"/>
              <c:showVal val="1"/>
            </c:dLbl>
            <c:dLbl>
              <c:idx val="32"/>
              <c:layout>
                <c:manualLayout>
                  <c:y val="0.0"/>
                </c:manualLayout>
              </c:layout>
              <c:tx>
                <c:strRef>
                  <c:f>'6.1 For PPT'!$M$35</c:f>
                  <c:strCache>
                    <c:ptCount val="1"/>
                  </c:strCache>
                </c:strRef>
              </c:tx>
              <c:spPr/>
              <c:txPr>
                <a:bodyPr/>
                <a:lstStyle/>
                <a:p>
                  <a:pPr>
                    <a:defRPr lang="en-US" sz="1100" b="0" i="0" strike="noStrike">
                      <a:latin typeface="Calibri"/>
                    </a:defRPr>
                  </a:pPr>
                  <a:endParaRPr lang="fr-FR"/>
                </a:p>
              </c:txPr>
              <c:dLblPos val="r"/>
              <c:showVal val="1"/>
            </c:dLbl>
            <c:dLbl>
              <c:idx val="33"/>
              <c:layout>
                <c:manualLayout>
                  <c:y val="0.0"/>
                </c:manualLayout>
              </c:layout>
              <c:tx>
                <c:strRef>
                  <c:f>'6.1 For PPT'!$M$36</c:f>
                  <c:strCache>
                    <c:ptCount val="1"/>
                  </c:strCache>
                </c:strRef>
              </c:tx>
              <c:spPr/>
              <c:txPr>
                <a:bodyPr/>
                <a:lstStyle/>
                <a:p>
                  <a:pPr>
                    <a:defRPr lang="en-US" sz="1100" b="0" i="0" strike="noStrike">
                      <a:latin typeface="Calibri"/>
                    </a:defRPr>
                  </a:pPr>
                  <a:endParaRPr lang="fr-FR"/>
                </a:p>
              </c:txPr>
              <c:dLblPos val="r"/>
              <c:showVal val="1"/>
            </c:dLbl>
            <c:dLbl>
              <c:idx val="34"/>
              <c:layout>
                <c:manualLayout>
                  <c:y val="0.0"/>
                </c:manualLayout>
              </c:layout>
              <c:tx>
                <c:strRef>
                  <c:f>'6.1 For PPT'!$M$37</c:f>
                  <c:strCache>
                    <c:ptCount val="1"/>
                  </c:strCache>
                </c:strRef>
              </c:tx>
              <c:spPr/>
              <c:txPr>
                <a:bodyPr/>
                <a:lstStyle/>
                <a:p>
                  <a:pPr>
                    <a:defRPr lang="en-US" sz="1100" b="0" i="0" strike="noStrike">
                      <a:latin typeface="Calibri"/>
                    </a:defRPr>
                  </a:pPr>
                  <a:endParaRPr lang="fr-FR"/>
                </a:p>
              </c:txPr>
              <c:dLblPos val="r"/>
              <c:showVal val="1"/>
            </c:dLbl>
            <c:dLbl>
              <c:idx val="35"/>
              <c:layout>
                <c:manualLayout>
                  <c:y val="0.0"/>
                </c:manualLayout>
              </c:layout>
              <c:tx>
                <c:strRef>
                  <c:f>'6.1 For PPT'!$M$38</c:f>
                  <c:strCache>
                    <c:ptCount val="1"/>
                  </c:strCache>
                </c:strRef>
              </c:tx>
              <c:spPr/>
              <c:txPr>
                <a:bodyPr/>
                <a:lstStyle/>
                <a:p>
                  <a:pPr>
                    <a:defRPr lang="en-US" sz="1100" b="0" i="0" strike="noStrike">
                      <a:latin typeface="Calibri"/>
                    </a:defRPr>
                  </a:pPr>
                  <a:endParaRPr lang="fr-FR"/>
                </a:p>
              </c:txPr>
              <c:dLblPos val="r"/>
              <c:showVal val="1"/>
            </c:dLbl>
            <c:dLbl>
              <c:idx val="36"/>
              <c:layout>
                <c:manualLayout>
                  <c:y val="0.0"/>
                </c:manualLayout>
              </c:layout>
              <c:tx>
                <c:strRef>
                  <c:f>'6.1 For PPT'!$M$39</c:f>
                  <c:strCache>
                    <c:ptCount val="1"/>
                  </c:strCache>
                </c:strRef>
              </c:tx>
              <c:spPr/>
              <c:txPr>
                <a:bodyPr/>
                <a:lstStyle/>
                <a:p>
                  <a:pPr>
                    <a:defRPr lang="en-US" sz="1100" b="0" i="0" strike="noStrike">
                      <a:latin typeface="Calibri"/>
                    </a:defRPr>
                  </a:pPr>
                  <a:endParaRPr lang="fr-FR"/>
                </a:p>
              </c:txPr>
              <c:dLblPos val="r"/>
              <c:showVal val="1"/>
            </c:dLbl>
            <c:dLbl>
              <c:idx val="37"/>
              <c:layout>
                <c:manualLayout>
                  <c:x val="-0.00883177797219792"/>
                  <c:y val="0.0150896063445503"/>
                </c:manualLayout>
              </c:layout>
              <c:tx>
                <c:strRef>
                  <c:f>'6.1 For PPT'!$M$40</c:f>
                  <c:strCache>
                    <c:ptCount val="1"/>
                    <c:pt idx="0">
                      <c:v>Saudi Arabia</c:v>
                    </c:pt>
                  </c:strCache>
                </c:strRef>
              </c:tx>
              <c:spPr/>
              <c:txPr>
                <a:bodyPr/>
                <a:lstStyle/>
                <a:p>
                  <a:pPr>
                    <a:defRPr lang="en-US" sz="1100" b="0" i="0" strike="noStrike">
                      <a:latin typeface="Calibri"/>
                    </a:defRPr>
                  </a:pPr>
                  <a:endParaRPr lang="fr-FR"/>
                </a:p>
              </c:txPr>
              <c:dLblPos val="r"/>
              <c:showVal val="1"/>
            </c:dLbl>
            <c:dLbl>
              <c:idx val="38"/>
              <c:layout>
                <c:manualLayout>
                  <c:y val="0.0"/>
                </c:manualLayout>
              </c:layout>
              <c:tx>
                <c:strRef>
                  <c:f>'6.1 For PPT'!$M$41</c:f>
                  <c:strCache>
                    <c:ptCount val="1"/>
                  </c:strCache>
                </c:strRef>
              </c:tx>
              <c:spPr/>
              <c:txPr>
                <a:bodyPr/>
                <a:lstStyle/>
                <a:p>
                  <a:pPr>
                    <a:defRPr lang="en-US" sz="1100" b="0" i="0" strike="noStrike">
                      <a:latin typeface="Calibri"/>
                    </a:defRPr>
                  </a:pPr>
                  <a:endParaRPr lang="fr-FR"/>
                </a:p>
              </c:txPr>
              <c:dLblPos val="r"/>
              <c:showVal val="1"/>
            </c:dLbl>
            <c:dLbl>
              <c:idx val="39"/>
              <c:layout>
                <c:manualLayout>
                  <c:y val="0.0"/>
                </c:manualLayout>
              </c:layout>
              <c:tx>
                <c:strRef>
                  <c:f>'6.1 For PPT'!$M$42</c:f>
                  <c:strCache>
                    <c:ptCount val="1"/>
                  </c:strCache>
                </c:strRef>
              </c:tx>
              <c:spPr/>
              <c:txPr>
                <a:bodyPr/>
                <a:lstStyle/>
                <a:p>
                  <a:pPr>
                    <a:defRPr lang="en-US" sz="1100" b="0" i="0" strike="noStrike">
                      <a:latin typeface="Calibri"/>
                    </a:defRPr>
                  </a:pPr>
                  <a:endParaRPr lang="fr-FR"/>
                </a:p>
              </c:txPr>
              <c:dLblPos val="r"/>
              <c:showVal val="1"/>
            </c:dLbl>
            <c:dLbl>
              <c:idx val="40"/>
              <c:layout>
                <c:manualLayout>
                  <c:y val="0.0"/>
                </c:manualLayout>
              </c:layout>
              <c:tx>
                <c:strRef>
                  <c:f>'6.1 For PPT'!$M$43</c:f>
                  <c:strCache>
                    <c:ptCount val="1"/>
                  </c:strCache>
                </c:strRef>
              </c:tx>
              <c:spPr/>
              <c:txPr>
                <a:bodyPr/>
                <a:lstStyle/>
                <a:p>
                  <a:pPr>
                    <a:defRPr lang="en-US" sz="1100" b="0" i="0" strike="noStrike">
                      <a:latin typeface="Calibri"/>
                    </a:defRPr>
                  </a:pPr>
                  <a:endParaRPr lang="fr-FR"/>
                </a:p>
              </c:txPr>
              <c:dLblPos val="r"/>
              <c:showVal val="1"/>
            </c:dLbl>
            <c:dLbl>
              <c:idx val="41"/>
              <c:layout>
                <c:manualLayout>
                  <c:y val="0.0"/>
                </c:manualLayout>
              </c:layout>
              <c:tx>
                <c:strRef>
                  <c:f>'6.1 For PPT'!$M$44</c:f>
                  <c:strCache>
                    <c:ptCount val="1"/>
                  </c:strCache>
                </c:strRef>
              </c:tx>
              <c:spPr/>
              <c:txPr>
                <a:bodyPr/>
                <a:lstStyle/>
                <a:p>
                  <a:pPr>
                    <a:defRPr lang="en-US" sz="1100" b="0" i="0" strike="noStrike">
                      <a:latin typeface="Calibri"/>
                    </a:defRPr>
                  </a:pPr>
                  <a:endParaRPr lang="fr-FR"/>
                </a:p>
              </c:txPr>
              <c:dLblPos val="r"/>
              <c:showVal val="1"/>
            </c:dLbl>
            <c:dLbl>
              <c:idx val="42"/>
              <c:layout>
                <c:manualLayout>
                  <c:y val="0.0"/>
                </c:manualLayout>
              </c:layout>
              <c:tx>
                <c:strRef>
                  <c:f>'6.1 For PPT'!$M$45</c:f>
                  <c:strCache>
                    <c:ptCount val="1"/>
                  </c:strCache>
                </c:strRef>
              </c:tx>
              <c:spPr/>
              <c:txPr>
                <a:bodyPr/>
                <a:lstStyle/>
                <a:p>
                  <a:pPr>
                    <a:defRPr lang="en-US" sz="1100" b="0" i="0" strike="noStrike">
                      <a:latin typeface="Calibri"/>
                    </a:defRPr>
                  </a:pPr>
                  <a:endParaRPr lang="fr-FR"/>
                </a:p>
              </c:txPr>
              <c:dLblPos val="r"/>
              <c:showVal val="1"/>
            </c:dLbl>
            <c:dLbl>
              <c:idx val="43"/>
              <c:layout>
                <c:manualLayout>
                  <c:y val="0.0"/>
                </c:manualLayout>
              </c:layout>
              <c:tx>
                <c:strRef>
                  <c:f>'6.1 For PPT'!$M$46</c:f>
                  <c:strCache>
                    <c:ptCount val="1"/>
                  </c:strCache>
                </c:strRef>
              </c:tx>
              <c:spPr/>
              <c:txPr>
                <a:bodyPr/>
                <a:lstStyle/>
                <a:p>
                  <a:pPr>
                    <a:defRPr lang="en-US" sz="1100" b="0" i="0" strike="noStrike">
                      <a:latin typeface="Calibri"/>
                    </a:defRPr>
                  </a:pPr>
                  <a:endParaRPr lang="fr-FR"/>
                </a:p>
              </c:txPr>
              <c:dLblPos val="r"/>
              <c:showVal val="1"/>
            </c:dLbl>
            <c:dLbl>
              <c:idx val="44"/>
              <c:layout>
                <c:manualLayout>
                  <c:y val="0.0"/>
                </c:manualLayout>
              </c:layout>
              <c:tx>
                <c:strRef>
                  <c:f>'6.1 For PPT'!$M$47</c:f>
                  <c:strCache>
                    <c:ptCount val="1"/>
                  </c:strCache>
                </c:strRef>
              </c:tx>
              <c:spPr/>
              <c:txPr>
                <a:bodyPr/>
                <a:lstStyle/>
                <a:p>
                  <a:pPr>
                    <a:defRPr lang="en-US" sz="1100" b="0" i="0" strike="noStrike">
                      <a:latin typeface="Calibri"/>
                    </a:defRPr>
                  </a:pPr>
                  <a:endParaRPr lang="fr-FR"/>
                </a:p>
              </c:txPr>
              <c:dLblPos val="r"/>
              <c:showVal val="1"/>
            </c:dLbl>
            <c:dLbl>
              <c:idx val="45"/>
              <c:layout>
                <c:manualLayout>
                  <c:y val="0.0"/>
                </c:manualLayout>
              </c:layout>
              <c:tx>
                <c:strRef>
                  <c:f>'6.1 For PPT'!$M$48</c:f>
                  <c:strCache>
                    <c:ptCount val="1"/>
                  </c:strCache>
                </c:strRef>
              </c:tx>
              <c:spPr/>
              <c:txPr>
                <a:bodyPr/>
                <a:lstStyle/>
                <a:p>
                  <a:pPr>
                    <a:defRPr lang="en-US" sz="1100" b="0" i="0" strike="noStrike">
                      <a:latin typeface="Calibri"/>
                    </a:defRPr>
                  </a:pPr>
                  <a:endParaRPr lang="fr-FR"/>
                </a:p>
              </c:txPr>
              <c:dLblPos val="r"/>
              <c:showVal val="1"/>
            </c:dLbl>
            <c:dLbl>
              <c:idx val="46"/>
              <c:layout>
                <c:manualLayout>
                  <c:y val="0.0"/>
                </c:manualLayout>
              </c:layout>
              <c:tx>
                <c:strRef>
                  <c:f>'6.1 For PPT'!$M$49</c:f>
                  <c:strCache>
                    <c:ptCount val="1"/>
                  </c:strCache>
                </c:strRef>
              </c:tx>
              <c:spPr/>
              <c:txPr>
                <a:bodyPr/>
                <a:lstStyle/>
                <a:p>
                  <a:pPr>
                    <a:defRPr lang="en-US" sz="1100" b="0" i="0" strike="noStrike">
                      <a:latin typeface="Calibri"/>
                    </a:defRPr>
                  </a:pPr>
                  <a:endParaRPr lang="fr-FR"/>
                </a:p>
              </c:txPr>
              <c:dLblPos val="r"/>
              <c:showVal val="1"/>
            </c:dLbl>
            <c:dLbl>
              <c:idx val="47"/>
              <c:layout>
                <c:manualLayout>
                  <c:y val="0.0"/>
                </c:manualLayout>
              </c:layout>
              <c:tx>
                <c:strRef>
                  <c:f>'6.1 For PPT'!$M$50</c:f>
                  <c:strCache>
                    <c:ptCount val="1"/>
                  </c:strCache>
                </c:strRef>
              </c:tx>
              <c:spPr/>
              <c:txPr>
                <a:bodyPr/>
                <a:lstStyle/>
                <a:p>
                  <a:pPr>
                    <a:defRPr lang="en-US" sz="1100" b="0" i="0" strike="noStrike">
                      <a:latin typeface="Calibri"/>
                    </a:defRPr>
                  </a:pPr>
                  <a:endParaRPr lang="fr-FR"/>
                </a:p>
              </c:txPr>
              <c:dLblPos val="r"/>
              <c:showVal val="1"/>
            </c:dLbl>
            <c:dLbl>
              <c:idx val="48"/>
              <c:layout>
                <c:manualLayout>
                  <c:y val="0.0"/>
                </c:manualLayout>
              </c:layout>
              <c:tx>
                <c:strRef>
                  <c:f>'6.1 For PPT'!$M$51</c:f>
                  <c:strCache>
                    <c:ptCount val="1"/>
                  </c:strCache>
                </c:strRef>
              </c:tx>
              <c:spPr/>
              <c:txPr>
                <a:bodyPr/>
                <a:lstStyle/>
                <a:p>
                  <a:pPr>
                    <a:defRPr lang="en-US" sz="1100" b="0" i="0" strike="noStrike">
                      <a:latin typeface="Calibri"/>
                    </a:defRPr>
                  </a:pPr>
                  <a:endParaRPr lang="fr-FR"/>
                </a:p>
              </c:txPr>
              <c:dLblPos val="r"/>
              <c:showVal val="1"/>
            </c:dLbl>
            <c:dLbl>
              <c:idx val="49"/>
              <c:layout>
                <c:manualLayout>
                  <c:y val="0.0"/>
                </c:manualLayout>
              </c:layout>
              <c:tx>
                <c:strRef>
                  <c:f>'6.1 For PPT'!$M$52</c:f>
                  <c:strCache>
                    <c:ptCount val="1"/>
                  </c:strCache>
                </c:strRef>
              </c:tx>
              <c:spPr/>
              <c:txPr>
                <a:bodyPr/>
                <a:lstStyle/>
                <a:p>
                  <a:pPr>
                    <a:defRPr lang="en-US" sz="1100" b="0" i="0" strike="noStrike">
                      <a:latin typeface="Calibri"/>
                    </a:defRPr>
                  </a:pPr>
                  <a:endParaRPr lang="fr-FR"/>
                </a:p>
              </c:txPr>
              <c:dLblPos val="r"/>
              <c:showVal val="1"/>
            </c:dLbl>
            <c:dLbl>
              <c:idx val="50"/>
              <c:layout>
                <c:manualLayout>
                  <c:y val="0.0"/>
                </c:manualLayout>
              </c:layout>
              <c:tx>
                <c:strRef>
                  <c:f>'6.1 For PPT'!$M$53</c:f>
                  <c:strCache>
                    <c:ptCount val="1"/>
                  </c:strCache>
                </c:strRef>
              </c:tx>
              <c:spPr/>
              <c:txPr>
                <a:bodyPr/>
                <a:lstStyle/>
                <a:p>
                  <a:pPr>
                    <a:defRPr lang="en-US" sz="1100" b="0" i="0" strike="noStrike">
                      <a:latin typeface="Calibri"/>
                    </a:defRPr>
                  </a:pPr>
                  <a:endParaRPr lang="fr-FR"/>
                </a:p>
              </c:txPr>
              <c:dLblPos val="r"/>
              <c:showVal val="1"/>
            </c:dLbl>
            <c:dLbl>
              <c:idx val="51"/>
              <c:layout>
                <c:manualLayout>
                  <c:y val="0.0"/>
                </c:manualLayout>
              </c:layout>
              <c:tx>
                <c:strRef>
                  <c:f>'6.1 For PPT'!$M$54</c:f>
                  <c:strCache>
                    <c:ptCount val="1"/>
                  </c:strCache>
                </c:strRef>
              </c:tx>
              <c:spPr/>
              <c:txPr>
                <a:bodyPr/>
                <a:lstStyle/>
                <a:p>
                  <a:pPr>
                    <a:defRPr lang="en-US" sz="1100" b="0" i="0" strike="noStrike">
                      <a:latin typeface="Calibri"/>
                    </a:defRPr>
                  </a:pPr>
                  <a:endParaRPr lang="fr-FR"/>
                </a:p>
              </c:txPr>
              <c:dLblPos val="r"/>
              <c:showVal val="1"/>
            </c:dLbl>
            <c:dLbl>
              <c:idx val="52"/>
              <c:layout>
                <c:manualLayout>
                  <c:x val="-0.00497739865850102"/>
                  <c:y val="-0.00202586720218427"/>
                </c:manualLayout>
              </c:layout>
              <c:tx>
                <c:strRef>
                  <c:f>'6.1 For PPT'!$M$55</c:f>
                  <c:strCache>
                    <c:ptCount val="1"/>
                    <c:pt idx="0">
                      <c:v>Lebanon</c:v>
                    </c:pt>
                  </c:strCache>
                </c:strRef>
              </c:tx>
              <c:spPr/>
              <c:txPr>
                <a:bodyPr/>
                <a:lstStyle/>
                <a:p>
                  <a:pPr>
                    <a:defRPr lang="en-US" sz="1100" b="0" i="0" strike="noStrike">
                      <a:latin typeface="Calibri"/>
                    </a:defRPr>
                  </a:pPr>
                  <a:endParaRPr lang="fr-FR"/>
                </a:p>
              </c:txPr>
              <c:dLblPos val="r"/>
              <c:showVal val="1"/>
            </c:dLbl>
            <c:dLbl>
              <c:idx val="53"/>
              <c:layout>
                <c:manualLayout>
                  <c:y val="0.0"/>
                </c:manualLayout>
              </c:layout>
              <c:tx>
                <c:strRef>
                  <c:f>'6.1 For PPT'!$M$56</c:f>
                  <c:strCache>
                    <c:ptCount val="1"/>
                  </c:strCache>
                </c:strRef>
              </c:tx>
              <c:spPr/>
              <c:txPr>
                <a:bodyPr/>
                <a:lstStyle/>
                <a:p>
                  <a:pPr>
                    <a:defRPr lang="en-US" sz="1100" b="0" i="0" strike="noStrike">
                      <a:latin typeface="Calibri"/>
                    </a:defRPr>
                  </a:pPr>
                  <a:endParaRPr lang="fr-FR"/>
                </a:p>
              </c:txPr>
              <c:dLblPos val="r"/>
              <c:showVal val="1"/>
            </c:dLbl>
            <c:dLbl>
              <c:idx val="54"/>
              <c:layout>
                <c:manualLayout>
                  <c:y val="0.0"/>
                </c:manualLayout>
              </c:layout>
              <c:tx>
                <c:strRef>
                  <c:f>'6.1 For PPT'!$M$57</c:f>
                  <c:strCache>
                    <c:ptCount val="1"/>
                  </c:strCache>
                </c:strRef>
              </c:tx>
              <c:spPr/>
              <c:txPr>
                <a:bodyPr/>
                <a:lstStyle/>
                <a:p>
                  <a:pPr>
                    <a:defRPr lang="en-US" sz="1100" b="0" i="0" strike="noStrike">
                      <a:latin typeface="Calibri"/>
                    </a:defRPr>
                  </a:pPr>
                  <a:endParaRPr lang="fr-FR"/>
                </a:p>
              </c:txPr>
              <c:dLblPos val="r"/>
              <c:showVal val="1"/>
            </c:dLbl>
            <c:dLbl>
              <c:idx val="55"/>
              <c:layout>
                <c:manualLayout>
                  <c:y val="0.0"/>
                </c:manualLayout>
              </c:layout>
              <c:tx>
                <c:strRef>
                  <c:f>'6.1 For PPT'!$M$58</c:f>
                  <c:strCache>
                    <c:ptCount val="1"/>
                  </c:strCache>
                </c:strRef>
              </c:tx>
              <c:spPr/>
              <c:txPr>
                <a:bodyPr/>
                <a:lstStyle/>
                <a:p>
                  <a:pPr>
                    <a:defRPr lang="en-US" sz="1100" b="0" i="0" strike="noStrike">
                      <a:latin typeface="Calibri"/>
                    </a:defRPr>
                  </a:pPr>
                  <a:endParaRPr lang="fr-FR"/>
                </a:p>
              </c:txPr>
              <c:dLblPos val="r"/>
              <c:showVal val="1"/>
            </c:dLbl>
            <c:dLbl>
              <c:idx val="56"/>
              <c:layout>
                <c:manualLayout>
                  <c:y val="0.0"/>
                </c:manualLayout>
              </c:layout>
              <c:tx>
                <c:strRef>
                  <c:f>'6.1 For PPT'!$M$59</c:f>
                  <c:strCache>
                    <c:ptCount val="1"/>
                  </c:strCache>
                </c:strRef>
              </c:tx>
              <c:spPr/>
              <c:txPr>
                <a:bodyPr/>
                <a:lstStyle/>
                <a:p>
                  <a:pPr>
                    <a:defRPr lang="en-US" sz="1100" b="0" i="0" strike="noStrike">
                      <a:latin typeface="Calibri"/>
                    </a:defRPr>
                  </a:pPr>
                  <a:endParaRPr lang="fr-FR"/>
                </a:p>
              </c:txPr>
              <c:dLblPos val="r"/>
              <c:showVal val="1"/>
            </c:dLbl>
            <c:dLbl>
              <c:idx val="57"/>
              <c:layout>
                <c:manualLayout>
                  <c:y val="0.0"/>
                </c:manualLayout>
              </c:layout>
              <c:tx>
                <c:strRef>
                  <c:f>'6.1 For PPT'!$M$60</c:f>
                  <c:strCache>
                    <c:ptCount val="1"/>
                  </c:strCache>
                </c:strRef>
              </c:tx>
              <c:spPr/>
              <c:txPr>
                <a:bodyPr/>
                <a:lstStyle/>
                <a:p>
                  <a:pPr>
                    <a:defRPr lang="en-US" sz="1100" b="0" i="0" strike="noStrike">
                      <a:latin typeface="Calibri"/>
                    </a:defRPr>
                  </a:pPr>
                  <a:endParaRPr lang="fr-FR"/>
                </a:p>
              </c:txPr>
              <c:dLblPos val="r"/>
              <c:showVal val="1"/>
            </c:dLbl>
            <c:dLbl>
              <c:idx val="58"/>
              <c:layout>
                <c:manualLayout>
                  <c:y val="0.0"/>
                </c:manualLayout>
              </c:layout>
              <c:tx>
                <c:strRef>
                  <c:f>'6.1 For PPT'!$M$61</c:f>
                  <c:strCache>
                    <c:ptCount val="1"/>
                  </c:strCache>
                </c:strRef>
              </c:tx>
              <c:spPr/>
              <c:txPr>
                <a:bodyPr/>
                <a:lstStyle/>
                <a:p>
                  <a:pPr>
                    <a:defRPr lang="en-US" sz="1100" b="0" i="0" strike="noStrike">
                      <a:latin typeface="Calibri"/>
                    </a:defRPr>
                  </a:pPr>
                  <a:endParaRPr lang="fr-FR"/>
                </a:p>
              </c:txPr>
              <c:dLblPos val="r"/>
              <c:showVal val="1"/>
            </c:dLbl>
            <c:dLbl>
              <c:idx val="59"/>
              <c:layout>
                <c:manualLayout>
                  <c:y val="0.0"/>
                </c:manualLayout>
              </c:layout>
              <c:tx>
                <c:strRef>
                  <c:f>'6.1 For PPT'!$M$62</c:f>
                  <c:strCache>
                    <c:ptCount val="1"/>
                  </c:strCache>
                </c:strRef>
              </c:tx>
              <c:spPr/>
              <c:txPr>
                <a:bodyPr/>
                <a:lstStyle/>
                <a:p>
                  <a:pPr>
                    <a:defRPr lang="en-US" sz="1100" b="0" i="0" strike="noStrike">
                      <a:latin typeface="Calibri"/>
                    </a:defRPr>
                  </a:pPr>
                  <a:endParaRPr lang="fr-FR"/>
                </a:p>
              </c:txPr>
              <c:dLblPos val="r"/>
              <c:showVal val="1"/>
            </c:dLbl>
            <c:dLbl>
              <c:idx val="60"/>
              <c:layout>
                <c:manualLayout>
                  <c:y val="0.0"/>
                </c:manualLayout>
              </c:layout>
              <c:tx>
                <c:strRef>
                  <c:f>'6.1 For PPT'!$M$63</c:f>
                  <c:strCache>
                    <c:ptCount val="1"/>
                  </c:strCache>
                </c:strRef>
              </c:tx>
              <c:spPr/>
              <c:txPr>
                <a:bodyPr/>
                <a:lstStyle/>
                <a:p>
                  <a:pPr>
                    <a:defRPr lang="en-US" sz="1100" b="0" i="0" strike="noStrike">
                      <a:latin typeface="Calibri"/>
                    </a:defRPr>
                  </a:pPr>
                  <a:endParaRPr lang="fr-FR"/>
                </a:p>
              </c:txPr>
              <c:dLblPos val="r"/>
              <c:showVal val="1"/>
            </c:dLbl>
            <c:dLbl>
              <c:idx val="61"/>
              <c:layout>
                <c:manualLayout>
                  <c:y val="0.0"/>
                </c:manualLayout>
              </c:layout>
              <c:tx>
                <c:strRef>
                  <c:f>'6.1 For PPT'!$M$64</c:f>
                  <c:strCache>
                    <c:ptCount val="1"/>
                  </c:strCache>
                </c:strRef>
              </c:tx>
              <c:spPr/>
              <c:txPr>
                <a:bodyPr/>
                <a:lstStyle/>
                <a:p>
                  <a:pPr>
                    <a:defRPr lang="en-US" sz="1100" b="0" i="0" strike="noStrike">
                      <a:latin typeface="Calibri"/>
                    </a:defRPr>
                  </a:pPr>
                  <a:endParaRPr lang="fr-FR"/>
                </a:p>
              </c:txPr>
              <c:dLblPos val="r"/>
              <c:showVal val="1"/>
            </c:dLbl>
            <c:dLbl>
              <c:idx val="62"/>
              <c:layout>
                <c:manualLayout>
                  <c:y val="0.0"/>
                </c:manualLayout>
              </c:layout>
              <c:tx>
                <c:strRef>
                  <c:f>'6.1 For PPT'!$M$65</c:f>
                  <c:strCache>
                    <c:ptCount val="1"/>
                  </c:strCache>
                </c:strRef>
              </c:tx>
              <c:spPr/>
              <c:txPr>
                <a:bodyPr/>
                <a:lstStyle/>
                <a:p>
                  <a:pPr>
                    <a:defRPr lang="en-US" sz="1100" b="0" i="0" strike="noStrike">
                      <a:latin typeface="Calibri"/>
                    </a:defRPr>
                  </a:pPr>
                  <a:endParaRPr lang="fr-FR"/>
                </a:p>
              </c:txPr>
              <c:dLblPos val="r"/>
              <c:showVal val="1"/>
            </c:dLbl>
            <c:dLbl>
              <c:idx val="63"/>
              <c:layout>
                <c:manualLayout>
                  <c:y val="0.0"/>
                </c:manualLayout>
              </c:layout>
              <c:tx>
                <c:strRef>
                  <c:f>'6.1 For PPT'!$M$66</c:f>
                  <c:strCache>
                    <c:ptCount val="1"/>
                  </c:strCache>
                </c:strRef>
              </c:tx>
              <c:spPr/>
              <c:txPr>
                <a:bodyPr/>
                <a:lstStyle/>
                <a:p>
                  <a:pPr>
                    <a:defRPr lang="en-US" sz="1100" b="0" i="0" strike="noStrike">
                      <a:latin typeface="Calibri"/>
                    </a:defRPr>
                  </a:pPr>
                  <a:endParaRPr lang="fr-FR"/>
                </a:p>
              </c:txPr>
              <c:dLblPos val="r"/>
              <c:showVal val="1"/>
            </c:dLbl>
            <c:dLbl>
              <c:idx val="64"/>
              <c:layout>
                <c:manualLayout>
                  <c:y val="0.0"/>
                </c:manualLayout>
              </c:layout>
              <c:tx>
                <c:strRef>
                  <c:f>'6.1 For PPT'!$M$67</c:f>
                  <c:strCache>
                    <c:ptCount val="1"/>
                  </c:strCache>
                </c:strRef>
              </c:tx>
              <c:spPr/>
              <c:txPr>
                <a:bodyPr/>
                <a:lstStyle/>
                <a:p>
                  <a:pPr>
                    <a:defRPr lang="en-US" sz="1100" b="0" i="0" strike="noStrike">
                      <a:latin typeface="Calibri"/>
                    </a:defRPr>
                  </a:pPr>
                  <a:endParaRPr lang="fr-FR"/>
                </a:p>
              </c:txPr>
              <c:dLblPos val="r"/>
              <c:showVal val="1"/>
            </c:dLbl>
            <c:dLbl>
              <c:idx val="65"/>
              <c:layout>
                <c:manualLayout>
                  <c:y val="0.0"/>
                </c:manualLayout>
              </c:layout>
              <c:tx>
                <c:strRef>
                  <c:f>'6.1 For PPT'!$M$68</c:f>
                  <c:strCache>
                    <c:ptCount val="1"/>
                  </c:strCache>
                </c:strRef>
              </c:tx>
              <c:spPr/>
              <c:txPr>
                <a:bodyPr/>
                <a:lstStyle/>
                <a:p>
                  <a:pPr>
                    <a:defRPr lang="en-US" sz="1100" b="0" i="0" strike="noStrike">
                      <a:latin typeface="Calibri"/>
                    </a:defRPr>
                  </a:pPr>
                  <a:endParaRPr lang="fr-FR"/>
                </a:p>
              </c:txPr>
              <c:dLblPos val="r"/>
              <c:showVal val="1"/>
            </c:dLbl>
            <c:dLbl>
              <c:idx val="66"/>
              <c:layout>
                <c:manualLayout>
                  <c:y val="0.0"/>
                </c:manualLayout>
              </c:layout>
              <c:tx>
                <c:strRef>
                  <c:f>'6.1 For PPT'!$M$69</c:f>
                  <c:strCache>
                    <c:ptCount val="1"/>
                  </c:strCache>
                </c:strRef>
              </c:tx>
              <c:spPr/>
              <c:txPr>
                <a:bodyPr/>
                <a:lstStyle/>
                <a:p>
                  <a:pPr>
                    <a:defRPr lang="en-US" sz="1100" b="0" i="0" strike="noStrike">
                      <a:latin typeface="Calibri"/>
                    </a:defRPr>
                  </a:pPr>
                  <a:endParaRPr lang="fr-FR"/>
                </a:p>
              </c:txPr>
              <c:dLblPos val="r"/>
              <c:showVal val="1"/>
            </c:dLbl>
            <c:dLbl>
              <c:idx val="67"/>
              <c:layout>
                <c:manualLayout>
                  <c:x val="-0.00918718185929134"/>
                  <c:y val="0.0113171969709122"/>
                </c:manualLayout>
              </c:layout>
              <c:tx>
                <c:strRef>
                  <c:f>'6.1 For PPT'!$M$70</c:f>
                  <c:strCache>
                    <c:ptCount val="1"/>
                    <c:pt idx="0">
                      <c:v>Tunisia</c:v>
                    </c:pt>
                  </c:strCache>
                </c:strRef>
              </c:tx>
              <c:spPr/>
              <c:txPr>
                <a:bodyPr/>
                <a:lstStyle/>
                <a:p>
                  <a:pPr>
                    <a:defRPr lang="en-US" sz="1100" b="0" i="0" strike="noStrike">
                      <a:latin typeface="Calibri"/>
                    </a:defRPr>
                  </a:pPr>
                  <a:endParaRPr lang="fr-FR"/>
                </a:p>
              </c:txPr>
              <c:dLblPos val="r"/>
              <c:showVal val="1"/>
            </c:dLbl>
            <c:dLbl>
              <c:idx val="68"/>
              <c:layout>
                <c:manualLayout>
                  <c:y val="0.0"/>
                </c:manualLayout>
              </c:layout>
              <c:tx>
                <c:strRef>
                  <c:f>'6.1 For PPT'!$M$71</c:f>
                  <c:strCache>
                    <c:ptCount val="1"/>
                  </c:strCache>
                </c:strRef>
              </c:tx>
              <c:spPr/>
              <c:txPr>
                <a:bodyPr/>
                <a:lstStyle/>
                <a:p>
                  <a:pPr>
                    <a:defRPr lang="en-US" sz="1100" b="0" i="0" strike="noStrike">
                      <a:latin typeface="Calibri"/>
                    </a:defRPr>
                  </a:pPr>
                  <a:endParaRPr lang="fr-FR"/>
                </a:p>
              </c:txPr>
              <c:dLblPos val="r"/>
              <c:showVal val="1"/>
            </c:dLbl>
            <c:dLbl>
              <c:idx val="69"/>
              <c:layout>
                <c:manualLayout>
                  <c:y val="0.0"/>
                </c:manualLayout>
              </c:layout>
              <c:tx>
                <c:strRef>
                  <c:f>'6.1 For PPT'!$M$72</c:f>
                  <c:strCache>
                    <c:ptCount val="1"/>
                  </c:strCache>
                </c:strRef>
              </c:tx>
              <c:spPr/>
              <c:txPr>
                <a:bodyPr/>
                <a:lstStyle/>
                <a:p>
                  <a:pPr>
                    <a:defRPr lang="en-US" sz="1100" b="0" i="0" strike="noStrike">
                      <a:latin typeface="Calibri"/>
                    </a:defRPr>
                  </a:pPr>
                  <a:endParaRPr lang="fr-FR"/>
                </a:p>
              </c:txPr>
              <c:dLblPos val="r"/>
              <c:showVal val="1"/>
            </c:dLbl>
            <c:dLbl>
              <c:idx val="70"/>
              <c:layout>
                <c:manualLayout>
                  <c:y val="0.0"/>
                </c:manualLayout>
              </c:layout>
              <c:tx>
                <c:strRef>
                  <c:f>'6.1 For PPT'!$M$73</c:f>
                  <c:strCache>
                    <c:ptCount val="1"/>
                  </c:strCache>
                </c:strRef>
              </c:tx>
              <c:spPr/>
              <c:txPr>
                <a:bodyPr/>
                <a:lstStyle/>
                <a:p>
                  <a:pPr>
                    <a:defRPr lang="en-US" sz="1100" b="0" i="0" strike="noStrike">
                      <a:latin typeface="Calibri"/>
                    </a:defRPr>
                  </a:pPr>
                  <a:endParaRPr lang="fr-FR"/>
                </a:p>
              </c:txPr>
              <c:dLblPos val="r"/>
              <c:showVal val="1"/>
            </c:dLbl>
            <c:dLbl>
              <c:idx val="71"/>
              <c:layout>
                <c:manualLayout>
                  <c:y val="0.0"/>
                </c:manualLayout>
              </c:layout>
              <c:tx>
                <c:strRef>
                  <c:f>'6.1 For PPT'!$M$74</c:f>
                  <c:strCache>
                    <c:ptCount val="1"/>
                  </c:strCache>
                </c:strRef>
              </c:tx>
              <c:spPr/>
              <c:txPr>
                <a:bodyPr/>
                <a:lstStyle/>
                <a:p>
                  <a:pPr>
                    <a:defRPr lang="en-US" sz="1100" b="0" i="0" strike="noStrike">
                      <a:latin typeface="Calibri"/>
                    </a:defRPr>
                  </a:pPr>
                  <a:endParaRPr lang="fr-FR"/>
                </a:p>
              </c:txPr>
              <c:dLblPos val="r"/>
              <c:showVal val="1"/>
            </c:dLbl>
            <c:dLbl>
              <c:idx val="72"/>
              <c:layout>
                <c:manualLayout>
                  <c:y val="0.0"/>
                </c:manualLayout>
              </c:layout>
              <c:tx>
                <c:strRef>
                  <c:f>'6.1 For PPT'!$M$75</c:f>
                  <c:strCache>
                    <c:ptCount val="1"/>
                  </c:strCache>
                </c:strRef>
              </c:tx>
              <c:spPr/>
              <c:txPr>
                <a:bodyPr/>
                <a:lstStyle/>
                <a:p>
                  <a:pPr>
                    <a:defRPr lang="en-US" sz="1100" b="0" i="0" strike="noStrike">
                      <a:latin typeface="Calibri"/>
                    </a:defRPr>
                  </a:pPr>
                  <a:endParaRPr lang="fr-FR"/>
                </a:p>
              </c:txPr>
              <c:dLblPos val="r"/>
              <c:showVal val="1"/>
            </c:dLbl>
            <c:dLbl>
              <c:idx val="73"/>
              <c:layout>
                <c:manualLayout>
                  <c:x val="-0.00844864448515739"/>
                  <c:y val="0.0"/>
                </c:manualLayout>
              </c:layout>
              <c:tx>
                <c:strRef>
                  <c:f>'6.1 For PPT'!$M$76</c:f>
                  <c:strCache>
                    <c:ptCount val="1"/>
                    <c:pt idx="0">
                      <c:v>Algeria</c:v>
                    </c:pt>
                  </c:strCache>
                </c:strRef>
              </c:tx>
              <c:spPr/>
              <c:txPr>
                <a:bodyPr/>
                <a:lstStyle/>
                <a:p>
                  <a:pPr>
                    <a:defRPr lang="en-US" sz="1100" b="0" i="0" strike="noStrike">
                      <a:latin typeface="Calibri"/>
                    </a:defRPr>
                  </a:pPr>
                  <a:endParaRPr lang="fr-FR"/>
                </a:p>
              </c:txPr>
              <c:dLblPos val="r"/>
              <c:showVal val="1"/>
            </c:dLbl>
            <c:dLbl>
              <c:idx val="74"/>
              <c:layout>
                <c:manualLayout>
                  <c:y val="0.0"/>
                </c:manualLayout>
              </c:layout>
              <c:tx>
                <c:strRef>
                  <c:f>'6.1 For PPT'!$M$77</c:f>
                  <c:strCache>
                    <c:ptCount val="1"/>
                  </c:strCache>
                </c:strRef>
              </c:tx>
              <c:spPr/>
              <c:txPr>
                <a:bodyPr/>
                <a:lstStyle/>
                <a:p>
                  <a:pPr>
                    <a:defRPr lang="en-US" sz="1100" b="0" i="0" strike="noStrike">
                      <a:latin typeface="Calibri"/>
                    </a:defRPr>
                  </a:pPr>
                  <a:endParaRPr lang="fr-FR"/>
                </a:p>
              </c:txPr>
              <c:dLblPos val="r"/>
              <c:showVal val="1"/>
            </c:dLbl>
            <c:dLbl>
              <c:idx val="75"/>
              <c:layout>
                <c:manualLayout>
                  <c:y val="0.0"/>
                </c:manualLayout>
              </c:layout>
              <c:tx>
                <c:strRef>
                  <c:f>'6.1 For PPT'!$M$78</c:f>
                  <c:strCache>
                    <c:ptCount val="1"/>
                  </c:strCache>
                </c:strRef>
              </c:tx>
              <c:spPr/>
              <c:txPr>
                <a:bodyPr/>
                <a:lstStyle/>
                <a:p>
                  <a:pPr>
                    <a:defRPr lang="en-US" sz="1100" b="0" i="0" strike="noStrike">
                      <a:latin typeface="Calibri"/>
                    </a:defRPr>
                  </a:pPr>
                  <a:endParaRPr lang="fr-FR"/>
                </a:p>
              </c:txPr>
              <c:dLblPos val="r"/>
              <c:showVal val="1"/>
            </c:dLbl>
            <c:dLbl>
              <c:idx val="76"/>
              <c:layout>
                <c:manualLayout>
                  <c:y val="0.0"/>
                </c:manualLayout>
              </c:layout>
              <c:tx>
                <c:strRef>
                  <c:f>'6.1 For PPT'!$M$79</c:f>
                  <c:strCache>
                    <c:ptCount val="1"/>
                  </c:strCache>
                </c:strRef>
              </c:tx>
              <c:spPr/>
              <c:txPr>
                <a:bodyPr/>
                <a:lstStyle/>
                <a:p>
                  <a:pPr>
                    <a:defRPr lang="en-US" sz="1100" b="0" i="0" strike="noStrike">
                      <a:latin typeface="Calibri"/>
                    </a:defRPr>
                  </a:pPr>
                  <a:endParaRPr lang="fr-FR"/>
                </a:p>
              </c:txPr>
              <c:dLblPos val="r"/>
              <c:showVal val="1"/>
            </c:dLbl>
            <c:dLbl>
              <c:idx val="77"/>
              <c:layout>
                <c:manualLayout>
                  <c:y val="0.0"/>
                </c:manualLayout>
              </c:layout>
              <c:tx>
                <c:strRef>
                  <c:f>'6.1 For PPT'!$M$80</c:f>
                  <c:strCache>
                    <c:ptCount val="1"/>
                  </c:strCache>
                </c:strRef>
              </c:tx>
              <c:spPr/>
              <c:txPr>
                <a:bodyPr/>
                <a:lstStyle/>
                <a:p>
                  <a:pPr>
                    <a:defRPr lang="en-US" sz="1100" b="0" i="0" strike="noStrike">
                      <a:latin typeface="Calibri"/>
                    </a:defRPr>
                  </a:pPr>
                  <a:endParaRPr lang="fr-FR"/>
                </a:p>
              </c:txPr>
              <c:dLblPos val="r"/>
              <c:showVal val="1"/>
            </c:dLbl>
            <c:dLbl>
              <c:idx val="78"/>
              <c:layout>
                <c:manualLayout>
                  <c:y val="0.0"/>
                </c:manualLayout>
              </c:layout>
              <c:tx>
                <c:strRef>
                  <c:f>'6.1 For PPT'!$M$81</c:f>
                  <c:strCache>
                    <c:ptCount val="1"/>
                  </c:strCache>
                </c:strRef>
              </c:tx>
              <c:spPr/>
              <c:txPr>
                <a:bodyPr/>
                <a:lstStyle/>
                <a:p>
                  <a:pPr>
                    <a:defRPr lang="en-US" sz="1100" b="0" i="0" strike="noStrike">
                      <a:latin typeface="Calibri"/>
                    </a:defRPr>
                  </a:pPr>
                  <a:endParaRPr lang="fr-FR"/>
                </a:p>
              </c:txPr>
              <c:dLblPos val="r"/>
              <c:showVal val="1"/>
            </c:dLbl>
            <c:dLbl>
              <c:idx val="79"/>
              <c:layout>
                <c:manualLayout>
                  <c:y val="0.0"/>
                </c:manualLayout>
              </c:layout>
              <c:tx>
                <c:strRef>
                  <c:f>'6.1 For PPT'!$M$82</c:f>
                  <c:strCache>
                    <c:ptCount val="1"/>
                  </c:strCache>
                </c:strRef>
              </c:tx>
              <c:spPr/>
              <c:txPr>
                <a:bodyPr/>
                <a:lstStyle/>
                <a:p>
                  <a:pPr>
                    <a:defRPr lang="en-US" sz="1100" b="0" i="0" strike="noStrike">
                      <a:latin typeface="Calibri"/>
                    </a:defRPr>
                  </a:pPr>
                  <a:endParaRPr lang="fr-FR"/>
                </a:p>
              </c:txPr>
              <c:dLblPos val="r"/>
              <c:showVal val="1"/>
            </c:dLbl>
            <c:dLbl>
              <c:idx val="80"/>
              <c:layout>
                <c:manualLayout>
                  <c:y val="0.0"/>
                </c:manualLayout>
              </c:layout>
              <c:tx>
                <c:strRef>
                  <c:f>'6.1 For PPT'!$M$83</c:f>
                  <c:strCache>
                    <c:ptCount val="1"/>
                  </c:strCache>
                </c:strRef>
              </c:tx>
              <c:spPr/>
              <c:txPr>
                <a:bodyPr/>
                <a:lstStyle/>
                <a:p>
                  <a:pPr>
                    <a:defRPr lang="en-US" sz="1100" b="0" i="0" strike="noStrike">
                      <a:latin typeface="Calibri"/>
                    </a:defRPr>
                  </a:pPr>
                  <a:endParaRPr lang="fr-FR"/>
                </a:p>
              </c:txPr>
              <c:dLblPos val="r"/>
              <c:showVal val="1"/>
            </c:dLbl>
            <c:dLbl>
              <c:idx val="81"/>
              <c:layout>
                <c:manualLayout>
                  <c:x val="0.00193692779287429"/>
                  <c:y val="0.0"/>
                </c:manualLayout>
              </c:layout>
              <c:tx>
                <c:strRef>
                  <c:f>'6.1 For PPT'!$M$84</c:f>
                  <c:strCache>
                    <c:ptCount val="1"/>
                    <c:pt idx="0">
                      <c:v>Egypt, Arab Rep.</c:v>
                    </c:pt>
                  </c:strCache>
                </c:strRef>
              </c:tx>
              <c:spPr/>
              <c:txPr>
                <a:bodyPr/>
                <a:lstStyle/>
                <a:p>
                  <a:pPr>
                    <a:defRPr lang="en-US" sz="1100" b="0" i="0" strike="noStrike">
                      <a:latin typeface="Calibri"/>
                    </a:defRPr>
                  </a:pPr>
                  <a:endParaRPr lang="fr-FR"/>
                </a:p>
              </c:txPr>
              <c:dLblPos val="r"/>
              <c:showVal val="1"/>
            </c:dLbl>
            <c:dLbl>
              <c:idx val="82"/>
              <c:layout>
                <c:manualLayout>
                  <c:y val="0.0"/>
                </c:manualLayout>
              </c:layout>
              <c:tx>
                <c:strRef>
                  <c:f>'6.1 For PPT'!$M$85</c:f>
                  <c:strCache>
                    <c:ptCount val="1"/>
                  </c:strCache>
                </c:strRef>
              </c:tx>
              <c:spPr/>
              <c:txPr>
                <a:bodyPr/>
                <a:lstStyle/>
                <a:p>
                  <a:pPr>
                    <a:defRPr lang="en-US" sz="1100" b="0" i="0" strike="noStrike">
                      <a:latin typeface="Calibri"/>
                    </a:defRPr>
                  </a:pPr>
                  <a:endParaRPr lang="fr-FR"/>
                </a:p>
              </c:txPr>
              <c:dLblPos val="r"/>
              <c:showVal val="1"/>
            </c:dLbl>
            <c:dLbl>
              <c:idx val="83"/>
              <c:layout>
                <c:manualLayout>
                  <c:x val="-0.00436521823660931"/>
                  <c:y val="-0.00860413573862613"/>
                </c:manualLayout>
              </c:layout>
              <c:tx>
                <c:strRef>
                  <c:f>'6.1 For PPT'!$M$86</c:f>
                  <c:strCache>
                    <c:ptCount val="1"/>
                    <c:pt idx="0">
                      <c:v>Jordan</c:v>
                    </c:pt>
                  </c:strCache>
                </c:strRef>
              </c:tx>
              <c:spPr/>
              <c:txPr>
                <a:bodyPr/>
                <a:lstStyle/>
                <a:p>
                  <a:pPr>
                    <a:defRPr lang="en-US" sz="1100" b="0" i="0" strike="noStrike">
                      <a:latin typeface="Calibri"/>
                    </a:defRPr>
                  </a:pPr>
                  <a:endParaRPr lang="fr-FR"/>
                </a:p>
              </c:txPr>
              <c:dLblPos val="r"/>
              <c:showVal val="1"/>
            </c:dLbl>
            <c:dLbl>
              <c:idx val="84"/>
              <c:layout>
                <c:manualLayout>
                  <c:y val="0.0"/>
                </c:manualLayout>
              </c:layout>
              <c:tx>
                <c:strRef>
                  <c:f>'6.1 For PPT'!$M$87</c:f>
                  <c:strCache>
                    <c:ptCount val="1"/>
                  </c:strCache>
                </c:strRef>
              </c:tx>
              <c:spPr/>
              <c:txPr>
                <a:bodyPr/>
                <a:lstStyle/>
                <a:p>
                  <a:pPr>
                    <a:defRPr lang="en-US" sz="1100" b="0" i="0" strike="noStrike">
                      <a:latin typeface="Calibri"/>
                    </a:defRPr>
                  </a:pPr>
                  <a:endParaRPr lang="fr-FR"/>
                </a:p>
              </c:txPr>
              <c:dLblPos val="r"/>
              <c:showVal val="1"/>
            </c:dLbl>
            <c:dLbl>
              <c:idx val="85"/>
              <c:layout>
                <c:manualLayout>
                  <c:x val="-0.00615591217093658"/>
                  <c:y val="0.00754479798060809"/>
                </c:manualLayout>
              </c:layout>
              <c:tx>
                <c:strRef>
                  <c:f>'6.1 For PPT'!$M$88</c:f>
                  <c:strCache>
                    <c:ptCount val="1"/>
                    <c:pt idx="0">
                      <c:v>Syrian Arab Republic</c:v>
                    </c:pt>
                  </c:strCache>
                </c:strRef>
              </c:tx>
              <c:spPr/>
              <c:txPr>
                <a:bodyPr/>
                <a:lstStyle/>
                <a:p>
                  <a:pPr>
                    <a:defRPr lang="en-US" sz="1100" b="0" i="0" strike="noStrike">
                      <a:latin typeface="Calibri"/>
                    </a:defRPr>
                  </a:pPr>
                  <a:endParaRPr lang="fr-FR"/>
                </a:p>
              </c:txPr>
              <c:dLblPos val="r"/>
              <c:showVal val="1"/>
            </c:dLbl>
            <c:dLbl>
              <c:idx val="86"/>
              <c:layout>
                <c:manualLayout>
                  <c:y val="0.0"/>
                </c:manualLayout>
              </c:layout>
              <c:tx>
                <c:strRef>
                  <c:f>'6.1 For PPT'!$M$89</c:f>
                  <c:strCache>
                    <c:ptCount val="1"/>
                  </c:strCache>
                </c:strRef>
              </c:tx>
              <c:spPr/>
              <c:txPr>
                <a:bodyPr/>
                <a:lstStyle/>
                <a:p>
                  <a:pPr>
                    <a:defRPr lang="en-US" sz="1100" b="0" i="0" strike="noStrike">
                      <a:latin typeface="Calibri"/>
                    </a:defRPr>
                  </a:pPr>
                  <a:endParaRPr lang="fr-FR"/>
                </a:p>
              </c:txPr>
              <c:dLblPos val="r"/>
              <c:showVal val="1"/>
            </c:dLbl>
            <c:dLbl>
              <c:idx val="87"/>
              <c:layout>
                <c:manualLayout>
                  <c:y val="0.0"/>
                </c:manualLayout>
              </c:layout>
              <c:tx>
                <c:strRef>
                  <c:f>'6.1 For PPT'!$M$90</c:f>
                  <c:strCache>
                    <c:ptCount val="1"/>
                  </c:strCache>
                </c:strRef>
              </c:tx>
              <c:spPr/>
              <c:txPr>
                <a:bodyPr/>
                <a:lstStyle/>
                <a:p>
                  <a:pPr>
                    <a:defRPr lang="en-US" sz="1100" b="0" i="0" strike="noStrike">
                      <a:latin typeface="Calibri"/>
                    </a:defRPr>
                  </a:pPr>
                  <a:endParaRPr lang="fr-FR"/>
                </a:p>
              </c:txPr>
              <c:dLblPos val="r"/>
              <c:showVal val="1"/>
            </c:dLbl>
            <c:dLbl>
              <c:idx val="88"/>
              <c:layout>
                <c:manualLayout>
                  <c:y val="0.0"/>
                </c:manualLayout>
              </c:layout>
              <c:tx>
                <c:strRef>
                  <c:f>'6.1 For PPT'!$M$91</c:f>
                  <c:strCache>
                    <c:ptCount val="1"/>
                  </c:strCache>
                </c:strRef>
              </c:tx>
              <c:spPr/>
              <c:txPr>
                <a:bodyPr/>
                <a:lstStyle/>
                <a:p>
                  <a:pPr>
                    <a:defRPr lang="en-US" sz="1100" b="0" i="0" strike="noStrike">
                      <a:latin typeface="Calibri"/>
                    </a:defRPr>
                  </a:pPr>
                  <a:endParaRPr lang="fr-FR"/>
                </a:p>
              </c:txPr>
              <c:dLblPos val="r"/>
              <c:showVal val="1"/>
            </c:dLbl>
            <c:dLbl>
              <c:idx val="89"/>
              <c:layout>
                <c:manualLayout>
                  <c:y val="0.0"/>
                </c:manualLayout>
              </c:layout>
              <c:tx>
                <c:strRef>
                  <c:f>'6.1 For PPT'!$M$92</c:f>
                  <c:strCache>
                    <c:ptCount val="1"/>
                  </c:strCache>
                </c:strRef>
              </c:tx>
              <c:spPr/>
              <c:txPr>
                <a:bodyPr/>
                <a:lstStyle/>
                <a:p>
                  <a:pPr>
                    <a:defRPr lang="en-US" sz="1100" b="0" i="0" strike="noStrike">
                      <a:latin typeface="Calibri"/>
                    </a:defRPr>
                  </a:pPr>
                  <a:endParaRPr lang="fr-FR"/>
                </a:p>
              </c:txPr>
              <c:dLblPos val="r"/>
              <c:showVal val="1"/>
            </c:dLbl>
            <c:dLbl>
              <c:idx val="90"/>
              <c:layout>
                <c:manualLayout>
                  <c:y val="0.0"/>
                </c:manualLayout>
              </c:layout>
              <c:tx>
                <c:strRef>
                  <c:f>'6.1 For PPT'!$M$93</c:f>
                  <c:strCache>
                    <c:ptCount val="1"/>
                  </c:strCache>
                </c:strRef>
              </c:tx>
              <c:spPr/>
              <c:txPr>
                <a:bodyPr/>
                <a:lstStyle/>
                <a:p>
                  <a:pPr>
                    <a:defRPr lang="en-US" sz="1100" b="0" i="0" strike="noStrike">
                      <a:latin typeface="Calibri"/>
                    </a:defRPr>
                  </a:pPr>
                  <a:endParaRPr lang="fr-FR"/>
                </a:p>
              </c:txPr>
              <c:dLblPos val="r"/>
              <c:showVal val="1"/>
            </c:dLbl>
            <c:dLbl>
              <c:idx val="91"/>
              <c:layout>
                <c:manualLayout>
                  <c:x val="0.00105132030087073"/>
                  <c:y val="-0.00754479798060809"/>
                </c:manualLayout>
              </c:layout>
              <c:tx>
                <c:strRef>
                  <c:f>'6.1 For PPT'!$M$94</c:f>
                  <c:strCache>
                    <c:ptCount val="1"/>
                    <c:pt idx="0">
                      <c:v>Morocco</c:v>
                    </c:pt>
                  </c:strCache>
                </c:strRef>
              </c:tx>
              <c:spPr/>
              <c:txPr>
                <a:bodyPr/>
                <a:lstStyle/>
                <a:p>
                  <a:pPr>
                    <a:defRPr lang="en-US" sz="1100" b="0" i="0" strike="noStrike">
                      <a:latin typeface="Calibri"/>
                    </a:defRPr>
                  </a:pPr>
                  <a:endParaRPr lang="fr-FR"/>
                </a:p>
              </c:txPr>
              <c:dLblPos val="r"/>
              <c:showVal val="1"/>
            </c:dLbl>
            <c:dLbl>
              <c:idx val="92"/>
              <c:layout>
                <c:manualLayout>
                  <c:y val="0.0"/>
                </c:manualLayout>
              </c:layout>
              <c:tx>
                <c:strRef>
                  <c:f>'6.1 For PPT'!$M$95</c:f>
                  <c:strCache>
                    <c:ptCount val="1"/>
                  </c:strCache>
                </c:strRef>
              </c:tx>
              <c:spPr/>
              <c:txPr>
                <a:bodyPr/>
                <a:lstStyle/>
                <a:p>
                  <a:pPr>
                    <a:defRPr lang="en-US" sz="1100" b="0" i="0" strike="noStrike">
                      <a:latin typeface="Calibri"/>
                    </a:defRPr>
                  </a:pPr>
                  <a:endParaRPr lang="fr-FR"/>
                </a:p>
              </c:txPr>
              <c:dLblPos val="r"/>
              <c:showVal val="1"/>
            </c:dLbl>
            <c:dLbl>
              <c:idx val="93"/>
              <c:layout>
                <c:manualLayout>
                  <c:y val="0.0"/>
                </c:manualLayout>
              </c:layout>
              <c:tx>
                <c:strRef>
                  <c:f>'6.1 For PPT'!$M$96</c:f>
                  <c:strCache>
                    <c:ptCount val="1"/>
                  </c:strCache>
                </c:strRef>
              </c:tx>
              <c:spPr/>
              <c:txPr>
                <a:bodyPr/>
                <a:lstStyle/>
                <a:p>
                  <a:pPr>
                    <a:defRPr lang="en-US" sz="1100" b="0" i="0" strike="noStrike">
                      <a:latin typeface="Calibri"/>
                    </a:defRPr>
                  </a:pPr>
                  <a:endParaRPr lang="fr-FR"/>
                </a:p>
              </c:txPr>
              <c:dLblPos val="r"/>
              <c:showVal val="1"/>
            </c:dLbl>
            <c:dLbl>
              <c:idx val="94"/>
              <c:layout>
                <c:manualLayout>
                  <c:y val="0.0"/>
                </c:manualLayout>
              </c:layout>
              <c:tx>
                <c:strRef>
                  <c:f>'6.1 For PPT'!$M$97</c:f>
                  <c:strCache>
                    <c:ptCount val="1"/>
                  </c:strCache>
                </c:strRef>
              </c:tx>
              <c:spPr/>
              <c:txPr>
                <a:bodyPr/>
                <a:lstStyle/>
                <a:p>
                  <a:pPr>
                    <a:defRPr lang="en-US" sz="1100" b="0" i="0" strike="noStrike">
                      <a:latin typeface="Calibri"/>
                    </a:defRPr>
                  </a:pPr>
                  <a:endParaRPr lang="fr-FR"/>
                </a:p>
              </c:txPr>
              <c:dLblPos val="r"/>
              <c:showVal val="1"/>
            </c:dLbl>
            <c:dLbl>
              <c:idx val="95"/>
              <c:layout>
                <c:manualLayout>
                  <c:y val="0.0"/>
                </c:manualLayout>
              </c:layout>
              <c:tx>
                <c:strRef>
                  <c:f>'6.1 For PPT'!$M$98</c:f>
                  <c:strCache>
                    <c:ptCount val="1"/>
                  </c:strCache>
                </c:strRef>
              </c:tx>
              <c:spPr/>
              <c:txPr>
                <a:bodyPr/>
                <a:lstStyle/>
                <a:p>
                  <a:pPr>
                    <a:defRPr lang="en-US" sz="1100" b="0" i="0" strike="noStrike">
                      <a:latin typeface="Calibri"/>
                    </a:defRPr>
                  </a:pPr>
                  <a:endParaRPr lang="fr-FR"/>
                </a:p>
              </c:txPr>
              <c:dLblPos val="r"/>
              <c:showVal val="1"/>
            </c:dLbl>
            <c:dLbl>
              <c:idx val="96"/>
              <c:layout>
                <c:manualLayout>
                  <c:y val="0.0"/>
                </c:manualLayout>
              </c:layout>
              <c:tx>
                <c:strRef>
                  <c:f>'6.1 For PPT'!$M$99</c:f>
                  <c:strCache>
                    <c:ptCount val="1"/>
                  </c:strCache>
                </c:strRef>
              </c:tx>
              <c:spPr/>
              <c:txPr>
                <a:bodyPr/>
                <a:lstStyle/>
                <a:p>
                  <a:pPr>
                    <a:defRPr lang="en-US" sz="1100" b="0" i="0" strike="noStrike">
                      <a:latin typeface="Calibri"/>
                    </a:defRPr>
                  </a:pPr>
                  <a:endParaRPr lang="fr-FR"/>
                </a:p>
              </c:txPr>
              <c:dLblPos val="r"/>
              <c:showVal val="1"/>
            </c:dLbl>
            <c:dLbl>
              <c:idx val="97"/>
              <c:layout>
                <c:manualLayout>
                  <c:y val="0.0"/>
                </c:manualLayout>
              </c:layout>
              <c:tx>
                <c:strRef>
                  <c:f>'6.1 For PPT'!$M$100</c:f>
                  <c:strCache>
                    <c:ptCount val="1"/>
                  </c:strCache>
                </c:strRef>
              </c:tx>
              <c:spPr/>
              <c:txPr>
                <a:bodyPr/>
                <a:lstStyle/>
                <a:p>
                  <a:pPr>
                    <a:defRPr lang="en-US" sz="1100" b="0" i="0" strike="noStrike">
                      <a:latin typeface="Calibri"/>
                    </a:defRPr>
                  </a:pPr>
                  <a:endParaRPr lang="fr-FR"/>
                </a:p>
              </c:txPr>
              <c:dLblPos val="r"/>
              <c:showVal val="1"/>
            </c:dLbl>
            <c:dLbl>
              <c:idx val="98"/>
              <c:layout>
                <c:manualLayout>
                  <c:y val="0.0"/>
                </c:manualLayout>
              </c:layout>
              <c:tx>
                <c:strRef>
                  <c:f>'6.1 For PPT'!$M$101</c:f>
                  <c:strCache>
                    <c:ptCount val="1"/>
                  </c:strCache>
                </c:strRef>
              </c:tx>
              <c:spPr/>
              <c:txPr>
                <a:bodyPr/>
                <a:lstStyle/>
                <a:p>
                  <a:pPr>
                    <a:defRPr lang="en-US" sz="1100" b="0" i="0" strike="noStrike">
                      <a:latin typeface="Calibri"/>
                    </a:defRPr>
                  </a:pPr>
                  <a:endParaRPr lang="fr-FR"/>
                </a:p>
              </c:txPr>
              <c:dLblPos val="r"/>
              <c:showVal val="1"/>
            </c:dLbl>
            <c:dLbl>
              <c:idx val="99"/>
              <c:layout>
                <c:manualLayout>
                  <c:y val="0.0"/>
                </c:manualLayout>
              </c:layout>
              <c:tx>
                <c:strRef>
                  <c:f>'6.1 For PPT'!$M$102</c:f>
                  <c:strCache>
                    <c:ptCount val="1"/>
                  </c:strCache>
                </c:strRef>
              </c:tx>
              <c:spPr/>
              <c:txPr>
                <a:bodyPr/>
                <a:lstStyle/>
                <a:p>
                  <a:pPr>
                    <a:defRPr lang="en-US" sz="1100" b="0" i="0" strike="noStrike">
                      <a:latin typeface="Calibri"/>
                    </a:defRPr>
                  </a:pPr>
                  <a:endParaRPr lang="fr-FR"/>
                </a:p>
              </c:txPr>
              <c:dLblPos val="r"/>
              <c:showVal val="1"/>
            </c:dLbl>
            <c:dLbl>
              <c:idx val="100"/>
              <c:layout>
                <c:manualLayout>
                  <c:y val="0.0"/>
                </c:manualLayout>
              </c:layout>
              <c:tx>
                <c:strRef>
                  <c:f>'6.1 For PPT'!$M$103</c:f>
                  <c:strCache>
                    <c:ptCount val="1"/>
                  </c:strCache>
                </c:strRef>
              </c:tx>
              <c:spPr/>
              <c:txPr>
                <a:bodyPr/>
                <a:lstStyle/>
                <a:p>
                  <a:pPr>
                    <a:defRPr lang="en-US" sz="1100" b="0" i="0" strike="noStrike">
                      <a:latin typeface="Calibri"/>
                    </a:defRPr>
                  </a:pPr>
                  <a:endParaRPr lang="fr-FR"/>
                </a:p>
              </c:txPr>
              <c:dLblPos val="r"/>
              <c:showVal val="1"/>
            </c:dLbl>
            <c:dLbl>
              <c:idx val="101"/>
              <c:layout>
                <c:manualLayout>
                  <c:y val="0.0"/>
                </c:manualLayout>
              </c:layout>
              <c:tx>
                <c:strRef>
                  <c:f>'6.1 For PPT'!$M$104</c:f>
                  <c:strCache>
                    <c:ptCount val="1"/>
                  </c:strCache>
                </c:strRef>
              </c:tx>
              <c:spPr/>
              <c:txPr>
                <a:bodyPr/>
                <a:lstStyle/>
                <a:p>
                  <a:pPr>
                    <a:defRPr lang="en-US" sz="1100" b="0" i="0" strike="noStrike">
                      <a:latin typeface="Calibri"/>
                    </a:defRPr>
                  </a:pPr>
                  <a:endParaRPr lang="fr-FR"/>
                </a:p>
              </c:txPr>
              <c:dLblPos val="r"/>
              <c:showVal val="1"/>
            </c:dLbl>
            <c:dLbl>
              <c:idx val="102"/>
              <c:layout>
                <c:manualLayout>
                  <c:y val="0.0"/>
                </c:manualLayout>
              </c:layout>
              <c:tx>
                <c:strRef>
                  <c:f>'6.1 For PPT'!$M$105</c:f>
                  <c:strCache>
                    <c:ptCount val="1"/>
                  </c:strCache>
                </c:strRef>
              </c:tx>
              <c:spPr/>
              <c:txPr>
                <a:bodyPr/>
                <a:lstStyle/>
                <a:p>
                  <a:pPr>
                    <a:defRPr lang="en-US" sz="1100" b="0" i="0" strike="noStrike">
                      <a:latin typeface="Calibri"/>
                    </a:defRPr>
                  </a:pPr>
                  <a:endParaRPr lang="fr-FR"/>
                </a:p>
              </c:txPr>
              <c:dLblPos val="r"/>
              <c:showVal val="1"/>
            </c:dLbl>
            <c:dLbl>
              <c:idx val="103"/>
              <c:layout>
                <c:manualLayout>
                  <c:y val="0.0"/>
                </c:manualLayout>
              </c:layout>
              <c:tx>
                <c:strRef>
                  <c:f>'6.1 For PPT'!$M$106</c:f>
                  <c:strCache>
                    <c:ptCount val="1"/>
                  </c:strCache>
                </c:strRef>
              </c:tx>
              <c:spPr/>
              <c:txPr>
                <a:bodyPr/>
                <a:lstStyle/>
                <a:p>
                  <a:pPr>
                    <a:defRPr lang="en-US" sz="1100" b="0" i="0" strike="noStrike">
                      <a:latin typeface="Calibri"/>
                    </a:defRPr>
                  </a:pPr>
                  <a:endParaRPr lang="fr-FR"/>
                </a:p>
              </c:txPr>
              <c:dLblPos val="r"/>
              <c:showVal val="1"/>
            </c:dLbl>
            <c:dLbl>
              <c:idx val="104"/>
              <c:layout>
                <c:manualLayout>
                  <c:x val="-0.00865323606841262"/>
                  <c:y val="-0.00377239899030404"/>
                </c:manualLayout>
              </c:layout>
              <c:tx>
                <c:strRef>
                  <c:f>'6.1 For PPT'!$M$107</c:f>
                  <c:strCache>
                    <c:ptCount val="1"/>
                    <c:pt idx="0">
                      <c:v>Yemen, Rep.</c:v>
                    </c:pt>
                  </c:strCache>
                </c:strRef>
              </c:tx>
              <c:spPr/>
              <c:txPr>
                <a:bodyPr/>
                <a:lstStyle/>
                <a:p>
                  <a:pPr>
                    <a:defRPr lang="en-US" sz="1100" b="0" i="0" strike="noStrike">
                      <a:latin typeface="Calibri"/>
                    </a:defRPr>
                  </a:pPr>
                  <a:endParaRPr lang="fr-FR"/>
                </a:p>
              </c:txPr>
              <c:dLblPos val="r"/>
              <c:showVal val="1"/>
            </c:dLbl>
            <c:dLbl>
              <c:idx val="105"/>
              <c:layout>
                <c:manualLayout>
                  <c:y val="0.0"/>
                </c:manualLayout>
              </c:layout>
              <c:tx>
                <c:strRef>
                  <c:f>'6.1 For PPT'!$M$108</c:f>
                  <c:strCache>
                    <c:ptCount val="1"/>
                  </c:strCache>
                </c:strRef>
              </c:tx>
              <c:spPr/>
              <c:txPr>
                <a:bodyPr/>
                <a:lstStyle/>
                <a:p>
                  <a:pPr>
                    <a:defRPr lang="en-US" sz="1100" b="0" i="0" strike="noStrike">
                      <a:latin typeface="Calibri"/>
                    </a:defRPr>
                  </a:pPr>
                  <a:endParaRPr lang="fr-FR"/>
                </a:p>
              </c:txPr>
              <c:dLblPos val="r"/>
              <c:showVal val="1"/>
            </c:dLbl>
            <c:dLbl>
              <c:idx val="106"/>
              <c:layout>
                <c:manualLayout>
                  <c:y val="0.0"/>
                </c:manualLayout>
              </c:layout>
              <c:tx>
                <c:strRef>
                  <c:f>'6.1 For PPT'!$M$109</c:f>
                  <c:strCache>
                    <c:ptCount val="1"/>
                  </c:strCache>
                </c:strRef>
              </c:tx>
              <c:spPr/>
              <c:txPr>
                <a:bodyPr/>
                <a:lstStyle/>
                <a:p>
                  <a:pPr>
                    <a:defRPr lang="en-US" sz="1100" b="0" i="0" strike="noStrike">
                      <a:latin typeface="Calibri"/>
                    </a:defRPr>
                  </a:pPr>
                  <a:endParaRPr lang="fr-FR"/>
                </a:p>
              </c:txPr>
              <c:dLblPos val="r"/>
              <c:showVal val="1"/>
            </c:dLbl>
            <c:dLbl>
              <c:idx val="107"/>
              <c:layout>
                <c:manualLayout>
                  <c:y val="0.0"/>
                </c:manualLayout>
              </c:layout>
              <c:tx>
                <c:strRef>
                  <c:f>'6.1 For PPT'!$M$110</c:f>
                  <c:strCache>
                    <c:ptCount val="1"/>
                  </c:strCache>
                </c:strRef>
              </c:tx>
              <c:spPr/>
              <c:txPr>
                <a:bodyPr/>
                <a:lstStyle/>
                <a:p>
                  <a:pPr>
                    <a:defRPr lang="en-US" sz="1100" b="0" i="0" strike="noStrike">
                      <a:latin typeface="Calibri"/>
                    </a:defRPr>
                  </a:pPr>
                  <a:endParaRPr lang="fr-FR"/>
                </a:p>
              </c:txPr>
              <c:dLblPos val="r"/>
              <c:showVal val="1"/>
            </c:dLbl>
            <c:dLbl>
              <c:idx val="108"/>
              <c:layout>
                <c:manualLayout>
                  <c:x val="-0.00303525316933714"/>
                  <c:y val="0.0150895959612162"/>
                </c:manualLayout>
              </c:layout>
              <c:tx>
                <c:strRef>
                  <c:f>'6.1 For PPT'!$M$111</c:f>
                  <c:strCache>
                    <c:ptCount val="1"/>
                    <c:pt idx="0">
                      <c:v>Sudan</c:v>
                    </c:pt>
                  </c:strCache>
                </c:strRef>
              </c:tx>
              <c:spPr/>
              <c:txPr>
                <a:bodyPr/>
                <a:lstStyle/>
                <a:p>
                  <a:pPr>
                    <a:defRPr lang="en-US" sz="1100" b="0" i="0" strike="noStrike">
                      <a:latin typeface="Calibri"/>
                    </a:defRPr>
                  </a:pPr>
                  <a:endParaRPr lang="fr-FR"/>
                </a:p>
              </c:txPr>
              <c:dLblPos val="r"/>
              <c:showVal val="1"/>
            </c:dLbl>
            <c:dLbl>
              <c:idx val="109"/>
              <c:layout>
                <c:manualLayout>
                  <c:y val="0.0"/>
                </c:manualLayout>
              </c:layout>
              <c:tx>
                <c:strRef>
                  <c:f>'6.1 For PPT'!$M$112</c:f>
                  <c:strCache>
                    <c:ptCount val="1"/>
                  </c:strCache>
                </c:strRef>
              </c:tx>
              <c:spPr/>
              <c:txPr>
                <a:bodyPr/>
                <a:lstStyle/>
                <a:p>
                  <a:pPr>
                    <a:defRPr lang="en-US" sz="1100" b="0" i="0" strike="noStrike">
                      <a:latin typeface="Calibri"/>
                    </a:defRPr>
                  </a:pPr>
                  <a:endParaRPr lang="fr-FR"/>
                </a:p>
              </c:txPr>
              <c:dLblPos val="r"/>
              <c:showVal val="1"/>
            </c:dLbl>
            <c:dLbl>
              <c:idx val="110"/>
              <c:layout>
                <c:manualLayout>
                  <c:y val="0.0"/>
                </c:manualLayout>
              </c:layout>
              <c:tx>
                <c:strRef>
                  <c:f>'6.1 For PPT'!$M$113</c:f>
                  <c:strCache>
                    <c:ptCount val="1"/>
                  </c:strCache>
                </c:strRef>
              </c:tx>
              <c:spPr/>
              <c:txPr>
                <a:bodyPr/>
                <a:lstStyle/>
                <a:p>
                  <a:pPr>
                    <a:defRPr lang="en-US" sz="1100" b="0" i="0" strike="noStrike">
                      <a:latin typeface="Calibri"/>
                    </a:defRPr>
                  </a:pPr>
                  <a:endParaRPr lang="fr-FR"/>
                </a:p>
              </c:txPr>
              <c:dLblPos val="r"/>
              <c:showVal val="1"/>
            </c:dLbl>
            <c:dLbl>
              <c:idx val="111"/>
              <c:layout>
                <c:manualLayout>
                  <c:y val="0.0"/>
                </c:manualLayout>
              </c:layout>
              <c:tx>
                <c:strRef>
                  <c:f>'6.1 For PPT'!$M$114</c:f>
                  <c:strCache>
                    <c:ptCount val="1"/>
                  </c:strCache>
                </c:strRef>
              </c:tx>
              <c:spPr/>
              <c:txPr>
                <a:bodyPr/>
                <a:lstStyle/>
                <a:p>
                  <a:pPr>
                    <a:defRPr lang="en-US" sz="1100" b="0" i="0" strike="noStrike">
                      <a:latin typeface="Calibri"/>
                    </a:defRPr>
                  </a:pPr>
                  <a:endParaRPr lang="fr-FR"/>
                </a:p>
              </c:txPr>
              <c:dLblPos val="r"/>
              <c:showVal val="1"/>
            </c:dLbl>
            <c:dLbl>
              <c:idx val="112"/>
              <c:layout>
                <c:manualLayout>
                  <c:y val="0.0"/>
                </c:manualLayout>
              </c:layout>
              <c:tx>
                <c:strRef>
                  <c:f>'6.1 For PPT'!$M$115</c:f>
                  <c:strCache>
                    <c:ptCount val="1"/>
                  </c:strCache>
                </c:strRef>
              </c:tx>
              <c:spPr/>
              <c:txPr>
                <a:bodyPr/>
                <a:lstStyle/>
                <a:p>
                  <a:pPr>
                    <a:defRPr lang="en-US" sz="1100" b="0" i="0" strike="noStrike">
                      <a:latin typeface="Calibri"/>
                    </a:defRPr>
                  </a:pPr>
                  <a:endParaRPr lang="fr-FR"/>
                </a:p>
              </c:txPr>
              <c:dLblPos val="r"/>
              <c:showVal val="1"/>
            </c:dLbl>
            <c:dLbl>
              <c:idx val="113"/>
              <c:layout>
                <c:manualLayout>
                  <c:y val="0.0"/>
                </c:manualLayout>
              </c:layout>
              <c:tx>
                <c:strRef>
                  <c:f>'6.1 For PPT'!$M$116</c:f>
                  <c:strCache>
                    <c:ptCount val="1"/>
                  </c:strCache>
                </c:strRef>
              </c:tx>
              <c:spPr/>
              <c:txPr>
                <a:bodyPr/>
                <a:lstStyle/>
                <a:p>
                  <a:pPr>
                    <a:defRPr lang="en-US" sz="1100" b="0" i="0" strike="noStrike">
                      <a:latin typeface="Calibri"/>
                    </a:defRPr>
                  </a:pPr>
                  <a:endParaRPr lang="fr-FR"/>
                </a:p>
              </c:txPr>
              <c:dLblPos val="r"/>
              <c:showVal val="1"/>
            </c:dLbl>
            <c:dLbl>
              <c:idx val="114"/>
              <c:layout>
                <c:manualLayout>
                  <c:y val="0.0"/>
                </c:manualLayout>
              </c:layout>
              <c:tx>
                <c:strRef>
                  <c:f>'6.1 For PPT'!$M$117</c:f>
                  <c:strCache>
                    <c:ptCount val="1"/>
                  </c:strCache>
                </c:strRef>
              </c:tx>
              <c:spPr/>
              <c:txPr>
                <a:bodyPr/>
                <a:lstStyle/>
                <a:p>
                  <a:pPr>
                    <a:defRPr lang="en-US" sz="1100" b="0" i="0" strike="noStrike">
                      <a:latin typeface="Calibri"/>
                    </a:defRPr>
                  </a:pPr>
                  <a:endParaRPr lang="fr-FR"/>
                </a:p>
              </c:txPr>
              <c:dLblPos val="r"/>
              <c:showVal val="1"/>
            </c:dLbl>
            <c:dLbl>
              <c:idx val="115"/>
              <c:layout>
                <c:manualLayout>
                  <c:y val="0.0"/>
                </c:manualLayout>
              </c:layout>
              <c:tx>
                <c:strRef>
                  <c:f>'6.1 For PPT'!$M$118</c:f>
                  <c:strCache>
                    <c:ptCount val="1"/>
                  </c:strCache>
                </c:strRef>
              </c:tx>
              <c:spPr/>
              <c:txPr>
                <a:bodyPr/>
                <a:lstStyle/>
                <a:p>
                  <a:pPr>
                    <a:defRPr lang="en-US" sz="1100" b="0" i="0" strike="noStrike">
                      <a:latin typeface="Calibri"/>
                    </a:defRPr>
                  </a:pPr>
                  <a:endParaRPr lang="fr-FR"/>
                </a:p>
              </c:txPr>
              <c:dLblPos val="r"/>
              <c:showVal val="1"/>
            </c:dLbl>
            <c:dLbl>
              <c:idx val="116"/>
              <c:layout>
                <c:manualLayout>
                  <c:y val="0.0"/>
                </c:manualLayout>
              </c:layout>
              <c:tx>
                <c:strRef>
                  <c:f>'6.1 For PPT'!$M$119</c:f>
                  <c:strCache>
                    <c:ptCount val="1"/>
                  </c:strCache>
                </c:strRef>
              </c:tx>
              <c:spPr/>
              <c:txPr>
                <a:bodyPr/>
                <a:lstStyle/>
                <a:p>
                  <a:pPr>
                    <a:defRPr lang="en-US" sz="1100" b="0" i="0" strike="noStrike">
                      <a:latin typeface="Calibri"/>
                    </a:defRPr>
                  </a:pPr>
                  <a:endParaRPr lang="fr-FR"/>
                </a:p>
              </c:txPr>
              <c:dLblPos val="r"/>
              <c:showVal val="1"/>
            </c:dLbl>
            <c:dLbl>
              <c:idx val="117"/>
              <c:layout>
                <c:manualLayout>
                  <c:y val="0.0"/>
                </c:manualLayout>
              </c:layout>
              <c:tx>
                <c:strRef>
                  <c:f>'6.1 For PPT'!$M$120</c:f>
                  <c:strCache>
                    <c:ptCount val="1"/>
                  </c:strCache>
                </c:strRef>
              </c:tx>
              <c:spPr/>
              <c:txPr>
                <a:bodyPr/>
                <a:lstStyle/>
                <a:p>
                  <a:pPr>
                    <a:defRPr lang="en-US" sz="1100" b="0" i="0" strike="noStrike">
                      <a:latin typeface="Calibri"/>
                    </a:defRPr>
                  </a:pPr>
                  <a:endParaRPr lang="fr-FR"/>
                </a:p>
              </c:txPr>
              <c:dLblPos val="r"/>
              <c:showVal val="1"/>
            </c:dLbl>
            <c:dLbl>
              <c:idx val="118"/>
              <c:layout>
                <c:manualLayout>
                  <c:y val="0.0"/>
                </c:manualLayout>
              </c:layout>
              <c:tx>
                <c:strRef>
                  <c:f>'6.1 For PPT'!$M$121</c:f>
                  <c:strCache>
                    <c:ptCount val="1"/>
                  </c:strCache>
                </c:strRef>
              </c:tx>
              <c:spPr/>
              <c:txPr>
                <a:bodyPr/>
                <a:lstStyle/>
                <a:p>
                  <a:pPr>
                    <a:defRPr lang="en-US" sz="1100" b="0" i="0" strike="noStrike">
                      <a:latin typeface="Calibri"/>
                    </a:defRPr>
                  </a:pPr>
                  <a:endParaRPr lang="fr-FR"/>
                </a:p>
              </c:txPr>
              <c:dLblPos val="r"/>
              <c:showVal val="1"/>
            </c:dLbl>
            <c:dLbl>
              <c:idx val="119"/>
              <c:layout>
                <c:manualLayout>
                  <c:y val="0.0"/>
                </c:manualLayout>
              </c:layout>
              <c:tx>
                <c:strRef>
                  <c:f>'6.1 For PPT'!$M$122</c:f>
                  <c:strCache>
                    <c:ptCount val="1"/>
                  </c:strCache>
                </c:strRef>
              </c:tx>
              <c:spPr/>
              <c:txPr>
                <a:bodyPr/>
                <a:lstStyle/>
                <a:p>
                  <a:pPr>
                    <a:defRPr lang="en-US" sz="1100" b="0" i="0" strike="noStrike">
                      <a:latin typeface="Calibri"/>
                    </a:defRPr>
                  </a:pPr>
                  <a:endParaRPr lang="fr-FR"/>
                </a:p>
              </c:txPr>
              <c:dLblPos val="r"/>
              <c:showVal val="1"/>
            </c:dLbl>
            <c:dLbl>
              <c:idx val="120"/>
              <c:layout>
                <c:manualLayout>
                  <c:y val="0.0"/>
                </c:manualLayout>
              </c:layout>
              <c:tx>
                <c:strRef>
                  <c:f>'6.1 For PPT'!$M$123</c:f>
                  <c:strCache>
                    <c:ptCount val="1"/>
                  </c:strCache>
                </c:strRef>
              </c:tx>
              <c:spPr/>
              <c:txPr>
                <a:bodyPr/>
                <a:lstStyle/>
                <a:p>
                  <a:pPr>
                    <a:defRPr lang="en-US" sz="1100" b="0" i="0" strike="noStrike">
                      <a:latin typeface="Calibri"/>
                    </a:defRPr>
                  </a:pPr>
                  <a:endParaRPr lang="fr-FR"/>
                </a:p>
              </c:txPr>
              <c:dLblPos val="r"/>
              <c:showVal val="1"/>
            </c:dLbl>
            <c:dLbl>
              <c:idx val="121"/>
              <c:layout>
                <c:manualLayout>
                  <c:y val="0.0"/>
                </c:manualLayout>
              </c:layout>
              <c:tx>
                <c:strRef>
                  <c:f>'6.1 For PPT'!$M$124</c:f>
                  <c:strCache>
                    <c:ptCount val="1"/>
                  </c:strCache>
                </c:strRef>
              </c:tx>
              <c:spPr/>
              <c:txPr>
                <a:bodyPr/>
                <a:lstStyle/>
                <a:p>
                  <a:pPr>
                    <a:defRPr lang="en-US" sz="1100" b="0" i="0" strike="noStrike">
                      <a:latin typeface="Calibri"/>
                    </a:defRPr>
                  </a:pPr>
                  <a:endParaRPr lang="fr-FR"/>
                </a:p>
              </c:txPr>
              <c:dLblPos val="r"/>
              <c:showVal val="1"/>
            </c:dLbl>
            <c:dLbl>
              <c:idx val="122"/>
              <c:layout>
                <c:manualLayout>
                  <c:y val="0.0"/>
                </c:manualLayout>
              </c:layout>
              <c:tx>
                <c:strRef>
                  <c:f>'6.1 For PPT'!$M$125</c:f>
                  <c:strCache>
                    <c:ptCount val="1"/>
                  </c:strCache>
                </c:strRef>
              </c:tx>
              <c:spPr/>
              <c:txPr>
                <a:bodyPr/>
                <a:lstStyle/>
                <a:p>
                  <a:pPr>
                    <a:defRPr lang="en-US" sz="1100" b="0" i="0" strike="noStrike">
                      <a:latin typeface="Calibri"/>
                    </a:defRPr>
                  </a:pPr>
                  <a:endParaRPr lang="fr-FR"/>
                </a:p>
              </c:txPr>
              <c:dLblPos val="r"/>
              <c:showVal val="1"/>
            </c:dLbl>
            <c:dLbl>
              <c:idx val="123"/>
              <c:layout>
                <c:manualLayout>
                  <c:y val="0.0"/>
                </c:manualLayout>
              </c:layout>
              <c:tx>
                <c:strRef>
                  <c:f>'6.1 For PPT'!$M$126</c:f>
                  <c:strCache>
                    <c:ptCount val="1"/>
                  </c:strCache>
                </c:strRef>
              </c:tx>
              <c:spPr/>
              <c:txPr>
                <a:bodyPr/>
                <a:lstStyle/>
                <a:p>
                  <a:pPr>
                    <a:defRPr lang="en-US" sz="1100" b="0" i="0" strike="noStrike">
                      <a:latin typeface="Calibri"/>
                    </a:defRPr>
                  </a:pPr>
                  <a:endParaRPr lang="fr-FR"/>
                </a:p>
              </c:txPr>
              <c:dLblPos val="r"/>
              <c:showVal val="1"/>
            </c:dLbl>
            <c:dLbl>
              <c:idx val="124"/>
              <c:layout>
                <c:manualLayout>
                  <c:y val="0.0"/>
                </c:manualLayout>
              </c:layout>
              <c:tx>
                <c:strRef>
                  <c:f>'6.1 For PPT'!$M$127</c:f>
                  <c:strCache>
                    <c:ptCount val="1"/>
                  </c:strCache>
                </c:strRef>
              </c:tx>
              <c:spPr/>
              <c:txPr>
                <a:bodyPr/>
                <a:lstStyle/>
                <a:p>
                  <a:pPr>
                    <a:defRPr lang="en-US" sz="1100" b="0" i="0" strike="noStrike">
                      <a:latin typeface="Calibri"/>
                    </a:defRPr>
                  </a:pPr>
                  <a:endParaRPr lang="fr-FR"/>
                </a:p>
              </c:txPr>
              <c:dLblPos val="r"/>
              <c:showVal val="1"/>
            </c:dLbl>
            <c:dLbl>
              <c:idx val="125"/>
              <c:layout>
                <c:manualLayout>
                  <c:y val="0.0"/>
                </c:manualLayout>
              </c:layout>
              <c:tx>
                <c:strRef>
                  <c:f>'6.1 For PPT'!$M$128</c:f>
                  <c:strCache>
                    <c:ptCount val="1"/>
                  </c:strCache>
                </c:strRef>
              </c:tx>
              <c:spPr/>
              <c:txPr>
                <a:bodyPr/>
                <a:lstStyle/>
                <a:p>
                  <a:pPr>
                    <a:defRPr lang="en-US" sz="1100" b="0" i="0" strike="noStrike">
                      <a:latin typeface="Calibri"/>
                    </a:defRPr>
                  </a:pPr>
                  <a:endParaRPr lang="fr-FR"/>
                </a:p>
              </c:txPr>
              <c:dLblPos val="r"/>
              <c:showVal val="1"/>
            </c:dLbl>
            <c:dLbl>
              <c:idx val="126"/>
              <c:layout>
                <c:manualLayout>
                  <c:y val="0.0"/>
                </c:manualLayout>
              </c:layout>
              <c:tx>
                <c:strRef>
                  <c:f>'6.1 For PPT'!$M$129</c:f>
                  <c:strCache>
                    <c:ptCount val="1"/>
                  </c:strCache>
                </c:strRef>
              </c:tx>
              <c:spPr/>
              <c:txPr>
                <a:bodyPr/>
                <a:lstStyle/>
                <a:p>
                  <a:pPr>
                    <a:defRPr lang="en-US" sz="1100" b="0" i="0" strike="noStrike">
                      <a:latin typeface="Calibri"/>
                    </a:defRPr>
                  </a:pPr>
                  <a:endParaRPr lang="fr-FR"/>
                </a:p>
              </c:txPr>
              <c:dLblPos val="r"/>
              <c:showVal val="1"/>
            </c:dLbl>
            <c:dLbl>
              <c:idx val="127"/>
              <c:layout>
                <c:manualLayout>
                  <c:y val="0.0"/>
                </c:manualLayout>
              </c:layout>
              <c:tx>
                <c:strRef>
                  <c:f>'6.1 For PPT'!$M$130</c:f>
                  <c:strCache>
                    <c:ptCount val="1"/>
                  </c:strCache>
                </c:strRef>
              </c:tx>
              <c:spPr/>
              <c:txPr>
                <a:bodyPr/>
                <a:lstStyle/>
                <a:p>
                  <a:pPr>
                    <a:defRPr lang="en-US" sz="1100" b="0" i="0" strike="noStrike">
                      <a:latin typeface="Calibri"/>
                    </a:defRPr>
                  </a:pPr>
                  <a:endParaRPr lang="fr-FR"/>
                </a:p>
              </c:txPr>
              <c:dLblPos val="r"/>
              <c:showVal val="1"/>
            </c:dLbl>
            <c:dLbl>
              <c:idx val="128"/>
              <c:layout>
                <c:manualLayout>
                  <c:y val="0.0"/>
                </c:manualLayout>
              </c:layout>
              <c:tx>
                <c:strRef>
                  <c:f>'6.1 For PPT'!$M$131</c:f>
                  <c:strCache>
                    <c:ptCount val="1"/>
                  </c:strCache>
                </c:strRef>
              </c:tx>
              <c:spPr/>
              <c:txPr>
                <a:bodyPr/>
                <a:lstStyle/>
                <a:p>
                  <a:pPr>
                    <a:defRPr lang="en-US" sz="1100" b="0" i="0" strike="noStrike">
                      <a:latin typeface="Calibri"/>
                    </a:defRPr>
                  </a:pPr>
                  <a:endParaRPr lang="fr-FR"/>
                </a:p>
              </c:txPr>
              <c:dLblPos val="r"/>
              <c:showVal val="1"/>
            </c:dLbl>
            <c:txPr>
              <a:bodyPr/>
              <a:lstStyle/>
              <a:p>
                <a:pPr>
                  <a:defRPr lang="en-US"/>
                </a:pPr>
                <a:endParaRPr lang="fr-FR"/>
              </a:p>
            </c:txPr>
            <c:showVal val="1"/>
          </c:dLbls>
          <c:xVal>
            <c:numRef>
              <c:f>'6.1 For PPT'!$N$3:$N$131</c:f>
              <c:numCache>
                <c:formatCode>General</c:formatCode>
                <c:ptCount val="129"/>
                <c:pt idx="0">
                  <c:v>80943.89282737653</c:v>
                </c:pt>
                <c:pt idx="3">
                  <c:v>50538.0</c:v>
                </c:pt>
                <c:pt idx="4">
                  <c:v>47213.36642453157</c:v>
                </c:pt>
                <c:pt idx="29">
                  <c:v>27123.19475355942</c:v>
                </c:pt>
                <c:pt idx="31">
                  <c:v>26790.7349258195</c:v>
                </c:pt>
                <c:pt idx="37">
                  <c:v>22713.48529132843</c:v>
                </c:pt>
                <c:pt idx="52">
                  <c:v>14069.4243193098</c:v>
                </c:pt>
                <c:pt idx="67">
                  <c:v>9549.838669465087</c:v>
                </c:pt>
                <c:pt idx="73">
                  <c:v>8432.874684540209</c:v>
                </c:pt>
                <c:pt idx="81">
                  <c:v>6179.971937043842</c:v>
                </c:pt>
                <c:pt idx="83">
                  <c:v>5749.20395847027</c:v>
                </c:pt>
                <c:pt idx="85">
                  <c:v>5285.024575781623</c:v>
                </c:pt>
                <c:pt idx="91">
                  <c:v>4712.013870269583</c:v>
                </c:pt>
                <c:pt idx="104">
                  <c:v>2653.068938935473</c:v>
                </c:pt>
                <c:pt idx="108">
                  <c:v>2255.751394662645</c:v>
                </c:pt>
              </c:numCache>
            </c:numRef>
          </c:xVal>
          <c:yVal>
            <c:numRef>
              <c:f>'6.1 For PPT'!$O$3:$O$131</c:f>
              <c:numCache>
                <c:formatCode>General</c:formatCode>
                <c:ptCount val="129"/>
                <c:pt idx="0">
                  <c:v>45.5</c:v>
                </c:pt>
                <c:pt idx="3">
                  <c:v>37.2</c:v>
                </c:pt>
                <c:pt idx="4">
                  <c:v>44.4</c:v>
                </c:pt>
                <c:pt idx="29">
                  <c:v>41.1</c:v>
                </c:pt>
                <c:pt idx="31">
                  <c:v>39.5</c:v>
                </c:pt>
                <c:pt idx="37">
                  <c:v>39.3</c:v>
                </c:pt>
                <c:pt idx="52">
                  <c:v>36.2</c:v>
                </c:pt>
                <c:pt idx="67">
                  <c:v>36.5</c:v>
                </c:pt>
                <c:pt idx="73">
                  <c:v>24.4</c:v>
                </c:pt>
                <c:pt idx="81">
                  <c:v>27.9</c:v>
                </c:pt>
                <c:pt idx="83">
                  <c:v>37.1</c:v>
                </c:pt>
                <c:pt idx="85">
                  <c:v>23.1</c:v>
                </c:pt>
                <c:pt idx="91">
                  <c:v>30.7</c:v>
                </c:pt>
                <c:pt idx="104">
                  <c:v>19.2</c:v>
                </c:pt>
                <c:pt idx="108">
                  <c:v>16.8</c:v>
                </c:pt>
              </c:numCache>
            </c:numRef>
          </c:yVal>
        </c:ser>
        <c:axId val="486296312"/>
        <c:axId val="486304776"/>
      </c:scatterChart>
      <c:valAx>
        <c:axId val="486296312"/>
        <c:scaling>
          <c:orientation val="minMax"/>
        </c:scaling>
        <c:axPos val="b"/>
        <c:title>
          <c:tx>
            <c:rich>
              <a:bodyPr/>
              <a:lstStyle/>
              <a:p>
                <a:pPr>
                  <a:defRPr lang="en-US" b="1"/>
                </a:pPr>
                <a:r>
                  <a:rPr lang="en-US" b="1" dirty="0" smtClean="0"/>
                  <a:t>GDP per</a:t>
                </a:r>
                <a:r>
                  <a:rPr lang="en-US" b="1" baseline="0" dirty="0" smtClean="0"/>
                  <a:t> capita (US$)</a:t>
                </a:r>
                <a:endParaRPr lang="en-US" b="1" dirty="0"/>
              </a:p>
            </c:rich>
          </c:tx>
          <c:layout/>
        </c:title>
        <c:numFmt formatCode="General" sourceLinked="1"/>
        <c:tickLblPos val="nextTo"/>
        <c:txPr>
          <a:bodyPr/>
          <a:lstStyle/>
          <a:p>
            <a:pPr>
              <a:defRPr lang="en-US"/>
            </a:pPr>
            <a:endParaRPr lang="fr-FR"/>
          </a:p>
        </c:txPr>
        <c:crossAx val="486304776"/>
        <c:crosses val="autoZero"/>
        <c:crossBetween val="midCat"/>
      </c:valAx>
      <c:valAx>
        <c:axId val="486304776"/>
        <c:scaling>
          <c:orientation val="minMax"/>
        </c:scaling>
        <c:axPos val="l"/>
        <c:title>
          <c:tx>
            <c:rich>
              <a:bodyPr rot="-5400000" vert="horz"/>
              <a:lstStyle/>
              <a:p>
                <a:pPr>
                  <a:defRPr lang="en-US" b="1"/>
                </a:pPr>
                <a:r>
                  <a:rPr lang="en-US" b="1" dirty="0" smtClean="0"/>
                  <a:t>Global Innovation Index Score</a:t>
                </a:r>
                <a:endParaRPr lang="en-US" b="1" dirty="0"/>
              </a:p>
            </c:rich>
          </c:tx>
          <c:layout/>
        </c:title>
        <c:numFmt formatCode="General" sourceLinked="1"/>
        <c:tickLblPos val="nextTo"/>
        <c:txPr>
          <a:bodyPr/>
          <a:lstStyle/>
          <a:p>
            <a:pPr>
              <a:defRPr lang="en-US"/>
            </a:pPr>
            <a:endParaRPr lang="fr-FR"/>
          </a:p>
        </c:txPr>
        <c:crossAx val="486296312"/>
        <c:crosses val="autoZero"/>
        <c:crossBetween val="midCat"/>
      </c:valAx>
    </c:plotArea>
    <c:legend>
      <c:legendPos val="r"/>
      <c:layout>
        <c:manualLayout>
          <c:xMode val="edge"/>
          <c:yMode val="edge"/>
          <c:x val="0.777067415184213"/>
          <c:y val="0.742114551091116"/>
          <c:w val="0.194602046271994"/>
          <c:h val="0.103334030790795"/>
        </c:manualLayout>
      </c:layout>
      <c:txPr>
        <a:bodyPr/>
        <a:lstStyle/>
        <a:p>
          <a:pPr>
            <a:defRPr lang="en-US" b="1"/>
          </a:pPr>
          <a:endParaRPr lang="fr-FR"/>
        </a:p>
      </c:txPr>
    </c:legend>
    <c:plotVisOnly val="1"/>
    <c:dispBlanksAs val="gap"/>
  </c:chart>
  <c:externalData r:id="rId1"/>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899BAD3-F806-4042-9978-1B2A9836F581}" type="doc">
      <dgm:prSet loTypeId="urn:microsoft.com/office/officeart/2005/8/layout/gear1" loCatId="relationship" qsTypeId="urn:microsoft.com/office/officeart/2005/8/quickstyle/simple4" qsCatId="simple" csTypeId="urn:microsoft.com/office/officeart/2005/8/colors/accent1_2" csCatId="accent1" phldr="1"/>
      <dgm:spPr/>
    </dgm:pt>
    <dgm:pt modelId="{49B6FD42-3E13-FC47-AA41-3BC4F686A7CF}">
      <dgm:prSet phldrT="[Texte]"/>
      <dgm:spPr/>
      <dgm:t>
        <a:bodyPr/>
        <a:lstStyle/>
        <a:p>
          <a:r>
            <a:rPr lang="fr-FR" dirty="0" err="1" smtClean="0"/>
            <a:t>Ecosystems</a:t>
          </a:r>
          <a:endParaRPr lang="fr-FR" dirty="0"/>
        </a:p>
      </dgm:t>
    </dgm:pt>
    <dgm:pt modelId="{6964CDB5-0569-F041-BBFF-B6A255537815}" type="parTrans" cxnId="{FA6B6120-72D6-D64E-8CED-D62C87F70B58}">
      <dgm:prSet/>
      <dgm:spPr/>
      <dgm:t>
        <a:bodyPr/>
        <a:lstStyle/>
        <a:p>
          <a:endParaRPr lang="fr-FR"/>
        </a:p>
      </dgm:t>
    </dgm:pt>
    <dgm:pt modelId="{3642E477-6907-3846-9067-00E7068D7986}" type="sibTrans" cxnId="{FA6B6120-72D6-D64E-8CED-D62C87F70B58}">
      <dgm:prSet/>
      <dgm:spPr/>
      <dgm:t>
        <a:bodyPr/>
        <a:lstStyle/>
        <a:p>
          <a:endParaRPr lang="fr-FR"/>
        </a:p>
      </dgm:t>
    </dgm:pt>
    <dgm:pt modelId="{3FB0BD61-AE28-594F-93E3-04A75D13D32C}">
      <dgm:prSet phldrT="[Texte]"/>
      <dgm:spPr/>
      <dgm:t>
        <a:bodyPr/>
        <a:lstStyle/>
        <a:p>
          <a:r>
            <a:rPr lang="fr-FR" dirty="0" smtClean="0"/>
            <a:t>Clusters</a:t>
          </a:r>
          <a:endParaRPr lang="fr-FR" dirty="0"/>
        </a:p>
      </dgm:t>
    </dgm:pt>
    <dgm:pt modelId="{189EA18F-1AD5-C242-8BC3-B1CDC9EF7C6F}" type="parTrans" cxnId="{E0842047-7355-3847-97B1-C6DD084B423B}">
      <dgm:prSet/>
      <dgm:spPr/>
      <dgm:t>
        <a:bodyPr/>
        <a:lstStyle/>
        <a:p>
          <a:endParaRPr lang="fr-FR"/>
        </a:p>
      </dgm:t>
    </dgm:pt>
    <dgm:pt modelId="{EB4805F4-A8C1-7249-9C5F-AC9FE6AC234D}" type="sibTrans" cxnId="{E0842047-7355-3847-97B1-C6DD084B423B}">
      <dgm:prSet/>
      <dgm:spPr/>
      <dgm:t>
        <a:bodyPr/>
        <a:lstStyle/>
        <a:p>
          <a:endParaRPr lang="fr-FR"/>
        </a:p>
      </dgm:t>
    </dgm:pt>
    <dgm:pt modelId="{0F7F9530-40B0-F648-A55E-E024ADF02934}">
      <dgm:prSet phldrT="[Texte]"/>
      <dgm:spPr/>
      <dgm:t>
        <a:bodyPr/>
        <a:lstStyle/>
        <a:p>
          <a:r>
            <a:rPr lang="fr-FR" dirty="0" err="1" smtClean="0"/>
            <a:t>Incubators</a:t>
          </a:r>
          <a:endParaRPr lang="fr-FR" dirty="0"/>
        </a:p>
      </dgm:t>
    </dgm:pt>
    <dgm:pt modelId="{00AD5515-9C00-E44C-AF06-465A810C06B7}" type="parTrans" cxnId="{849A58E1-83EA-0C4F-967F-E6C44E3E2C7A}">
      <dgm:prSet/>
      <dgm:spPr/>
      <dgm:t>
        <a:bodyPr/>
        <a:lstStyle/>
        <a:p>
          <a:endParaRPr lang="fr-FR"/>
        </a:p>
      </dgm:t>
    </dgm:pt>
    <dgm:pt modelId="{A1731976-2605-8042-B38C-3BD7C0E28F74}" type="sibTrans" cxnId="{849A58E1-83EA-0C4F-967F-E6C44E3E2C7A}">
      <dgm:prSet/>
      <dgm:spPr/>
      <dgm:t>
        <a:bodyPr/>
        <a:lstStyle/>
        <a:p>
          <a:endParaRPr lang="fr-FR"/>
        </a:p>
      </dgm:t>
    </dgm:pt>
    <dgm:pt modelId="{6D3DD208-705A-354C-91FB-63102D37387C}" type="pres">
      <dgm:prSet presAssocID="{9899BAD3-F806-4042-9978-1B2A9836F581}" presName="composite" presStyleCnt="0">
        <dgm:presLayoutVars>
          <dgm:chMax val="3"/>
          <dgm:animLvl val="lvl"/>
          <dgm:resizeHandles val="exact"/>
        </dgm:presLayoutVars>
      </dgm:prSet>
      <dgm:spPr/>
    </dgm:pt>
    <dgm:pt modelId="{76B00534-EA1F-4C45-B3CF-3AACFFE3E7B8}" type="pres">
      <dgm:prSet presAssocID="{49B6FD42-3E13-FC47-AA41-3BC4F686A7CF}" presName="gear1" presStyleLbl="node1" presStyleIdx="0" presStyleCnt="3">
        <dgm:presLayoutVars>
          <dgm:chMax val="1"/>
          <dgm:bulletEnabled val="1"/>
        </dgm:presLayoutVars>
      </dgm:prSet>
      <dgm:spPr/>
      <dgm:t>
        <a:bodyPr/>
        <a:lstStyle/>
        <a:p>
          <a:endParaRPr lang="fr-FR"/>
        </a:p>
      </dgm:t>
    </dgm:pt>
    <dgm:pt modelId="{B7D98CE1-7CA6-6646-B257-C9B8B48FE8FE}" type="pres">
      <dgm:prSet presAssocID="{49B6FD42-3E13-FC47-AA41-3BC4F686A7CF}" presName="gear1srcNode" presStyleLbl="node1" presStyleIdx="0" presStyleCnt="3"/>
      <dgm:spPr/>
      <dgm:t>
        <a:bodyPr/>
        <a:lstStyle/>
        <a:p>
          <a:endParaRPr lang="fr-FR"/>
        </a:p>
      </dgm:t>
    </dgm:pt>
    <dgm:pt modelId="{AE51EB45-C3A0-2040-AF04-52311EBEBC38}" type="pres">
      <dgm:prSet presAssocID="{49B6FD42-3E13-FC47-AA41-3BC4F686A7CF}" presName="gear1dstNode" presStyleLbl="node1" presStyleIdx="0" presStyleCnt="3"/>
      <dgm:spPr/>
      <dgm:t>
        <a:bodyPr/>
        <a:lstStyle/>
        <a:p>
          <a:endParaRPr lang="fr-FR"/>
        </a:p>
      </dgm:t>
    </dgm:pt>
    <dgm:pt modelId="{6805796E-B7B8-8048-9949-554D8BC5E0A6}" type="pres">
      <dgm:prSet presAssocID="{3FB0BD61-AE28-594F-93E3-04A75D13D32C}" presName="gear2" presStyleLbl="node1" presStyleIdx="1" presStyleCnt="3">
        <dgm:presLayoutVars>
          <dgm:chMax val="1"/>
          <dgm:bulletEnabled val="1"/>
        </dgm:presLayoutVars>
      </dgm:prSet>
      <dgm:spPr/>
      <dgm:t>
        <a:bodyPr/>
        <a:lstStyle/>
        <a:p>
          <a:endParaRPr lang="fr-FR"/>
        </a:p>
      </dgm:t>
    </dgm:pt>
    <dgm:pt modelId="{D3E3383B-6D10-0C42-9959-D2E0651D8632}" type="pres">
      <dgm:prSet presAssocID="{3FB0BD61-AE28-594F-93E3-04A75D13D32C}" presName="gear2srcNode" presStyleLbl="node1" presStyleIdx="1" presStyleCnt="3"/>
      <dgm:spPr/>
      <dgm:t>
        <a:bodyPr/>
        <a:lstStyle/>
        <a:p>
          <a:endParaRPr lang="fr-FR"/>
        </a:p>
      </dgm:t>
    </dgm:pt>
    <dgm:pt modelId="{169BB7BD-071B-B048-B466-75A74B953FB2}" type="pres">
      <dgm:prSet presAssocID="{3FB0BD61-AE28-594F-93E3-04A75D13D32C}" presName="gear2dstNode" presStyleLbl="node1" presStyleIdx="1" presStyleCnt="3"/>
      <dgm:spPr/>
      <dgm:t>
        <a:bodyPr/>
        <a:lstStyle/>
        <a:p>
          <a:endParaRPr lang="fr-FR"/>
        </a:p>
      </dgm:t>
    </dgm:pt>
    <dgm:pt modelId="{617F9494-5B6D-1D42-8F9F-93756AD07B65}" type="pres">
      <dgm:prSet presAssocID="{0F7F9530-40B0-F648-A55E-E024ADF02934}" presName="gear3" presStyleLbl="node1" presStyleIdx="2" presStyleCnt="3"/>
      <dgm:spPr/>
      <dgm:t>
        <a:bodyPr/>
        <a:lstStyle/>
        <a:p>
          <a:endParaRPr lang="fr-FR"/>
        </a:p>
      </dgm:t>
    </dgm:pt>
    <dgm:pt modelId="{605AE747-6F05-A344-A3AA-2A446AEC919E}" type="pres">
      <dgm:prSet presAssocID="{0F7F9530-40B0-F648-A55E-E024ADF02934}" presName="gear3tx" presStyleLbl="node1" presStyleIdx="2" presStyleCnt="3">
        <dgm:presLayoutVars>
          <dgm:chMax val="1"/>
          <dgm:bulletEnabled val="1"/>
        </dgm:presLayoutVars>
      </dgm:prSet>
      <dgm:spPr/>
      <dgm:t>
        <a:bodyPr/>
        <a:lstStyle/>
        <a:p>
          <a:endParaRPr lang="fr-FR"/>
        </a:p>
      </dgm:t>
    </dgm:pt>
    <dgm:pt modelId="{A9CFBF85-7463-DD49-881B-5DCD803F8E41}" type="pres">
      <dgm:prSet presAssocID="{0F7F9530-40B0-F648-A55E-E024ADF02934}" presName="gear3srcNode" presStyleLbl="node1" presStyleIdx="2" presStyleCnt="3"/>
      <dgm:spPr/>
      <dgm:t>
        <a:bodyPr/>
        <a:lstStyle/>
        <a:p>
          <a:endParaRPr lang="fr-FR"/>
        </a:p>
      </dgm:t>
    </dgm:pt>
    <dgm:pt modelId="{552C0F54-8AF2-7F49-AFE7-5CFBAD0302A4}" type="pres">
      <dgm:prSet presAssocID="{0F7F9530-40B0-F648-A55E-E024ADF02934}" presName="gear3dstNode" presStyleLbl="node1" presStyleIdx="2" presStyleCnt="3"/>
      <dgm:spPr/>
      <dgm:t>
        <a:bodyPr/>
        <a:lstStyle/>
        <a:p>
          <a:endParaRPr lang="fr-FR"/>
        </a:p>
      </dgm:t>
    </dgm:pt>
    <dgm:pt modelId="{2E04AC62-F4F4-9447-88CB-F4CF2F0402B8}" type="pres">
      <dgm:prSet presAssocID="{3642E477-6907-3846-9067-00E7068D7986}" presName="connector1" presStyleLbl="sibTrans2D1" presStyleIdx="0" presStyleCnt="3"/>
      <dgm:spPr/>
      <dgm:t>
        <a:bodyPr/>
        <a:lstStyle/>
        <a:p>
          <a:endParaRPr lang="fr-FR"/>
        </a:p>
      </dgm:t>
    </dgm:pt>
    <dgm:pt modelId="{6B28E4BF-5E3D-D643-898C-05B61FC729D2}" type="pres">
      <dgm:prSet presAssocID="{EB4805F4-A8C1-7249-9C5F-AC9FE6AC234D}" presName="connector2" presStyleLbl="sibTrans2D1" presStyleIdx="1" presStyleCnt="3"/>
      <dgm:spPr/>
      <dgm:t>
        <a:bodyPr/>
        <a:lstStyle/>
        <a:p>
          <a:endParaRPr lang="fr-FR"/>
        </a:p>
      </dgm:t>
    </dgm:pt>
    <dgm:pt modelId="{E79058E9-8A7A-4743-8174-0814D9C06214}" type="pres">
      <dgm:prSet presAssocID="{A1731976-2605-8042-B38C-3BD7C0E28F74}" presName="connector3" presStyleLbl="sibTrans2D1" presStyleIdx="2" presStyleCnt="3"/>
      <dgm:spPr/>
      <dgm:t>
        <a:bodyPr/>
        <a:lstStyle/>
        <a:p>
          <a:endParaRPr lang="fr-FR"/>
        </a:p>
      </dgm:t>
    </dgm:pt>
  </dgm:ptLst>
  <dgm:cxnLst>
    <dgm:cxn modelId="{07C945AD-E7EB-4344-821C-2A681E7E092C}" type="presOf" srcId="{3FB0BD61-AE28-594F-93E3-04A75D13D32C}" destId="{D3E3383B-6D10-0C42-9959-D2E0651D8632}" srcOrd="1" destOrd="0" presId="urn:microsoft.com/office/officeart/2005/8/layout/gear1"/>
    <dgm:cxn modelId="{849A58E1-83EA-0C4F-967F-E6C44E3E2C7A}" srcId="{9899BAD3-F806-4042-9978-1B2A9836F581}" destId="{0F7F9530-40B0-F648-A55E-E024ADF02934}" srcOrd="2" destOrd="0" parTransId="{00AD5515-9C00-E44C-AF06-465A810C06B7}" sibTransId="{A1731976-2605-8042-B38C-3BD7C0E28F74}"/>
    <dgm:cxn modelId="{D34F8800-98D1-B548-B4BF-D6898D14CD60}" type="presOf" srcId="{9899BAD3-F806-4042-9978-1B2A9836F581}" destId="{6D3DD208-705A-354C-91FB-63102D37387C}" srcOrd="0" destOrd="0" presId="urn:microsoft.com/office/officeart/2005/8/layout/gear1"/>
    <dgm:cxn modelId="{FF241CAC-CF6F-9946-8784-BC2DC4CEA3FA}" type="presOf" srcId="{0F7F9530-40B0-F648-A55E-E024ADF02934}" destId="{605AE747-6F05-A344-A3AA-2A446AEC919E}" srcOrd="1" destOrd="0" presId="urn:microsoft.com/office/officeart/2005/8/layout/gear1"/>
    <dgm:cxn modelId="{EEF8AE5A-78B0-C04D-B316-1B5E3859B104}" type="presOf" srcId="{0F7F9530-40B0-F648-A55E-E024ADF02934}" destId="{A9CFBF85-7463-DD49-881B-5DCD803F8E41}" srcOrd="2" destOrd="0" presId="urn:microsoft.com/office/officeart/2005/8/layout/gear1"/>
    <dgm:cxn modelId="{07EB079F-25E0-F94C-9693-D65AB260302A}" type="presOf" srcId="{0F7F9530-40B0-F648-A55E-E024ADF02934}" destId="{617F9494-5B6D-1D42-8F9F-93756AD07B65}" srcOrd="0" destOrd="0" presId="urn:microsoft.com/office/officeart/2005/8/layout/gear1"/>
    <dgm:cxn modelId="{C71E4ABD-7399-7942-A3A4-2D29C3447EB8}" type="presOf" srcId="{A1731976-2605-8042-B38C-3BD7C0E28F74}" destId="{E79058E9-8A7A-4743-8174-0814D9C06214}" srcOrd="0" destOrd="0" presId="urn:microsoft.com/office/officeart/2005/8/layout/gear1"/>
    <dgm:cxn modelId="{CB6C8A10-9204-5C48-B885-9D7394281757}" type="presOf" srcId="{3642E477-6907-3846-9067-00E7068D7986}" destId="{2E04AC62-F4F4-9447-88CB-F4CF2F0402B8}" srcOrd="0" destOrd="0" presId="urn:microsoft.com/office/officeart/2005/8/layout/gear1"/>
    <dgm:cxn modelId="{18AB6781-890C-D94D-B0CD-59AC6ABF2430}" type="presOf" srcId="{3FB0BD61-AE28-594F-93E3-04A75D13D32C}" destId="{169BB7BD-071B-B048-B466-75A74B953FB2}" srcOrd="2" destOrd="0" presId="urn:microsoft.com/office/officeart/2005/8/layout/gear1"/>
    <dgm:cxn modelId="{A701E03C-B9A2-CE4B-98A7-B81C2F7283A0}" type="presOf" srcId="{49B6FD42-3E13-FC47-AA41-3BC4F686A7CF}" destId="{76B00534-EA1F-4C45-B3CF-3AACFFE3E7B8}" srcOrd="0" destOrd="0" presId="urn:microsoft.com/office/officeart/2005/8/layout/gear1"/>
    <dgm:cxn modelId="{ECFBD60A-7FEE-7E4F-A62E-5587D730E660}" type="presOf" srcId="{49B6FD42-3E13-FC47-AA41-3BC4F686A7CF}" destId="{AE51EB45-C3A0-2040-AF04-52311EBEBC38}" srcOrd="2" destOrd="0" presId="urn:microsoft.com/office/officeart/2005/8/layout/gear1"/>
    <dgm:cxn modelId="{BB695246-9855-784C-89B9-100FE985E181}" type="presOf" srcId="{49B6FD42-3E13-FC47-AA41-3BC4F686A7CF}" destId="{B7D98CE1-7CA6-6646-B257-C9B8B48FE8FE}" srcOrd="1" destOrd="0" presId="urn:microsoft.com/office/officeart/2005/8/layout/gear1"/>
    <dgm:cxn modelId="{A47902D6-E43F-844D-9425-270FF42F2AAC}" type="presOf" srcId="{3FB0BD61-AE28-594F-93E3-04A75D13D32C}" destId="{6805796E-B7B8-8048-9949-554D8BC5E0A6}" srcOrd="0" destOrd="0" presId="urn:microsoft.com/office/officeart/2005/8/layout/gear1"/>
    <dgm:cxn modelId="{A76593E3-2EC7-024B-ADE4-98A266C54594}" type="presOf" srcId="{0F7F9530-40B0-F648-A55E-E024ADF02934}" destId="{552C0F54-8AF2-7F49-AFE7-5CFBAD0302A4}" srcOrd="3" destOrd="0" presId="urn:microsoft.com/office/officeart/2005/8/layout/gear1"/>
    <dgm:cxn modelId="{E0842047-7355-3847-97B1-C6DD084B423B}" srcId="{9899BAD3-F806-4042-9978-1B2A9836F581}" destId="{3FB0BD61-AE28-594F-93E3-04A75D13D32C}" srcOrd="1" destOrd="0" parTransId="{189EA18F-1AD5-C242-8BC3-B1CDC9EF7C6F}" sibTransId="{EB4805F4-A8C1-7249-9C5F-AC9FE6AC234D}"/>
    <dgm:cxn modelId="{4E75A576-2DC5-5144-A84A-B8EA7D30007D}" type="presOf" srcId="{EB4805F4-A8C1-7249-9C5F-AC9FE6AC234D}" destId="{6B28E4BF-5E3D-D643-898C-05B61FC729D2}" srcOrd="0" destOrd="0" presId="urn:microsoft.com/office/officeart/2005/8/layout/gear1"/>
    <dgm:cxn modelId="{FA6B6120-72D6-D64E-8CED-D62C87F70B58}" srcId="{9899BAD3-F806-4042-9978-1B2A9836F581}" destId="{49B6FD42-3E13-FC47-AA41-3BC4F686A7CF}" srcOrd="0" destOrd="0" parTransId="{6964CDB5-0569-F041-BBFF-B6A255537815}" sibTransId="{3642E477-6907-3846-9067-00E7068D7986}"/>
    <dgm:cxn modelId="{FF335721-3207-1B43-94C2-DB7FB648E99B}" type="presParOf" srcId="{6D3DD208-705A-354C-91FB-63102D37387C}" destId="{76B00534-EA1F-4C45-B3CF-3AACFFE3E7B8}" srcOrd="0" destOrd="0" presId="urn:microsoft.com/office/officeart/2005/8/layout/gear1"/>
    <dgm:cxn modelId="{2FA686DF-25E5-C04E-9C2B-56E734200243}" type="presParOf" srcId="{6D3DD208-705A-354C-91FB-63102D37387C}" destId="{B7D98CE1-7CA6-6646-B257-C9B8B48FE8FE}" srcOrd="1" destOrd="0" presId="urn:microsoft.com/office/officeart/2005/8/layout/gear1"/>
    <dgm:cxn modelId="{442C2967-274D-8543-A65E-D89A943C6D84}" type="presParOf" srcId="{6D3DD208-705A-354C-91FB-63102D37387C}" destId="{AE51EB45-C3A0-2040-AF04-52311EBEBC38}" srcOrd="2" destOrd="0" presId="urn:microsoft.com/office/officeart/2005/8/layout/gear1"/>
    <dgm:cxn modelId="{1A3701D9-0E7D-0C4B-A3CE-0990B582894D}" type="presParOf" srcId="{6D3DD208-705A-354C-91FB-63102D37387C}" destId="{6805796E-B7B8-8048-9949-554D8BC5E0A6}" srcOrd="3" destOrd="0" presId="urn:microsoft.com/office/officeart/2005/8/layout/gear1"/>
    <dgm:cxn modelId="{67776196-441A-EF43-926D-35F1DFDDBE9A}" type="presParOf" srcId="{6D3DD208-705A-354C-91FB-63102D37387C}" destId="{D3E3383B-6D10-0C42-9959-D2E0651D8632}" srcOrd="4" destOrd="0" presId="urn:microsoft.com/office/officeart/2005/8/layout/gear1"/>
    <dgm:cxn modelId="{DEE5DCCF-565F-A44B-9E62-B52C7F0E26AF}" type="presParOf" srcId="{6D3DD208-705A-354C-91FB-63102D37387C}" destId="{169BB7BD-071B-B048-B466-75A74B953FB2}" srcOrd="5" destOrd="0" presId="urn:microsoft.com/office/officeart/2005/8/layout/gear1"/>
    <dgm:cxn modelId="{98076F2A-23D4-C142-90BB-66D1E28E6F24}" type="presParOf" srcId="{6D3DD208-705A-354C-91FB-63102D37387C}" destId="{617F9494-5B6D-1D42-8F9F-93756AD07B65}" srcOrd="6" destOrd="0" presId="urn:microsoft.com/office/officeart/2005/8/layout/gear1"/>
    <dgm:cxn modelId="{32581959-0669-E545-ABFA-D494D56D24E9}" type="presParOf" srcId="{6D3DD208-705A-354C-91FB-63102D37387C}" destId="{605AE747-6F05-A344-A3AA-2A446AEC919E}" srcOrd="7" destOrd="0" presId="urn:microsoft.com/office/officeart/2005/8/layout/gear1"/>
    <dgm:cxn modelId="{39C33CAB-4EF9-CA48-BC58-A768EF3B618F}" type="presParOf" srcId="{6D3DD208-705A-354C-91FB-63102D37387C}" destId="{A9CFBF85-7463-DD49-881B-5DCD803F8E41}" srcOrd="8" destOrd="0" presId="urn:microsoft.com/office/officeart/2005/8/layout/gear1"/>
    <dgm:cxn modelId="{B2EF35FD-0AB0-2F4E-A5BD-189EB53362F7}" type="presParOf" srcId="{6D3DD208-705A-354C-91FB-63102D37387C}" destId="{552C0F54-8AF2-7F49-AFE7-5CFBAD0302A4}" srcOrd="9" destOrd="0" presId="urn:microsoft.com/office/officeart/2005/8/layout/gear1"/>
    <dgm:cxn modelId="{46DD8DC3-9F5A-C949-872E-56BDDBFED32F}" type="presParOf" srcId="{6D3DD208-705A-354C-91FB-63102D37387C}" destId="{2E04AC62-F4F4-9447-88CB-F4CF2F0402B8}" srcOrd="10" destOrd="0" presId="urn:microsoft.com/office/officeart/2005/8/layout/gear1"/>
    <dgm:cxn modelId="{DBE3C814-12E6-874A-BCFA-154BA41CBBA9}" type="presParOf" srcId="{6D3DD208-705A-354C-91FB-63102D37387C}" destId="{6B28E4BF-5E3D-D643-898C-05B61FC729D2}" srcOrd="11" destOrd="0" presId="urn:microsoft.com/office/officeart/2005/8/layout/gear1"/>
    <dgm:cxn modelId="{8964A2E7-C42E-BE4A-B294-BB407E2EEC02}" type="presParOf" srcId="{6D3DD208-705A-354C-91FB-63102D37387C}" destId="{E79058E9-8A7A-4743-8174-0814D9C06214}" srcOrd="12" destOrd="0" presId="urn:microsoft.com/office/officeart/2005/8/layout/gear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6B00534-EA1F-4C45-B3CF-3AACFFE3E7B8}">
      <dsp:nvSpPr>
        <dsp:cNvPr id="0" name=""/>
        <dsp:cNvSpPr/>
      </dsp:nvSpPr>
      <dsp:spPr>
        <a:xfrm>
          <a:off x="3888501" y="2036683"/>
          <a:ext cx="2489279" cy="2489279"/>
        </a:xfrm>
        <a:prstGeom prst="gear9">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fr-FR" sz="1700" kern="1200" dirty="0" err="1" smtClean="0"/>
            <a:t>Ecosystems</a:t>
          </a:r>
          <a:endParaRPr lang="fr-FR" sz="1700" kern="1200" dirty="0"/>
        </a:p>
      </dsp:txBody>
      <dsp:txXfrm>
        <a:off x="3888501" y="2036683"/>
        <a:ext cx="2489279" cy="2489279"/>
      </dsp:txXfrm>
    </dsp:sp>
    <dsp:sp modelId="{6805796E-B7B8-8048-9949-554D8BC5E0A6}">
      <dsp:nvSpPr>
        <dsp:cNvPr id="0" name=""/>
        <dsp:cNvSpPr/>
      </dsp:nvSpPr>
      <dsp:spPr>
        <a:xfrm>
          <a:off x="2440193" y="1448308"/>
          <a:ext cx="1810385" cy="1810385"/>
        </a:xfrm>
        <a:prstGeom prst="gear6">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fr-FR" sz="1700" kern="1200" dirty="0" smtClean="0"/>
            <a:t>Clusters</a:t>
          </a:r>
          <a:endParaRPr lang="fr-FR" sz="1700" kern="1200" dirty="0"/>
        </a:p>
      </dsp:txBody>
      <dsp:txXfrm>
        <a:off x="2440193" y="1448308"/>
        <a:ext cx="1810385" cy="1810385"/>
      </dsp:txXfrm>
    </dsp:sp>
    <dsp:sp modelId="{617F9494-5B6D-1D42-8F9F-93756AD07B65}">
      <dsp:nvSpPr>
        <dsp:cNvPr id="0" name=""/>
        <dsp:cNvSpPr/>
      </dsp:nvSpPr>
      <dsp:spPr>
        <a:xfrm rot="20700000">
          <a:off x="3454194" y="199327"/>
          <a:ext cx="1773807" cy="1773807"/>
        </a:xfrm>
        <a:prstGeom prst="gear6">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fr-FR" sz="1700" kern="1200" dirty="0" err="1" smtClean="0"/>
            <a:t>Incubators</a:t>
          </a:r>
          <a:endParaRPr lang="fr-FR" sz="1700" kern="1200" dirty="0"/>
        </a:p>
      </dsp:txBody>
      <dsp:txXfrm>
        <a:off x="3843242" y="588375"/>
        <a:ext cx="995711" cy="995711"/>
      </dsp:txXfrm>
    </dsp:sp>
    <dsp:sp modelId="{2E04AC62-F4F4-9447-88CB-F4CF2F0402B8}">
      <dsp:nvSpPr>
        <dsp:cNvPr id="0" name=""/>
        <dsp:cNvSpPr/>
      </dsp:nvSpPr>
      <dsp:spPr>
        <a:xfrm>
          <a:off x="3700746" y="1658974"/>
          <a:ext cx="3186277" cy="3186277"/>
        </a:xfrm>
        <a:prstGeom prst="circularArrow">
          <a:avLst>
            <a:gd name="adj1" fmla="val 4687"/>
            <a:gd name="adj2" fmla="val 299029"/>
            <a:gd name="adj3" fmla="val 2523572"/>
            <a:gd name="adj4" fmla="val 15845412"/>
            <a:gd name="adj5" fmla="val 5469"/>
          </a:avLst>
        </a:prstGeom>
        <a:gradFill rotWithShape="0">
          <a:gsLst>
            <a:gs pos="0">
              <a:schemeClr val="accent1">
                <a:tint val="60000"/>
                <a:hueOff val="0"/>
                <a:satOff val="0"/>
                <a:lumOff val="0"/>
                <a:alphaOff val="0"/>
                <a:tint val="100000"/>
                <a:shade val="100000"/>
                <a:satMod val="130000"/>
              </a:schemeClr>
            </a:gs>
            <a:gs pos="100000">
              <a:schemeClr val="accent1">
                <a:tint val="60000"/>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6B28E4BF-5E3D-D643-898C-05B61FC729D2}">
      <dsp:nvSpPr>
        <dsp:cNvPr id="0" name=""/>
        <dsp:cNvSpPr/>
      </dsp:nvSpPr>
      <dsp:spPr>
        <a:xfrm>
          <a:off x="2119577" y="1046315"/>
          <a:ext cx="2315030" cy="2315030"/>
        </a:xfrm>
        <a:prstGeom prst="leftCircularArrow">
          <a:avLst>
            <a:gd name="adj1" fmla="val 6452"/>
            <a:gd name="adj2" fmla="val 429999"/>
            <a:gd name="adj3" fmla="val 10489124"/>
            <a:gd name="adj4" fmla="val 14837806"/>
            <a:gd name="adj5" fmla="val 7527"/>
          </a:avLst>
        </a:prstGeom>
        <a:gradFill rotWithShape="0">
          <a:gsLst>
            <a:gs pos="0">
              <a:schemeClr val="accent1">
                <a:tint val="60000"/>
                <a:hueOff val="0"/>
                <a:satOff val="0"/>
                <a:lumOff val="0"/>
                <a:alphaOff val="0"/>
                <a:tint val="100000"/>
                <a:shade val="100000"/>
                <a:satMod val="130000"/>
              </a:schemeClr>
            </a:gs>
            <a:gs pos="100000">
              <a:schemeClr val="accent1">
                <a:tint val="60000"/>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E79058E9-8A7A-4743-8174-0814D9C06214}">
      <dsp:nvSpPr>
        <dsp:cNvPr id="0" name=""/>
        <dsp:cNvSpPr/>
      </dsp:nvSpPr>
      <dsp:spPr>
        <a:xfrm>
          <a:off x="3043894" y="-190626"/>
          <a:ext cx="2496068" cy="2496068"/>
        </a:xfrm>
        <a:prstGeom prst="circularArrow">
          <a:avLst>
            <a:gd name="adj1" fmla="val 5984"/>
            <a:gd name="adj2" fmla="val 394124"/>
            <a:gd name="adj3" fmla="val 13313824"/>
            <a:gd name="adj4" fmla="val 10508221"/>
            <a:gd name="adj5" fmla="val 6981"/>
          </a:avLst>
        </a:prstGeom>
        <a:gradFill rotWithShape="0">
          <a:gsLst>
            <a:gs pos="0">
              <a:schemeClr val="accent1">
                <a:tint val="60000"/>
                <a:hueOff val="0"/>
                <a:satOff val="0"/>
                <a:lumOff val="0"/>
                <a:alphaOff val="0"/>
                <a:tint val="100000"/>
                <a:shade val="100000"/>
                <a:satMod val="130000"/>
              </a:schemeClr>
            </a:gs>
            <a:gs pos="100000">
              <a:schemeClr val="accent1">
                <a:tint val="60000"/>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1.pict"/></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AC344EC-9D0A-6340-8914-0BF848E413A4}" type="datetimeFigureOut">
              <a:rPr lang="fr-FR" smtClean="0"/>
              <a:t>18/01/16</a:t>
            </a:fld>
            <a:endParaRPr lang="en-GB"/>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7278CF9-7723-614C-9C98-D103ECEEC7D8}" type="slidenum">
              <a:rPr lang="en-GB" smtClean="0"/>
              <a:t>‹#›</a:t>
            </a:fld>
            <a:endParaRPr lang="en-GB"/>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D2E951F-3F6C-964B-A625-02F4907915B3}" type="datetimeFigureOut">
              <a:rPr lang="fr-FR" smtClean="0"/>
              <a:pPr/>
              <a:t>18/01/16</a:t>
            </a:fld>
            <a:endParaRPr lang="en-GB"/>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7DF6A9-77B1-A44C-9DCA-37B07944E77D}" type="slidenum">
              <a:rPr lang="en-GB" smtClean="0"/>
              <a:pPr/>
              <a:t>‹#›</a:t>
            </a:fld>
            <a:endParaRPr lang="en-GB"/>
          </a:p>
        </p:txBody>
      </p:sp>
    </p:spTree>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mn-lt"/>
                <a:ea typeface="+mn-ea"/>
                <a:cs typeface="+mn-cs"/>
              </a:rPr>
              <a:t>The world economy is deeply engaged in a long-term growth process that is not generating employment.</a:t>
            </a:r>
          </a:p>
          <a:p>
            <a:endParaRPr lang="en-US" dirty="0" smtClean="0"/>
          </a:p>
          <a:p>
            <a:r>
              <a:rPr lang="en-GB" sz="1200" kern="1200" dirty="0" smtClean="0">
                <a:solidFill>
                  <a:schemeClr val="tx1"/>
                </a:solidFill>
                <a:effectLst/>
                <a:latin typeface="+mn-lt"/>
                <a:ea typeface="+mn-ea"/>
                <a:cs typeface="+mn-cs"/>
              </a:rPr>
              <a:t>GDP and employment growth trends have been diverging over the last two decades in almost all countries, including the major OECD economies (United States</a:t>
            </a:r>
            <a:r>
              <a:rPr lang="en-GB" sz="1200" kern="1200" baseline="0" dirty="0" smtClean="0">
                <a:solidFill>
                  <a:schemeClr val="tx1"/>
                </a:solidFill>
                <a:effectLst/>
                <a:latin typeface="+mn-lt"/>
                <a:ea typeface="+mn-ea"/>
                <a:cs typeface="+mn-cs"/>
              </a:rPr>
              <a:t> shown in graph)</a:t>
            </a:r>
            <a:r>
              <a:rPr lang="en-GB" sz="1200" kern="1200" dirty="0" smtClean="0">
                <a:solidFill>
                  <a:schemeClr val="tx1"/>
                </a:solidFill>
                <a:effectLst/>
                <a:latin typeface="+mn-lt"/>
                <a:ea typeface="+mn-ea"/>
                <a:cs typeface="+mn-cs"/>
              </a:rPr>
              <a:t>, the BRIICS (China</a:t>
            </a:r>
            <a:r>
              <a:rPr lang="en-GB" sz="1200" kern="1200" baseline="0" dirty="0" smtClean="0">
                <a:solidFill>
                  <a:schemeClr val="tx1"/>
                </a:solidFill>
                <a:effectLst/>
                <a:latin typeface="+mn-lt"/>
                <a:ea typeface="+mn-ea"/>
                <a:cs typeface="+mn-cs"/>
              </a:rPr>
              <a:t> shown in next graph) </a:t>
            </a:r>
            <a:r>
              <a:rPr lang="en-GB" sz="1200" kern="1200" dirty="0" smtClean="0">
                <a:solidFill>
                  <a:schemeClr val="tx1"/>
                </a:solidFill>
                <a:effectLst/>
                <a:latin typeface="+mn-lt"/>
                <a:ea typeface="+mn-ea"/>
                <a:cs typeface="+mn-cs"/>
              </a:rPr>
              <a:t>and certain low-income countries (Bangladesh</a:t>
            </a:r>
            <a:r>
              <a:rPr lang="en-GB" sz="1200" kern="1200" baseline="0" dirty="0" smtClean="0">
                <a:solidFill>
                  <a:schemeClr val="tx1"/>
                </a:solidFill>
                <a:effectLst/>
                <a:latin typeface="+mn-lt"/>
                <a:ea typeface="+mn-ea"/>
                <a:cs typeface="+mn-cs"/>
              </a:rPr>
              <a:t> shown in last graph)</a:t>
            </a:r>
            <a:r>
              <a:rPr lang="en-GB" sz="1200" kern="1200" dirty="0" smtClean="0">
                <a:solidFill>
                  <a:schemeClr val="tx1"/>
                </a:solidFill>
                <a:effectLst/>
                <a:latin typeface="+mn-lt"/>
                <a:ea typeface="+mn-ea"/>
                <a:cs typeface="+mn-cs"/>
              </a:rPr>
              <a:t>.</a:t>
            </a:r>
          </a:p>
          <a:p>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This trend has been especially pronounced since the 2000s, reflecting the unemployment problems experienced by a number of countries, as well as significant productivity increases that release people from repetitive and boring tasks.  In Brazil, the Russian Federation and South Africa, the trend of “jobless growth” has only emerged since around 2007/08, marking the beginning of the global economic crisis.</a:t>
            </a:r>
          </a:p>
          <a:p>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Looking forward, unemployment is seen as a major global risk for the next decade, and one which could have a significant impact, especially as it can translate into profound social instability.</a:t>
            </a:r>
          </a:p>
        </p:txBody>
      </p:sp>
      <p:sp>
        <p:nvSpPr>
          <p:cNvPr id="4" name="Slide Number Placeholder 3"/>
          <p:cNvSpPr>
            <a:spLocks noGrp="1"/>
          </p:cNvSpPr>
          <p:nvPr>
            <p:ph type="sldNum" sz="quarter" idx="10"/>
          </p:nvPr>
        </p:nvSpPr>
        <p:spPr/>
        <p:txBody>
          <a:bodyPr/>
          <a:lstStyle/>
          <a:p>
            <a:fld id="{9AA99CD7-E328-425A-83EC-E9837867D85B}" type="slidenum">
              <a:rPr lang="en-GB" smtClean="0"/>
              <a:pPr/>
              <a:t>4</a:t>
            </a:fld>
            <a:endParaRPr lang="en-GB"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778635241"/>
      </p:ext>
    </p:extLst>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28FA452-EEBA-4295-B547-4C4D9A6B558F}" type="slidenum">
              <a:rPr kumimoji="1" lang="ja-JP" altLang="en-US" smtClean="0"/>
              <a:pPr/>
              <a:t>5</a:t>
            </a:fld>
            <a:endParaRPr kumimoji="1" lang="ja-JP" alt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1754256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et modifiez le titre</a:t>
            </a:r>
            <a:endParaRPr lang="en-GB"/>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en-GB"/>
          </a:p>
        </p:txBody>
      </p:sp>
      <p:sp>
        <p:nvSpPr>
          <p:cNvPr id="4" name="Espace réservé de la date 3"/>
          <p:cNvSpPr>
            <a:spLocks noGrp="1"/>
          </p:cNvSpPr>
          <p:nvPr>
            <p:ph type="dt" sz="half" idx="10"/>
          </p:nvPr>
        </p:nvSpPr>
        <p:spPr/>
        <p:txBody>
          <a:bodyPr/>
          <a:lstStyle/>
          <a:p>
            <a:fld id="{4AEBD83A-1CE1-FD4C-AA8E-297BCDF3FA0E}" type="datetime1">
              <a:rPr lang="fr-FR" smtClean="0"/>
              <a:t>18/01/16</a:t>
            </a:fld>
            <a:endParaRPr lang="en-GB"/>
          </a:p>
        </p:txBody>
      </p:sp>
      <p:sp>
        <p:nvSpPr>
          <p:cNvPr id="5" name="Espace réservé du pied de page 4"/>
          <p:cNvSpPr>
            <a:spLocks noGrp="1"/>
          </p:cNvSpPr>
          <p:nvPr>
            <p:ph type="ftr" sz="quarter" idx="11"/>
          </p:nvPr>
        </p:nvSpPr>
        <p:spPr/>
        <p:txBody>
          <a:bodyPr/>
          <a:lstStyle/>
          <a:p>
            <a:r>
              <a:rPr lang="fr-FR" smtClean="0"/>
              <a:t>JE Aubert, Cairo 18/01/2016</a:t>
            </a:r>
            <a:endParaRPr lang="en-GB"/>
          </a:p>
        </p:txBody>
      </p:sp>
      <p:sp>
        <p:nvSpPr>
          <p:cNvPr id="6" name="Espace réservé du numéro de diapositive 5"/>
          <p:cNvSpPr>
            <a:spLocks noGrp="1"/>
          </p:cNvSpPr>
          <p:nvPr>
            <p:ph type="sldNum" sz="quarter" idx="12"/>
          </p:nvPr>
        </p:nvSpPr>
        <p:spPr/>
        <p:txBody>
          <a:bodyPr/>
          <a:lstStyle/>
          <a:p>
            <a:fld id="{882F5912-684F-4745-B4ED-D7EB9198F4AF}"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en-GB"/>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e la date 3"/>
          <p:cNvSpPr>
            <a:spLocks noGrp="1"/>
          </p:cNvSpPr>
          <p:nvPr>
            <p:ph type="dt" sz="half" idx="10"/>
          </p:nvPr>
        </p:nvSpPr>
        <p:spPr/>
        <p:txBody>
          <a:bodyPr/>
          <a:lstStyle/>
          <a:p>
            <a:fld id="{F8F72990-65AA-2D49-9991-659A04D12885}" type="datetime1">
              <a:rPr lang="fr-FR" smtClean="0"/>
              <a:t>18/01/16</a:t>
            </a:fld>
            <a:endParaRPr lang="en-GB"/>
          </a:p>
        </p:txBody>
      </p:sp>
      <p:sp>
        <p:nvSpPr>
          <p:cNvPr id="5" name="Espace réservé du pied de page 4"/>
          <p:cNvSpPr>
            <a:spLocks noGrp="1"/>
          </p:cNvSpPr>
          <p:nvPr>
            <p:ph type="ftr" sz="quarter" idx="11"/>
          </p:nvPr>
        </p:nvSpPr>
        <p:spPr/>
        <p:txBody>
          <a:bodyPr/>
          <a:lstStyle/>
          <a:p>
            <a:r>
              <a:rPr lang="fr-FR" smtClean="0"/>
              <a:t>JE Aubert, Cairo 18/01/2016</a:t>
            </a:r>
            <a:endParaRPr lang="en-GB"/>
          </a:p>
        </p:txBody>
      </p:sp>
      <p:sp>
        <p:nvSpPr>
          <p:cNvPr id="6" name="Espace réservé du numéro de diapositive 5"/>
          <p:cNvSpPr>
            <a:spLocks noGrp="1"/>
          </p:cNvSpPr>
          <p:nvPr>
            <p:ph type="sldNum" sz="quarter" idx="12"/>
          </p:nvPr>
        </p:nvSpPr>
        <p:spPr/>
        <p:txBody>
          <a:bodyPr/>
          <a:lstStyle/>
          <a:p>
            <a:fld id="{882F5912-684F-4745-B4ED-D7EB9198F4AF}"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et modifiez le titre</a:t>
            </a:r>
            <a:endParaRPr lang="en-GB"/>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e la date 3"/>
          <p:cNvSpPr>
            <a:spLocks noGrp="1"/>
          </p:cNvSpPr>
          <p:nvPr>
            <p:ph type="dt" sz="half" idx="10"/>
          </p:nvPr>
        </p:nvSpPr>
        <p:spPr/>
        <p:txBody>
          <a:bodyPr/>
          <a:lstStyle/>
          <a:p>
            <a:fld id="{75961697-DE26-7444-9E4C-F1DC804021CB}" type="datetime1">
              <a:rPr lang="fr-FR" smtClean="0"/>
              <a:t>18/01/16</a:t>
            </a:fld>
            <a:endParaRPr lang="en-GB"/>
          </a:p>
        </p:txBody>
      </p:sp>
      <p:sp>
        <p:nvSpPr>
          <p:cNvPr id="5" name="Espace réservé du pied de page 4"/>
          <p:cNvSpPr>
            <a:spLocks noGrp="1"/>
          </p:cNvSpPr>
          <p:nvPr>
            <p:ph type="ftr" sz="quarter" idx="11"/>
          </p:nvPr>
        </p:nvSpPr>
        <p:spPr/>
        <p:txBody>
          <a:bodyPr/>
          <a:lstStyle/>
          <a:p>
            <a:r>
              <a:rPr lang="fr-FR" smtClean="0"/>
              <a:t>JE Aubert, Cairo 18/01/2016</a:t>
            </a:r>
            <a:endParaRPr lang="en-GB"/>
          </a:p>
        </p:txBody>
      </p:sp>
      <p:sp>
        <p:nvSpPr>
          <p:cNvPr id="6" name="Espace réservé du numéro de diapositive 5"/>
          <p:cNvSpPr>
            <a:spLocks noGrp="1"/>
          </p:cNvSpPr>
          <p:nvPr>
            <p:ph type="sldNum" sz="quarter" idx="12"/>
          </p:nvPr>
        </p:nvSpPr>
        <p:spPr/>
        <p:txBody>
          <a:bodyPr/>
          <a:lstStyle/>
          <a:p>
            <a:fld id="{882F5912-684F-4745-B4ED-D7EB9198F4AF}" type="slidenum">
              <a:rPr lang="en-GB" smtClean="0"/>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eaLnBrk="1" latinLnBrk="0" hangingPunct="1">
              <a:defRPr/>
            </a:lvl1pPr>
            <a:lvl2pPr eaLnBrk="1" latinLnBrk="0" hangingPunct="1">
              <a:defRPr/>
            </a:lvl2pPr>
            <a:lvl3pPr eaLnBrk="1" latinLnBrk="0" hangingPunct="1">
              <a:defRPr/>
            </a:lvl3pPr>
            <a:lvl4pPr eaLnBrk="1" latinLnBrk="0" hangingPunct="1">
              <a:defRPr/>
            </a:lvl4pPr>
            <a:lvl5pPr eaLnBrk="1" latinLnBrk="0" hangingPunct="1">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8" name="Date Placeholder 3"/>
          <p:cNvSpPr>
            <a:spLocks noGrp="1"/>
          </p:cNvSpPr>
          <p:nvPr>
            <p:ph type="dt" sz="half" idx="2"/>
          </p:nvPr>
        </p:nvSpPr>
        <p:spPr>
          <a:xfrm>
            <a:off x="403200" y="6411600"/>
            <a:ext cx="900000" cy="244800"/>
          </a:xfrm>
          <a:prstGeom prst="rect">
            <a:avLst/>
          </a:prstGeom>
        </p:spPr>
        <p:txBody>
          <a:bodyPr vert="horz" lIns="91440" tIns="45720" rIns="91440" bIns="45720" rtlCol="0" anchor="t" anchorCtr="0"/>
          <a:lstStyle>
            <a:lvl1pPr algn="l">
              <a:defRPr sz="1000" baseline="0">
                <a:solidFill>
                  <a:srgbClr val="727272"/>
                </a:solidFill>
                <a:latin typeface="Arial"/>
              </a:defRPr>
            </a:lvl1pPr>
          </a:lstStyle>
          <a:p>
            <a:fld id="{FE076CD3-DEE9-C64D-B2B1-29D0612E6CB7}" type="datetime1">
              <a:rPr lang="fr-FR" smtClean="0"/>
              <a:t>18/01/16</a:t>
            </a:fld>
            <a:endParaRPr lang="en-GB"/>
          </a:p>
        </p:txBody>
      </p:sp>
      <p:sp>
        <p:nvSpPr>
          <p:cNvPr id="9" name="Footer Placeholder 4"/>
          <p:cNvSpPr>
            <a:spLocks noGrp="1"/>
          </p:cNvSpPr>
          <p:nvPr>
            <p:ph type="ftr" sz="quarter" idx="3"/>
          </p:nvPr>
        </p:nvSpPr>
        <p:spPr>
          <a:xfrm>
            <a:off x="1368000" y="6411600"/>
            <a:ext cx="4680000" cy="244800"/>
          </a:xfrm>
          <a:prstGeom prst="rect">
            <a:avLst/>
          </a:prstGeom>
        </p:spPr>
        <p:txBody>
          <a:bodyPr vert="horz" lIns="91440" tIns="45720" rIns="91440" bIns="45720" rtlCol="0" anchor="t" anchorCtr="0"/>
          <a:lstStyle>
            <a:lvl1pPr algn="l">
              <a:defRPr sz="1000" kern="1200" baseline="0">
                <a:solidFill>
                  <a:srgbClr val="727272"/>
                </a:solidFill>
                <a:latin typeface="Arial"/>
              </a:defRPr>
            </a:lvl1pPr>
          </a:lstStyle>
          <a:p>
            <a:r>
              <a:rPr lang="fr-FR" smtClean="0"/>
              <a:t>JE Aubert, Cairo 18/01/2016</a:t>
            </a:r>
            <a:endParaRPr lang="en-GB"/>
          </a:p>
        </p:txBody>
      </p:sp>
      <p:sp>
        <p:nvSpPr>
          <p:cNvPr id="10" name="Slide Number Placeholder 5"/>
          <p:cNvSpPr>
            <a:spLocks noGrp="1"/>
          </p:cNvSpPr>
          <p:nvPr>
            <p:ph type="sldNum" sz="quarter" idx="4"/>
          </p:nvPr>
        </p:nvSpPr>
        <p:spPr>
          <a:xfrm>
            <a:off x="8640000" y="6411600"/>
            <a:ext cx="342000" cy="244800"/>
          </a:xfrm>
          <a:prstGeom prst="rect">
            <a:avLst/>
          </a:prstGeom>
        </p:spPr>
        <p:txBody>
          <a:bodyPr vert="horz" wrap="none" lIns="91440" tIns="45720" rIns="91440" bIns="45720" rtlCol="0" anchor="t" anchorCtr="0"/>
          <a:lstStyle>
            <a:lvl1pPr algn="r">
              <a:defRPr sz="1000" baseline="0">
                <a:solidFill>
                  <a:schemeClr val="bg1"/>
                </a:solidFill>
                <a:latin typeface="Arial"/>
              </a:defRPr>
            </a:lvl1pPr>
          </a:lstStyle>
          <a:p>
            <a:fld id="{CF562AE7-8299-4673-AF24-0D06E0203976}" type="slidenum">
              <a:rPr lang="en-GB" smtClean="0"/>
              <a:pPr/>
              <a:t>‹#›</a:t>
            </a:fld>
            <a:endParaRPr lang="en-GB"/>
          </a:p>
        </p:txBody>
      </p:sp>
      <p:sp>
        <p:nvSpPr>
          <p:cNvPr id="11" name="Title Placeholder 1"/>
          <p:cNvSpPr>
            <a:spLocks noGrp="1"/>
          </p:cNvSpPr>
          <p:nvPr>
            <p:ph type="title" hasCustomPrompt="1"/>
          </p:nvPr>
        </p:nvSpPr>
        <p:spPr>
          <a:xfrm>
            <a:off x="1080000" y="237600"/>
            <a:ext cx="7416000" cy="1022400"/>
          </a:xfrm>
          <a:prstGeom prst="rect">
            <a:avLst/>
          </a:prstGeom>
        </p:spPr>
        <p:txBody>
          <a:bodyPr vert="horz" lIns="91440" tIns="45720" rIns="91440" bIns="45720" rtlCol="0" anchor="ctr">
            <a:noAutofit/>
          </a:bodyPr>
          <a:lstStyle>
            <a:lvl1pPr>
              <a:defRPr/>
            </a:lvl1pPr>
          </a:lstStyle>
          <a:p>
            <a:r>
              <a:rPr lang="en-US" dirty="0" smtClean="0"/>
              <a:t>Click to edit Slide title</a:t>
            </a:r>
            <a:br>
              <a:rPr lang="en-US" dirty="0" smtClean="0"/>
            </a:br>
            <a:r>
              <a:rPr lang="en-US" dirty="0" smtClean="0"/>
              <a:t>Slide title can be extended to two lines</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en-GB"/>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e la date 3"/>
          <p:cNvSpPr>
            <a:spLocks noGrp="1"/>
          </p:cNvSpPr>
          <p:nvPr>
            <p:ph type="dt" sz="half" idx="10"/>
          </p:nvPr>
        </p:nvSpPr>
        <p:spPr/>
        <p:txBody>
          <a:bodyPr/>
          <a:lstStyle/>
          <a:p>
            <a:fld id="{F8612B52-AB62-0942-B72F-557C2389C844}" type="datetime1">
              <a:rPr lang="fr-FR" smtClean="0"/>
              <a:t>18/01/16</a:t>
            </a:fld>
            <a:endParaRPr lang="en-GB"/>
          </a:p>
        </p:txBody>
      </p:sp>
      <p:sp>
        <p:nvSpPr>
          <p:cNvPr id="5" name="Espace réservé du pied de page 4"/>
          <p:cNvSpPr>
            <a:spLocks noGrp="1"/>
          </p:cNvSpPr>
          <p:nvPr>
            <p:ph type="ftr" sz="quarter" idx="11"/>
          </p:nvPr>
        </p:nvSpPr>
        <p:spPr/>
        <p:txBody>
          <a:bodyPr/>
          <a:lstStyle/>
          <a:p>
            <a:r>
              <a:rPr lang="fr-FR" smtClean="0"/>
              <a:t>JE Aubert, Cairo 18/01/2016</a:t>
            </a:r>
            <a:endParaRPr lang="en-GB"/>
          </a:p>
        </p:txBody>
      </p:sp>
      <p:sp>
        <p:nvSpPr>
          <p:cNvPr id="6" name="Espace réservé du numéro de diapositive 5"/>
          <p:cNvSpPr>
            <a:spLocks noGrp="1"/>
          </p:cNvSpPr>
          <p:nvPr>
            <p:ph type="sldNum" sz="quarter" idx="12"/>
          </p:nvPr>
        </p:nvSpPr>
        <p:spPr/>
        <p:txBody>
          <a:bodyPr/>
          <a:lstStyle/>
          <a:p>
            <a:fld id="{882F5912-684F-4745-B4ED-D7EB9198F4AF}"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et modifiez le titre</a:t>
            </a:r>
            <a:endParaRPr lang="en-GB"/>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F19ABA4A-A75B-CD4C-B931-3B2B6E1BD688}" type="datetime1">
              <a:rPr lang="fr-FR" smtClean="0"/>
              <a:t>18/01/16</a:t>
            </a:fld>
            <a:endParaRPr lang="en-GB"/>
          </a:p>
        </p:txBody>
      </p:sp>
      <p:sp>
        <p:nvSpPr>
          <p:cNvPr id="5" name="Espace réservé du pied de page 4"/>
          <p:cNvSpPr>
            <a:spLocks noGrp="1"/>
          </p:cNvSpPr>
          <p:nvPr>
            <p:ph type="ftr" sz="quarter" idx="11"/>
          </p:nvPr>
        </p:nvSpPr>
        <p:spPr/>
        <p:txBody>
          <a:bodyPr/>
          <a:lstStyle/>
          <a:p>
            <a:r>
              <a:rPr lang="fr-FR" smtClean="0"/>
              <a:t>JE Aubert, Cairo 18/01/2016</a:t>
            </a:r>
            <a:endParaRPr lang="en-GB"/>
          </a:p>
        </p:txBody>
      </p:sp>
      <p:sp>
        <p:nvSpPr>
          <p:cNvPr id="6" name="Espace réservé du numéro de diapositive 5"/>
          <p:cNvSpPr>
            <a:spLocks noGrp="1"/>
          </p:cNvSpPr>
          <p:nvPr>
            <p:ph type="sldNum" sz="quarter" idx="12"/>
          </p:nvPr>
        </p:nvSpPr>
        <p:spPr/>
        <p:txBody>
          <a:bodyPr/>
          <a:lstStyle/>
          <a:p>
            <a:fld id="{882F5912-684F-4745-B4ED-D7EB9198F4AF}"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en-GB"/>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5" name="Espace réservé de la date 4"/>
          <p:cNvSpPr>
            <a:spLocks noGrp="1"/>
          </p:cNvSpPr>
          <p:nvPr>
            <p:ph type="dt" sz="half" idx="10"/>
          </p:nvPr>
        </p:nvSpPr>
        <p:spPr/>
        <p:txBody>
          <a:bodyPr/>
          <a:lstStyle/>
          <a:p>
            <a:fld id="{5DE5AE72-CDDC-F14D-8809-5AB2A500A1A6}" type="datetime1">
              <a:rPr lang="fr-FR" smtClean="0"/>
              <a:t>18/01/16</a:t>
            </a:fld>
            <a:endParaRPr lang="en-GB"/>
          </a:p>
        </p:txBody>
      </p:sp>
      <p:sp>
        <p:nvSpPr>
          <p:cNvPr id="6" name="Espace réservé du pied de page 5"/>
          <p:cNvSpPr>
            <a:spLocks noGrp="1"/>
          </p:cNvSpPr>
          <p:nvPr>
            <p:ph type="ftr" sz="quarter" idx="11"/>
          </p:nvPr>
        </p:nvSpPr>
        <p:spPr/>
        <p:txBody>
          <a:bodyPr/>
          <a:lstStyle/>
          <a:p>
            <a:r>
              <a:rPr lang="fr-FR" smtClean="0"/>
              <a:t>JE Aubert, Cairo 18/01/2016</a:t>
            </a:r>
            <a:endParaRPr lang="en-GB"/>
          </a:p>
        </p:txBody>
      </p:sp>
      <p:sp>
        <p:nvSpPr>
          <p:cNvPr id="7" name="Espace réservé du numéro de diapositive 6"/>
          <p:cNvSpPr>
            <a:spLocks noGrp="1"/>
          </p:cNvSpPr>
          <p:nvPr>
            <p:ph type="sldNum" sz="quarter" idx="12"/>
          </p:nvPr>
        </p:nvSpPr>
        <p:spPr/>
        <p:txBody>
          <a:bodyPr/>
          <a:lstStyle/>
          <a:p>
            <a:fld id="{882F5912-684F-4745-B4ED-D7EB9198F4AF}"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et modifiez le titre</a:t>
            </a:r>
            <a:endParaRPr lang="en-GB"/>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7" name="Espace réservé de la date 6"/>
          <p:cNvSpPr>
            <a:spLocks noGrp="1"/>
          </p:cNvSpPr>
          <p:nvPr>
            <p:ph type="dt" sz="half" idx="10"/>
          </p:nvPr>
        </p:nvSpPr>
        <p:spPr/>
        <p:txBody>
          <a:bodyPr/>
          <a:lstStyle/>
          <a:p>
            <a:fld id="{B2B902E4-7A71-4E45-B95F-EF57AFB5FA6E}" type="datetime1">
              <a:rPr lang="fr-FR" smtClean="0"/>
              <a:t>18/01/16</a:t>
            </a:fld>
            <a:endParaRPr lang="en-GB"/>
          </a:p>
        </p:txBody>
      </p:sp>
      <p:sp>
        <p:nvSpPr>
          <p:cNvPr id="8" name="Espace réservé du pied de page 7"/>
          <p:cNvSpPr>
            <a:spLocks noGrp="1"/>
          </p:cNvSpPr>
          <p:nvPr>
            <p:ph type="ftr" sz="quarter" idx="11"/>
          </p:nvPr>
        </p:nvSpPr>
        <p:spPr/>
        <p:txBody>
          <a:bodyPr/>
          <a:lstStyle/>
          <a:p>
            <a:r>
              <a:rPr lang="fr-FR" smtClean="0"/>
              <a:t>JE Aubert, Cairo 18/01/2016</a:t>
            </a:r>
            <a:endParaRPr lang="en-GB"/>
          </a:p>
        </p:txBody>
      </p:sp>
      <p:sp>
        <p:nvSpPr>
          <p:cNvPr id="9" name="Espace réservé du numéro de diapositive 8"/>
          <p:cNvSpPr>
            <a:spLocks noGrp="1"/>
          </p:cNvSpPr>
          <p:nvPr>
            <p:ph type="sldNum" sz="quarter" idx="12"/>
          </p:nvPr>
        </p:nvSpPr>
        <p:spPr/>
        <p:txBody>
          <a:bodyPr/>
          <a:lstStyle/>
          <a:p>
            <a:fld id="{882F5912-684F-4745-B4ED-D7EB9198F4AF}"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en-GB"/>
          </a:p>
        </p:txBody>
      </p:sp>
      <p:sp>
        <p:nvSpPr>
          <p:cNvPr id="3" name="Espace réservé de la date 2"/>
          <p:cNvSpPr>
            <a:spLocks noGrp="1"/>
          </p:cNvSpPr>
          <p:nvPr>
            <p:ph type="dt" sz="half" idx="10"/>
          </p:nvPr>
        </p:nvSpPr>
        <p:spPr/>
        <p:txBody>
          <a:bodyPr/>
          <a:lstStyle/>
          <a:p>
            <a:fld id="{8D391468-8A24-BF4A-84FD-A480CDB7BD0C}" type="datetime1">
              <a:rPr lang="fr-FR" smtClean="0"/>
              <a:t>18/01/16</a:t>
            </a:fld>
            <a:endParaRPr lang="en-GB"/>
          </a:p>
        </p:txBody>
      </p:sp>
      <p:sp>
        <p:nvSpPr>
          <p:cNvPr id="4" name="Espace réservé du pied de page 3"/>
          <p:cNvSpPr>
            <a:spLocks noGrp="1"/>
          </p:cNvSpPr>
          <p:nvPr>
            <p:ph type="ftr" sz="quarter" idx="11"/>
          </p:nvPr>
        </p:nvSpPr>
        <p:spPr/>
        <p:txBody>
          <a:bodyPr/>
          <a:lstStyle/>
          <a:p>
            <a:r>
              <a:rPr lang="fr-FR" smtClean="0"/>
              <a:t>JE Aubert, Cairo 18/01/2016</a:t>
            </a:r>
            <a:endParaRPr lang="en-GB"/>
          </a:p>
        </p:txBody>
      </p:sp>
      <p:sp>
        <p:nvSpPr>
          <p:cNvPr id="5" name="Espace réservé du numéro de diapositive 4"/>
          <p:cNvSpPr>
            <a:spLocks noGrp="1"/>
          </p:cNvSpPr>
          <p:nvPr>
            <p:ph type="sldNum" sz="quarter" idx="12"/>
          </p:nvPr>
        </p:nvSpPr>
        <p:spPr/>
        <p:txBody>
          <a:bodyPr/>
          <a:lstStyle/>
          <a:p>
            <a:fld id="{882F5912-684F-4745-B4ED-D7EB9198F4AF}"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261378E-4032-1249-ADBD-9EDDE58011E0}" type="datetime1">
              <a:rPr lang="fr-FR" smtClean="0"/>
              <a:t>18/01/16</a:t>
            </a:fld>
            <a:endParaRPr lang="en-GB"/>
          </a:p>
        </p:txBody>
      </p:sp>
      <p:sp>
        <p:nvSpPr>
          <p:cNvPr id="3" name="Espace réservé du pied de page 2"/>
          <p:cNvSpPr>
            <a:spLocks noGrp="1"/>
          </p:cNvSpPr>
          <p:nvPr>
            <p:ph type="ftr" sz="quarter" idx="11"/>
          </p:nvPr>
        </p:nvSpPr>
        <p:spPr/>
        <p:txBody>
          <a:bodyPr/>
          <a:lstStyle/>
          <a:p>
            <a:r>
              <a:rPr lang="fr-FR" smtClean="0"/>
              <a:t>JE Aubert, Cairo 18/01/2016</a:t>
            </a:r>
            <a:endParaRPr lang="en-GB"/>
          </a:p>
        </p:txBody>
      </p:sp>
      <p:sp>
        <p:nvSpPr>
          <p:cNvPr id="4" name="Espace réservé du numéro de diapositive 3"/>
          <p:cNvSpPr>
            <a:spLocks noGrp="1"/>
          </p:cNvSpPr>
          <p:nvPr>
            <p:ph type="sldNum" sz="quarter" idx="12"/>
          </p:nvPr>
        </p:nvSpPr>
        <p:spPr/>
        <p:txBody>
          <a:bodyPr/>
          <a:lstStyle/>
          <a:p>
            <a:fld id="{882F5912-684F-4745-B4ED-D7EB9198F4AF}"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et modifiez le titre</a:t>
            </a:r>
            <a:endParaRPr lang="en-GB"/>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2AD05FE8-9E99-394C-8A19-97240BED7ED1}" type="datetime1">
              <a:rPr lang="fr-FR" smtClean="0"/>
              <a:t>18/01/16</a:t>
            </a:fld>
            <a:endParaRPr lang="en-GB"/>
          </a:p>
        </p:txBody>
      </p:sp>
      <p:sp>
        <p:nvSpPr>
          <p:cNvPr id="6" name="Espace réservé du pied de page 5"/>
          <p:cNvSpPr>
            <a:spLocks noGrp="1"/>
          </p:cNvSpPr>
          <p:nvPr>
            <p:ph type="ftr" sz="quarter" idx="11"/>
          </p:nvPr>
        </p:nvSpPr>
        <p:spPr/>
        <p:txBody>
          <a:bodyPr/>
          <a:lstStyle/>
          <a:p>
            <a:r>
              <a:rPr lang="fr-FR" smtClean="0"/>
              <a:t>JE Aubert, Cairo 18/01/2016</a:t>
            </a:r>
            <a:endParaRPr lang="en-GB"/>
          </a:p>
        </p:txBody>
      </p:sp>
      <p:sp>
        <p:nvSpPr>
          <p:cNvPr id="7" name="Espace réservé du numéro de diapositive 6"/>
          <p:cNvSpPr>
            <a:spLocks noGrp="1"/>
          </p:cNvSpPr>
          <p:nvPr>
            <p:ph type="sldNum" sz="quarter" idx="12"/>
          </p:nvPr>
        </p:nvSpPr>
        <p:spPr/>
        <p:txBody>
          <a:bodyPr/>
          <a:lstStyle/>
          <a:p>
            <a:fld id="{882F5912-684F-4745-B4ED-D7EB9198F4AF}"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et modifiez le titre</a:t>
            </a:r>
            <a:endParaRPr lang="en-GB"/>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3258208-D5E6-8247-A9A4-607B521888F8}" type="datetime1">
              <a:rPr lang="fr-FR" smtClean="0"/>
              <a:t>18/01/16</a:t>
            </a:fld>
            <a:endParaRPr lang="en-GB"/>
          </a:p>
        </p:txBody>
      </p:sp>
      <p:sp>
        <p:nvSpPr>
          <p:cNvPr id="6" name="Espace réservé du pied de page 5"/>
          <p:cNvSpPr>
            <a:spLocks noGrp="1"/>
          </p:cNvSpPr>
          <p:nvPr>
            <p:ph type="ftr" sz="quarter" idx="11"/>
          </p:nvPr>
        </p:nvSpPr>
        <p:spPr/>
        <p:txBody>
          <a:bodyPr/>
          <a:lstStyle/>
          <a:p>
            <a:r>
              <a:rPr lang="fr-FR" smtClean="0"/>
              <a:t>JE Aubert, Cairo 18/01/2016</a:t>
            </a:r>
            <a:endParaRPr lang="en-GB"/>
          </a:p>
        </p:txBody>
      </p:sp>
      <p:sp>
        <p:nvSpPr>
          <p:cNvPr id="7" name="Espace réservé du numéro de diapositive 6"/>
          <p:cNvSpPr>
            <a:spLocks noGrp="1"/>
          </p:cNvSpPr>
          <p:nvPr>
            <p:ph type="sldNum" sz="quarter" idx="12"/>
          </p:nvPr>
        </p:nvSpPr>
        <p:spPr/>
        <p:txBody>
          <a:bodyPr/>
          <a:lstStyle/>
          <a:p>
            <a:fld id="{882F5912-684F-4745-B4ED-D7EB9198F4AF}"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et modifiez le titre</a:t>
            </a:r>
            <a:endParaRPr lang="en-GB"/>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854487-B0EE-AF4C-825F-E1EC8137AA89}" type="datetime1">
              <a:rPr lang="fr-FR" smtClean="0"/>
              <a:t>18/01/16</a:t>
            </a:fld>
            <a:endParaRPr lang="en-GB"/>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smtClean="0"/>
              <a:t>JE Aubert, Cairo 18/01/2016</a:t>
            </a:r>
            <a:endParaRPr lang="en-GB"/>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2F5912-684F-4745-B4ED-D7EB9198F4AF}"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vmlDrawing" Target="../drawings/vmlDrawing1.vml"/><Relationship Id="rId2" Type="http://schemas.openxmlformats.org/officeDocument/2006/relationships/slideLayout" Target="../slideLayouts/slideLayout7.xml"/><Relationship Id="rId3" Type="http://schemas.openxmlformats.org/officeDocument/2006/relationships/oleObject" Target="../embeddings/oleObject1.bin"/></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jpeg"/></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3.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4" Type="http://schemas.openxmlformats.org/officeDocument/2006/relationships/image" Target="../media/image2.png"/><Relationship Id="rId5" Type="http://schemas.openxmlformats.org/officeDocument/2006/relationships/image" Target="../media/image3.emf"/><Relationship Id="rId6" Type="http://schemas.openxmlformats.org/officeDocument/2006/relationships/image" Target="../media/image4.emf"/><Relationship Id="rId1" Type="http://schemas.openxmlformats.org/officeDocument/2006/relationships/slideLayout" Target="../slideLayouts/slideLayout12.xml"/><Relationship Id="rId2"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Layout" Target="../slideLayouts/slideLayout6.xml"/><Relationship Id="rId2"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en-GB" dirty="0" smtClean="0"/>
              <a:t>Innovation, Policy, Development</a:t>
            </a:r>
            <a:br>
              <a:rPr lang="en-GB" dirty="0" smtClean="0"/>
            </a:br>
            <a:r>
              <a:rPr lang="en-GB" sz="3200" dirty="0" smtClean="0"/>
              <a:t>Concepts and Measurement</a:t>
            </a:r>
            <a:endParaRPr lang="en-GB" sz="3200" dirty="0"/>
          </a:p>
        </p:txBody>
      </p:sp>
      <p:sp>
        <p:nvSpPr>
          <p:cNvPr id="3" name="Sous-titre 2"/>
          <p:cNvSpPr>
            <a:spLocks noGrp="1"/>
          </p:cNvSpPr>
          <p:nvPr>
            <p:ph type="subTitle" idx="1"/>
          </p:nvPr>
        </p:nvSpPr>
        <p:spPr/>
        <p:txBody>
          <a:bodyPr/>
          <a:lstStyle/>
          <a:p>
            <a:r>
              <a:rPr lang="en-GB" b="1" dirty="0" smtClean="0"/>
              <a:t>Jean-Eric </a:t>
            </a:r>
            <a:r>
              <a:rPr lang="en-GB" b="1" dirty="0" err="1" smtClean="0"/>
              <a:t>Aubert</a:t>
            </a:r>
            <a:endParaRPr lang="en-GB" b="1" dirty="0" smtClean="0"/>
          </a:p>
          <a:p>
            <a:r>
              <a:rPr lang="en-GB" dirty="0" smtClean="0"/>
              <a:t>ERF/FEMISE Workshop</a:t>
            </a:r>
          </a:p>
          <a:p>
            <a:r>
              <a:rPr lang="en-GB" dirty="0" smtClean="0"/>
              <a:t>Cairo, January 18 2016</a:t>
            </a:r>
            <a:endParaRPr lang="en-GB" dirty="0"/>
          </a:p>
        </p:txBody>
      </p:sp>
      <p:sp>
        <p:nvSpPr>
          <p:cNvPr id="4" name="Espace réservé du numéro de diapositive 3"/>
          <p:cNvSpPr>
            <a:spLocks noGrp="1"/>
          </p:cNvSpPr>
          <p:nvPr>
            <p:ph type="sldNum" sz="quarter" idx="12"/>
          </p:nvPr>
        </p:nvSpPr>
        <p:spPr/>
        <p:txBody>
          <a:bodyPr/>
          <a:lstStyle/>
          <a:p>
            <a:fld id="{882F5912-684F-4745-B4ED-D7EB9198F4AF}" type="slidenum">
              <a:rPr lang="en-GB" smtClean="0"/>
              <a:pPr/>
              <a:t>1</a:t>
            </a:fld>
            <a:endParaRPr lang="en-GB"/>
          </a:p>
        </p:txBody>
      </p:sp>
      <p:sp>
        <p:nvSpPr>
          <p:cNvPr id="5" name="Espace réservé du pied de page 4"/>
          <p:cNvSpPr>
            <a:spLocks noGrp="1"/>
          </p:cNvSpPr>
          <p:nvPr>
            <p:ph type="ftr" sz="quarter" idx="11"/>
          </p:nvPr>
        </p:nvSpPr>
        <p:spPr/>
        <p:txBody>
          <a:bodyPr/>
          <a:lstStyle/>
          <a:p>
            <a:r>
              <a:rPr lang="fr-FR" smtClean="0"/>
              <a:t>JE Aubert, Cairo 18/01/2016</a:t>
            </a:r>
            <a:endParaRPr lang="en-GB"/>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6082" name="Rectangle 2"/>
          <p:cNvSpPr>
            <a:spLocks noChangeArrowheads="1"/>
          </p:cNvSpPr>
          <p:nvPr/>
        </p:nvSpPr>
        <p:spPr bwMode="auto">
          <a:xfrm>
            <a:off x="762000" y="228600"/>
            <a:ext cx="7848600" cy="1295400"/>
          </a:xfrm>
          <a:prstGeom prst="rect">
            <a:avLst/>
          </a:prstGeom>
          <a:noFill/>
          <a:ln w="12700">
            <a:noFill/>
            <a:miter lim="800000"/>
            <a:headEnd/>
            <a:tailEnd/>
          </a:ln>
          <a:effectLst>
            <a:outerShdw blurRad="63500" dist="89803" dir="2700000" algn="ctr" rotWithShape="0">
              <a:srgbClr val="003300">
                <a:alpha val="74998"/>
              </a:srgbClr>
            </a:outerShdw>
          </a:effectLst>
        </p:spPr>
        <p:txBody>
          <a:bodyPr lIns="90488" tIns="44450" rIns="90488" bIns="44450" anchor="ctr">
            <a:prstTxWarp prst="textNoShape">
              <a:avLst/>
            </a:prstTxWarp>
          </a:bodyPr>
          <a:lstStyle/>
          <a:p>
            <a:pPr algn="ctr">
              <a:defRPr/>
            </a:pPr>
            <a:r>
              <a:rPr lang="en-US" sz="3600" b="1">
                <a:solidFill>
                  <a:schemeClr val="tx2"/>
                </a:solidFill>
              </a:rPr>
              <a:t>INNOVATION, DEVELOPMENT, SOCIETAL SYSTEMS</a:t>
            </a:r>
            <a:r>
              <a:rPr lang="en-US" sz="4400" b="1">
                <a:solidFill>
                  <a:schemeClr val="bg1"/>
                </a:solidFill>
                <a:effectLst>
                  <a:outerShdw blurRad="38100" dist="38100" dir="2700000" algn="tl">
                    <a:srgbClr val="000000"/>
                  </a:outerShdw>
                </a:effectLst>
              </a:rPr>
              <a:t> </a:t>
            </a:r>
            <a:endParaRPr lang="en-US" sz="4400">
              <a:solidFill>
                <a:schemeClr val="tx2"/>
              </a:solidFill>
            </a:endParaRPr>
          </a:p>
        </p:txBody>
      </p:sp>
      <p:sp>
        <p:nvSpPr>
          <p:cNvPr id="16387" name="Rectangle 3"/>
          <p:cNvSpPr>
            <a:spLocks noChangeArrowheads="1"/>
          </p:cNvSpPr>
          <p:nvPr/>
        </p:nvSpPr>
        <p:spPr bwMode="auto">
          <a:xfrm>
            <a:off x="990600" y="6172200"/>
            <a:ext cx="7162800" cy="533400"/>
          </a:xfrm>
          <a:prstGeom prst="rect">
            <a:avLst/>
          </a:prstGeom>
          <a:noFill/>
          <a:ln w="12700">
            <a:noFill/>
            <a:miter lim="800000"/>
            <a:headEnd/>
            <a:tailEnd/>
          </a:ln>
        </p:spPr>
        <p:txBody>
          <a:bodyPr wrap="none" lIns="90488" tIns="44450" rIns="90488" bIns="44450" anchor="ctr">
            <a:prstTxWarp prst="textNoShape">
              <a:avLst/>
            </a:prstTxWarp>
          </a:bodyPr>
          <a:lstStyle/>
          <a:p>
            <a:pPr algn="ctr" defTabSz="762000" eaLnBrk="0" hangingPunct="0">
              <a:spcBef>
                <a:spcPct val="20000"/>
              </a:spcBef>
            </a:pPr>
            <a:r>
              <a:rPr lang="en-US" sz="1600"/>
              <a:t> JEA World Bank Institute/OECD</a:t>
            </a:r>
          </a:p>
          <a:p>
            <a:pPr algn="ctr" defTabSz="762000" eaLnBrk="0" hangingPunct="0">
              <a:spcBef>
                <a:spcPct val="20000"/>
              </a:spcBef>
            </a:pPr>
            <a:r>
              <a:rPr lang="en-US" sz="1400"/>
              <a:t> </a:t>
            </a:r>
          </a:p>
        </p:txBody>
      </p:sp>
      <p:sp>
        <p:nvSpPr>
          <p:cNvPr id="16388" name="Oval 4"/>
          <p:cNvSpPr>
            <a:spLocks noChangeArrowheads="1"/>
          </p:cNvSpPr>
          <p:nvPr/>
        </p:nvSpPr>
        <p:spPr bwMode="auto">
          <a:xfrm>
            <a:off x="3124200" y="3429000"/>
            <a:ext cx="2057400" cy="914400"/>
          </a:xfrm>
          <a:prstGeom prst="ellipse">
            <a:avLst/>
          </a:prstGeom>
          <a:solidFill>
            <a:schemeClr val="accent1"/>
          </a:solidFill>
          <a:ln w="9525">
            <a:solidFill>
              <a:schemeClr val="tx1"/>
            </a:solidFill>
            <a:round/>
            <a:headEnd/>
            <a:tailEnd/>
          </a:ln>
        </p:spPr>
        <p:txBody>
          <a:bodyPr wrap="none" anchor="ctr">
            <a:prstTxWarp prst="textNoShape">
              <a:avLst/>
            </a:prstTxWarp>
          </a:bodyPr>
          <a:lstStyle/>
          <a:p>
            <a:endParaRPr lang="fr-FR"/>
          </a:p>
        </p:txBody>
      </p:sp>
      <p:sp>
        <p:nvSpPr>
          <p:cNvPr id="16389" name="Oval 5"/>
          <p:cNvSpPr>
            <a:spLocks noChangeArrowheads="1"/>
          </p:cNvSpPr>
          <p:nvPr/>
        </p:nvSpPr>
        <p:spPr bwMode="auto">
          <a:xfrm>
            <a:off x="1447800" y="2286000"/>
            <a:ext cx="5562600" cy="3048000"/>
          </a:xfrm>
          <a:prstGeom prst="ellipse">
            <a:avLst/>
          </a:prstGeom>
          <a:solidFill>
            <a:srgbClr val="A50021"/>
          </a:solidFill>
          <a:ln w="9525">
            <a:solidFill>
              <a:schemeClr val="tx1"/>
            </a:solidFill>
            <a:round/>
            <a:headEnd/>
            <a:tailEnd/>
          </a:ln>
        </p:spPr>
        <p:txBody>
          <a:bodyPr wrap="none" anchor="ctr">
            <a:prstTxWarp prst="textNoShape">
              <a:avLst/>
            </a:prstTxWarp>
          </a:bodyPr>
          <a:lstStyle/>
          <a:p>
            <a:pPr algn="ctr" eaLnBrk="0" hangingPunct="0"/>
            <a:r>
              <a:rPr lang="en-US" sz="3200"/>
              <a:t>S.S</a:t>
            </a:r>
          </a:p>
        </p:txBody>
      </p:sp>
      <p:sp>
        <p:nvSpPr>
          <p:cNvPr id="16390" name="Oval 6"/>
          <p:cNvSpPr>
            <a:spLocks noChangeArrowheads="1"/>
          </p:cNvSpPr>
          <p:nvPr/>
        </p:nvSpPr>
        <p:spPr bwMode="auto">
          <a:xfrm>
            <a:off x="2438400" y="2438400"/>
            <a:ext cx="3352800" cy="2286000"/>
          </a:xfrm>
          <a:prstGeom prst="ellipse">
            <a:avLst/>
          </a:prstGeom>
          <a:solidFill>
            <a:schemeClr val="accent1"/>
          </a:solidFill>
          <a:ln w="9525">
            <a:solidFill>
              <a:schemeClr val="tx1"/>
            </a:solidFill>
            <a:round/>
            <a:headEnd/>
            <a:tailEnd/>
          </a:ln>
        </p:spPr>
        <p:txBody>
          <a:bodyPr wrap="none" anchor="ctr">
            <a:prstTxWarp prst="textNoShape">
              <a:avLst/>
            </a:prstTxWarp>
          </a:bodyPr>
          <a:lstStyle/>
          <a:p>
            <a:pPr algn="ctr" eaLnBrk="0" hangingPunct="0"/>
            <a:r>
              <a:rPr lang="en-US" sz="3200"/>
              <a:t>DS</a:t>
            </a:r>
          </a:p>
        </p:txBody>
      </p:sp>
      <p:sp>
        <p:nvSpPr>
          <p:cNvPr id="16391" name="Oval 7"/>
          <p:cNvSpPr>
            <a:spLocks noChangeArrowheads="1"/>
          </p:cNvSpPr>
          <p:nvPr/>
        </p:nvSpPr>
        <p:spPr bwMode="auto">
          <a:xfrm>
            <a:off x="3124200" y="2819400"/>
            <a:ext cx="1828800" cy="1143000"/>
          </a:xfrm>
          <a:prstGeom prst="ellipse">
            <a:avLst/>
          </a:prstGeom>
          <a:solidFill>
            <a:srgbClr val="FFFF00"/>
          </a:solidFill>
          <a:ln w="9525">
            <a:solidFill>
              <a:srgbClr val="FFFF00"/>
            </a:solidFill>
            <a:round/>
            <a:headEnd/>
            <a:tailEnd/>
          </a:ln>
        </p:spPr>
        <p:txBody>
          <a:bodyPr wrap="none" anchor="ctr">
            <a:prstTxWarp prst="textNoShape">
              <a:avLst/>
            </a:prstTxWarp>
          </a:bodyPr>
          <a:lstStyle/>
          <a:p>
            <a:pPr algn="ctr" eaLnBrk="0" hangingPunct="0"/>
            <a:r>
              <a:rPr lang="en-US" sz="3200" b="1">
                <a:solidFill>
                  <a:srgbClr val="101010"/>
                </a:solidFill>
              </a:rPr>
              <a:t>I.S</a:t>
            </a:r>
            <a:r>
              <a:rPr lang="en-US" sz="3200">
                <a:solidFill>
                  <a:srgbClr val="101010"/>
                </a:solidFill>
              </a:rPr>
              <a:t>.</a:t>
            </a:r>
          </a:p>
        </p:txBody>
      </p:sp>
      <p:sp>
        <p:nvSpPr>
          <p:cNvPr id="16392" name="Rectangle 8"/>
          <p:cNvSpPr>
            <a:spLocks noChangeArrowheads="1"/>
          </p:cNvSpPr>
          <p:nvPr/>
        </p:nvSpPr>
        <p:spPr bwMode="auto">
          <a:xfrm>
            <a:off x="5087938" y="4267200"/>
            <a:ext cx="184150" cy="579438"/>
          </a:xfrm>
          <a:prstGeom prst="rect">
            <a:avLst/>
          </a:prstGeom>
          <a:noFill/>
          <a:ln w="9525">
            <a:noFill/>
            <a:miter lim="800000"/>
            <a:headEnd/>
            <a:tailEnd/>
          </a:ln>
        </p:spPr>
        <p:txBody>
          <a:bodyPr wrap="none">
            <a:prstTxWarp prst="textNoShape">
              <a:avLst/>
            </a:prstTxWarp>
            <a:spAutoFit/>
          </a:bodyPr>
          <a:lstStyle/>
          <a:p>
            <a:pPr eaLnBrk="0" hangingPunct="0"/>
            <a:endParaRPr lang="fr-FR" sz="3200"/>
          </a:p>
        </p:txBody>
      </p:sp>
      <p:sp>
        <p:nvSpPr>
          <p:cNvPr id="16393" name="Text Box 9"/>
          <p:cNvSpPr txBox="1">
            <a:spLocks noChangeArrowheads="1"/>
          </p:cNvSpPr>
          <p:nvPr/>
        </p:nvSpPr>
        <p:spPr bwMode="auto">
          <a:xfrm>
            <a:off x="4479925" y="3905250"/>
            <a:ext cx="804863" cy="579438"/>
          </a:xfrm>
          <a:prstGeom prst="rect">
            <a:avLst/>
          </a:prstGeom>
          <a:noFill/>
          <a:ln w="9525">
            <a:noFill/>
            <a:miter lim="800000"/>
            <a:headEnd/>
            <a:tailEnd/>
          </a:ln>
        </p:spPr>
        <p:txBody>
          <a:bodyPr wrap="none">
            <a:prstTxWarp prst="textNoShape">
              <a:avLst/>
            </a:prstTxWarp>
            <a:spAutoFit/>
          </a:bodyPr>
          <a:lstStyle/>
          <a:p>
            <a:pPr eaLnBrk="0" hangingPunct="0"/>
            <a:r>
              <a:rPr lang="en-US" sz="3200" b="1">
                <a:solidFill>
                  <a:srgbClr val="101010"/>
                </a:solidFill>
              </a:rPr>
              <a:t>D.S</a:t>
            </a:r>
          </a:p>
        </p:txBody>
      </p:sp>
      <p:sp>
        <p:nvSpPr>
          <p:cNvPr id="16394" name="Text Box 10"/>
          <p:cNvSpPr txBox="1">
            <a:spLocks noChangeArrowheads="1"/>
          </p:cNvSpPr>
          <p:nvPr/>
        </p:nvSpPr>
        <p:spPr bwMode="auto">
          <a:xfrm>
            <a:off x="5562600" y="4362450"/>
            <a:ext cx="838200" cy="579438"/>
          </a:xfrm>
          <a:prstGeom prst="rect">
            <a:avLst/>
          </a:prstGeom>
          <a:noFill/>
          <a:ln w="9525">
            <a:noFill/>
            <a:miter lim="800000"/>
            <a:headEnd/>
            <a:tailEnd/>
          </a:ln>
        </p:spPr>
        <p:txBody>
          <a:bodyPr wrap="none">
            <a:prstTxWarp prst="textNoShape">
              <a:avLst/>
            </a:prstTxWarp>
            <a:spAutoFit/>
          </a:bodyPr>
          <a:lstStyle/>
          <a:p>
            <a:pPr eaLnBrk="0" hangingPunct="0"/>
            <a:r>
              <a:rPr lang="en-US" sz="3200" b="1">
                <a:solidFill>
                  <a:srgbClr val="101010"/>
                </a:solidFill>
              </a:rPr>
              <a:t>S.S.</a:t>
            </a:r>
          </a:p>
        </p:txBody>
      </p:sp>
      <p:sp>
        <p:nvSpPr>
          <p:cNvPr id="13" name="Espace réservé du pied de page 12"/>
          <p:cNvSpPr>
            <a:spLocks noGrp="1"/>
          </p:cNvSpPr>
          <p:nvPr>
            <p:ph type="ftr" sz="quarter" idx="11"/>
          </p:nvPr>
        </p:nvSpPr>
        <p:spPr/>
        <p:txBody>
          <a:bodyPr/>
          <a:lstStyle/>
          <a:p>
            <a:r>
              <a:rPr lang="fr-FR" smtClean="0"/>
              <a:t>JE Aubert, Cairo 18/01/2016</a:t>
            </a:r>
            <a:endParaRPr lang="en-GB"/>
          </a:p>
        </p:txBody>
      </p:sp>
      <p:sp>
        <p:nvSpPr>
          <p:cNvPr id="14" name="Espace réservé du numéro de diapositive 13"/>
          <p:cNvSpPr>
            <a:spLocks noGrp="1"/>
          </p:cNvSpPr>
          <p:nvPr>
            <p:ph type="sldNum" sz="quarter" idx="12"/>
          </p:nvPr>
        </p:nvSpPr>
        <p:spPr/>
        <p:txBody>
          <a:bodyPr/>
          <a:lstStyle/>
          <a:p>
            <a:fld id="{882F5912-684F-4745-B4ED-D7EB9198F4AF}" type="slidenum">
              <a:rPr lang="en-GB" smtClean="0"/>
              <a:pPr/>
              <a:t>10</a:t>
            </a:fld>
            <a:endParaRPr lang="en-GB"/>
          </a:p>
        </p:txBody>
      </p:sp>
    </p:spTree>
  </p:cSld>
  <p:clrMapOvr>
    <a:masterClrMapping/>
  </p:clrMapOvr>
  <p:transition>
    <p:blinds/>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GB" dirty="0" smtClean="0"/>
              <a:t>Innovation Ecosystems: Advanced economies </a:t>
            </a:r>
            <a:r>
              <a:rPr lang="en-GB" dirty="0" err="1" smtClean="0"/>
              <a:t>vs</a:t>
            </a:r>
            <a:r>
              <a:rPr lang="en-GB" dirty="0" smtClean="0"/>
              <a:t> other economies</a:t>
            </a:r>
            <a:endParaRPr lang="en-GB" dirty="0"/>
          </a:p>
        </p:txBody>
      </p:sp>
      <p:sp>
        <p:nvSpPr>
          <p:cNvPr id="3" name="Espace réservé du contenu 2"/>
          <p:cNvSpPr>
            <a:spLocks noGrp="1"/>
          </p:cNvSpPr>
          <p:nvPr>
            <p:ph idx="1"/>
          </p:nvPr>
        </p:nvSpPr>
        <p:spPr/>
        <p:txBody>
          <a:bodyPr>
            <a:normAutofit lnSpcReduction="10000"/>
          </a:bodyPr>
          <a:lstStyle/>
          <a:p>
            <a:r>
              <a:rPr lang="en-GB" dirty="0" smtClean="0"/>
              <a:t>Key features of advanced economies: fairly good “framework conditions”; innovation “islands”</a:t>
            </a:r>
          </a:p>
          <a:p>
            <a:r>
              <a:rPr lang="en-GB" dirty="0" smtClean="0"/>
              <a:t>Heterogeneity of innovation systems in medium income countries; inspiring success stories</a:t>
            </a:r>
          </a:p>
          <a:p>
            <a:r>
              <a:rPr lang="en-GB" dirty="0" smtClean="0"/>
              <a:t>Some lessons from low income countries: ICT examples, BOP innovations, “frugal” innovations.</a:t>
            </a:r>
            <a:endParaRPr lang="en-GB" dirty="0"/>
          </a:p>
        </p:txBody>
      </p:sp>
      <p:sp>
        <p:nvSpPr>
          <p:cNvPr id="6" name="Espace réservé du pied de page 5"/>
          <p:cNvSpPr>
            <a:spLocks noGrp="1"/>
          </p:cNvSpPr>
          <p:nvPr>
            <p:ph type="ftr" sz="quarter" idx="11"/>
          </p:nvPr>
        </p:nvSpPr>
        <p:spPr/>
        <p:txBody>
          <a:bodyPr/>
          <a:lstStyle/>
          <a:p>
            <a:r>
              <a:rPr lang="fr-FR" smtClean="0"/>
              <a:t>JE Aubert, Cairo 18/01/2016</a:t>
            </a:r>
            <a:endParaRPr lang="en-GB"/>
          </a:p>
        </p:txBody>
      </p:sp>
      <p:sp>
        <p:nvSpPr>
          <p:cNvPr id="7" name="Espace réservé du numéro de diapositive 6"/>
          <p:cNvSpPr>
            <a:spLocks noGrp="1"/>
          </p:cNvSpPr>
          <p:nvPr>
            <p:ph type="sldNum" sz="quarter" idx="12"/>
          </p:nvPr>
        </p:nvSpPr>
        <p:spPr/>
        <p:txBody>
          <a:bodyPr/>
          <a:lstStyle/>
          <a:p>
            <a:fld id="{882F5912-684F-4745-B4ED-D7EB9198F4AF}" type="slidenum">
              <a:rPr lang="en-GB" smtClean="0"/>
              <a:pPr/>
              <a:t>11</a:t>
            </a:fld>
            <a:endParaRPr lang="en-GB"/>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aphicFrame>
        <p:nvGraphicFramePr>
          <p:cNvPr id="33794" name="Object 2"/>
          <p:cNvGraphicFramePr>
            <a:graphicFrameLocks noChangeAspect="1"/>
          </p:cNvGraphicFramePr>
          <p:nvPr/>
        </p:nvGraphicFramePr>
        <p:xfrm>
          <a:off x="762000" y="457200"/>
          <a:ext cx="7848600" cy="5886450"/>
        </p:xfrm>
        <a:graphic>
          <a:graphicData uri="http://schemas.openxmlformats.org/presentationml/2006/ole">
            <p:oleObj spid="_x0000_s29698" name="Slide" r:id="rId3" imgW="4573588" imgH="3430588" progId="">
              <p:embed/>
            </p:oleObj>
          </a:graphicData>
        </a:graphic>
      </p:graphicFrame>
      <p:sp>
        <p:nvSpPr>
          <p:cNvPr id="5" name="Espace réservé du pied de page 4"/>
          <p:cNvSpPr>
            <a:spLocks noGrp="1"/>
          </p:cNvSpPr>
          <p:nvPr>
            <p:ph type="ftr" sz="quarter" idx="11"/>
          </p:nvPr>
        </p:nvSpPr>
        <p:spPr/>
        <p:txBody>
          <a:bodyPr/>
          <a:lstStyle/>
          <a:p>
            <a:r>
              <a:rPr lang="fr-FR" smtClean="0"/>
              <a:t>JE Aubert, Cairo 18/01/2016</a:t>
            </a:r>
            <a:endParaRPr lang="en-GB"/>
          </a:p>
        </p:txBody>
      </p:sp>
      <p:sp>
        <p:nvSpPr>
          <p:cNvPr id="6" name="Espace réservé du numéro de diapositive 5"/>
          <p:cNvSpPr>
            <a:spLocks noGrp="1"/>
          </p:cNvSpPr>
          <p:nvPr>
            <p:ph type="sldNum" sz="quarter" idx="12"/>
          </p:nvPr>
        </p:nvSpPr>
        <p:spPr/>
        <p:txBody>
          <a:bodyPr/>
          <a:lstStyle/>
          <a:p>
            <a:fld id="{882F5912-684F-4745-B4ED-D7EB9198F4AF}" type="slidenum">
              <a:rPr lang="en-GB" smtClean="0"/>
              <a:pPr/>
              <a:t>12</a:t>
            </a:fld>
            <a:endParaRPr lang="en-GB"/>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GB" dirty="0" smtClean="0"/>
              <a:t>Policy Priorities in Developing Countries</a:t>
            </a:r>
            <a:endParaRPr lang="en-GB" dirty="0"/>
          </a:p>
        </p:txBody>
      </p:sp>
      <p:sp>
        <p:nvSpPr>
          <p:cNvPr id="3" name="Espace réservé du contenu 2"/>
          <p:cNvSpPr>
            <a:spLocks noGrp="1"/>
          </p:cNvSpPr>
          <p:nvPr>
            <p:ph idx="1"/>
          </p:nvPr>
        </p:nvSpPr>
        <p:spPr/>
        <p:txBody>
          <a:bodyPr/>
          <a:lstStyle/>
          <a:p>
            <a:r>
              <a:rPr lang="en-GB" dirty="0" smtClean="0"/>
              <a:t>Knowledge bases: technical qualifications (vocational + polytechnics); adaptive R&amp;D</a:t>
            </a:r>
          </a:p>
          <a:p>
            <a:r>
              <a:rPr lang="en-GB" dirty="0" smtClean="0"/>
              <a:t>Rules of the game: Obstacles: corruption, IP (open source)</a:t>
            </a:r>
          </a:p>
          <a:p>
            <a:r>
              <a:rPr lang="en-GB" dirty="0" smtClean="0"/>
              <a:t>Support:  R&amp;D collaboration schemes ; large scale programs; incubators </a:t>
            </a:r>
          </a:p>
          <a:p>
            <a:endParaRPr lang="en-GB" dirty="0" smtClean="0"/>
          </a:p>
          <a:p>
            <a:r>
              <a:rPr lang="en-GB" dirty="0" smtClean="0"/>
              <a:t>(Some success stories in Egypt)</a:t>
            </a:r>
            <a:endParaRPr lang="en-GB" dirty="0"/>
          </a:p>
        </p:txBody>
      </p:sp>
      <p:sp>
        <p:nvSpPr>
          <p:cNvPr id="4" name="Espace réservé du numéro de diapositive 3"/>
          <p:cNvSpPr>
            <a:spLocks noGrp="1"/>
          </p:cNvSpPr>
          <p:nvPr>
            <p:ph type="sldNum" sz="quarter" idx="12"/>
          </p:nvPr>
        </p:nvSpPr>
        <p:spPr/>
        <p:txBody>
          <a:bodyPr/>
          <a:lstStyle/>
          <a:p>
            <a:fld id="{882F5912-684F-4745-B4ED-D7EB9198F4AF}" type="slidenum">
              <a:rPr lang="en-GB" smtClean="0"/>
              <a:pPr/>
              <a:t>13</a:t>
            </a:fld>
            <a:endParaRPr lang="en-GB"/>
          </a:p>
        </p:txBody>
      </p:sp>
      <p:sp>
        <p:nvSpPr>
          <p:cNvPr id="5" name="Espace réservé du pied de page 4"/>
          <p:cNvSpPr>
            <a:spLocks noGrp="1"/>
          </p:cNvSpPr>
          <p:nvPr>
            <p:ph type="ftr" sz="quarter" idx="11"/>
          </p:nvPr>
        </p:nvSpPr>
        <p:spPr/>
        <p:txBody>
          <a:bodyPr/>
          <a:lstStyle/>
          <a:p>
            <a:r>
              <a:rPr lang="fr-FR" smtClean="0"/>
              <a:t>JE Aubert, Cairo 18/01/2016</a:t>
            </a:r>
            <a:endParaRPr lang="en-GB"/>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76200" y="76200"/>
            <a:ext cx="8991600" cy="1143000"/>
          </a:xfrm>
        </p:spPr>
        <p:txBody>
          <a:bodyPr>
            <a:normAutofit fontScale="90000"/>
          </a:bodyPr>
          <a:lstStyle/>
          <a:p>
            <a:pPr>
              <a:defRPr/>
            </a:pPr>
            <a:r>
              <a:rPr lang="en-US" sz="4444" b="1" dirty="0" smtClean="0"/>
              <a:t>Innovation Government Strategy:</a:t>
            </a:r>
            <a:r>
              <a:rPr lang="en-US" sz="3600" b="1" dirty="0" smtClean="0"/>
              <a:t/>
            </a:r>
            <a:br>
              <a:rPr lang="en-US" sz="3600" b="1" dirty="0" smtClean="0"/>
            </a:br>
            <a:r>
              <a:rPr lang="en-US" sz="3600" dirty="0" smtClean="0"/>
              <a:t> </a:t>
            </a:r>
            <a:r>
              <a:rPr lang="en-US" sz="2800" b="1" dirty="0"/>
              <a:t>HOW TO CREATE A VIRTUOUS</a:t>
            </a:r>
            <a:r>
              <a:rPr lang="en-US" sz="2800" b="1" dirty="0" smtClean="0"/>
              <a:t> POLICY CYCLE? (China example)</a:t>
            </a:r>
            <a:endParaRPr lang="en-US" sz="4000" b="1" dirty="0"/>
          </a:p>
        </p:txBody>
      </p:sp>
      <p:pic>
        <p:nvPicPr>
          <p:cNvPr id="29699" name="Picture 3" descr="Chapter3_Fig3-3_TimeSequencingReforms"/>
          <p:cNvPicPr>
            <a:picLocks noGrp="1" noChangeAspect="1" noChangeArrowheads="1"/>
          </p:cNvPicPr>
          <p:nvPr>
            <p:ph idx="1"/>
          </p:nvPr>
        </p:nvPicPr>
        <p:blipFill>
          <a:blip r:embed="rId2"/>
          <a:srcRect/>
          <a:stretch>
            <a:fillRect/>
          </a:stretch>
        </p:blipFill>
        <p:spPr>
          <a:xfrm>
            <a:off x="0" y="1219200"/>
            <a:ext cx="9144000" cy="4572000"/>
          </a:xfrm>
        </p:spPr>
      </p:pic>
      <p:sp>
        <p:nvSpPr>
          <p:cNvPr id="6" name="Espace réservé du pied de page 5"/>
          <p:cNvSpPr>
            <a:spLocks noGrp="1"/>
          </p:cNvSpPr>
          <p:nvPr>
            <p:ph type="ftr" sz="quarter" idx="11"/>
          </p:nvPr>
        </p:nvSpPr>
        <p:spPr/>
        <p:txBody>
          <a:bodyPr/>
          <a:lstStyle/>
          <a:p>
            <a:r>
              <a:rPr lang="fr-FR" smtClean="0"/>
              <a:t>JE Aubert, Cairo 18/01/2016</a:t>
            </a:r>
            <a:endParaRPr lang="en-GB"/>
          </a:p>
        </p:txBody>
      </p:sp>
      <p:sp>
        <p:nvSpPr>
          <p:cNvPr id="7" name="Espace réservé du numéro de diapositive 6"/>
          <p:cNvSpPr>
            <a:spLocks noGrp="1"/>
          </p:cNvSpPr>
          <p:nvPr>
            <p:ph type="sldNum" sz="quarter" idx="12"/>
          </p:nvPr>
        </p:nvSpPr>
        <p:spPr/>
        <p:txBody>
          <a:bodyPr/>
          <a:lstStyle/>
          <a:p>
            <a:fld id="{882F5912-684F-4745-B4ED-D7EB9198F4AF}" type="slidenum">
              <a:rPr lang="en-GB" smtClean="0"/>
              <a:pPr/>
              <a:t>14</a:t>
            </a:fld>
            <a:endParaRPr lang="en-GB"/>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dirty="0" smtClean="0"/>
              <a:t>Innovation dynamics</a:t>
            </a:r>
            <a:endParaRPr lang="en-GB" dirty="0"/>
          </a:p>
        </p:txBody>
      </p:sp>
      <p:graphicFrame>
        <p:nvGraphicFramePr>
          <p:cNvPr id="4" name="Espace réservé du contenu 3"/>
          <p:cNvGraphicFramePr>
            <a:graphicFrameLocks noGrp="1"/>
          </p:cNvGraphicFramePr>
          <p:nvPr>
            <p:ph idx="1"/>
          </p:nvPr>
        </p:nvGraphicFramePr>
        <p:xfrm>
          <a:off x="457200" y="1600200"/>
          <a:ext cx="8229600" cy="4525963"/>
        </p:xfrm>
        <a:graphic>
          <a:graphicData uri="http://schemas.openxmlformats.org/drawingml/2006/diagram">
            <a:relIds xmlns:dgm="http://schemas.openxmlformats.org/drawingml/2006/diagram" xmlns:r="http://schemas.openxmlformats.org/officeDocument/2006/relationships" r:dm="rId2" r:lo="rId3" r:qs="rId4" r:cs="rId5"/>
          </a:graphicData>
        </a:graphic>
      </p:graphicFrame>
      <p:sp>
        <p:nvSpPr>
          <p:cNvPr id="7" name="Espace réservé du pied de page 6"/>
          <p:cNvSpPr>
            <a:spLocks noGrp="1"/>
          </p:cNvSpPr>
          <p:nvPr>
            <p:ph type="ftr" sz="quarter" idx="11"/>
          </p:nvPr>
        </p:nvSpPr>
        <p:spPr/>
        <p:txBody>
          <a:bodyPr/>
          <a:lstStyle/>
          <a:p>
            <a:r>
              <a:rPr lang="fr-FR" smtClean="0"/>
              <a:t>JE Aubert, Cairo 18/01/2016</a:t>
            </a:r>
            <a:endParaRPr lang="en-GB"/>
          </a:p>
        </p:txBody>
      </p:sp>
      <p:sp>
        <p:nvSpPr>
          <p:cNvPr id="8" name="Espace réservé du numéro de diapositive 7"/>
          <p:cNvSpPr>
            <a:spLocks noGrp="1"/>
          </p:cNvSpPr>
          <p:nvPr>
            <p:ph type="sldNum" sz="quarter" idx="12"/>
          </p:nvPr>
        </p:nvSpPr>
        <p:spPr/>
        <p:txBody>
          <a:bodyPr/>
          <a:lstStyle/>
          <a:p>
            <a:fld id="{882F5912-684F-4745-B4ED-D7EB9198F4AF}" type="slidenum">
              <a:rPr lang="en-GB" smtClean="0"/>
              <a:pPr/>
              <a:t>15</a:t>
            </a:fld>
            <a:endParaRPr lang="en-GB"/>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871452"/>
          </a:xfrm>
        </p:spPr>
        <p:txBody>
          <a:bodyPr>
            <a:normAutofit fontScale="90000"/>
          </a:bodyPr>
          <a:lstStyle/>
          <a:p>
            <a:r>
              <a:rPr lang="en-GB" dirty="0" smtClean="0"/>
              <a:t>What is meant by ‘Clusters’? Examples</a:t>
            </a:r>
            <a:br>
              <a:rPr lang="en-GB" dirty="0" smtClean="0"/>
            </a:br>
            <a:r>
              <a:rPr lang="en-GB" sz="3111" b="1" dirty="0" smtClean="0"/>
              <a:t> Local + </a:t>
            </a:r>
            <a:r>
              <a:rPr lang="en-GB" sz="3111" b="1" dirty="0" err="1" smtClean="0"/>
              <a:t>Sectoral</a:t>
            </a:r>
            <a:r>
              <a:rPr lang="en-GB" sz="3111" b="1" dirty="0" smtClean="0"/>
              <a:t> Concentration capturing significant shares of global/regional/national/local markets</a:t>
            </a:r>
            <a:endParaRPr lang="en-GB" sz="3111" b="1" dirty="0"/>
          </a:p>
        </p:txBody>
      </p:sp>
      <p:sp>
        <p:nvSpPr>
          <p:cNvPr id="3" name="Espace réservé du contenu 2"/>
          <p:cNvSpPr>
            <a:spLocks noGrp="1"/>
          </p:cNvSpPr>
          <p:nvPr>
            <p:ph idx="1"/>
          </p:nvPr>
        </p:nvSpPr>
        <p:spPr>
          <a:xfrm>
            <a:off x="457200" y="2146090"/>
            <a:ext cx="8229600" cy="3980073"/>
          </a:xfrm>
        </p:spPr>
        <p:txBody>
          <a:bodyPr>
            <a:normAutofit fontScale="92500" lnSpcReduction="20000"/>
          </a:bodyPr>
          <a:lstStyle/>
          <a:p>
            <a:r>
              <a:rPr lang="en-GB" dirty="0" smtClean="0"/>
              <a:t>High tech : Silicon Valley, Cambridge; ICT in Bangalore</a:t>
            </a:r>
          </a:p>
          <a:p>
            <a:r>
              <a:rPr lang="en-GB" dirty="0" smtClean="0"/>
              <a:t>Established/traditional sectors: Italian districts, LAC export pioneers</a:t>
            </a:r>
          </a:p>
          <a:p>
            <a:r>
              <a:rPr lang="en-GB" dirty="0" smtClean="0"/>
              <a:t>Small communities breathtaking stories: e.g. Iran </a:t>
            </a:r>
            <a:r>
              <a:rPr lang="en-GB" dirty="0" err="1" smtClean="0"/>
              <a:t>Khorasan</a:t>
            </a:r>
            <a:r>
              <a:rPr lang="en-GB" dirty="0" smtClean="0"/>
              <a:t>, 80% of world saffron; </a:t>
            </a:r>
            <a:r>
              <a:rPr lang="en-GB" dirty="0" err="1" smtClean="0"/>
              <a:t>Husavik</a:t>
            </a:r>
            <a:r>
              <a:rPr lang="en-GB" dirty="0" smtClean="0"/>
              <a:t>, Iceland, (main world observatory for whales)</a:t>
            </a:r>
          </a:p>
          <a:p>
            <a:r>
              <a:rPr lang="en-GB" dirty="0" smtClean="0"/>
              <a:t>Small villages providing large urban markets: e.g. </a:t>
            </a:r>
            <a:r>
              <a:rPr lang="en-GB" dirty="0" err="1" smtClean="0"/>
              <a:t>Makoko</a:t>
            </a:r>
            <a:r>
              <a:rPr lang="en-GB" dirty="0" smtClean="0"/>
              <a:t> village providing Lagos with fish  </a:t>
            </a:r>
          </a:p>
        </p:txBody>
      </p:sp>
      <p:sp>
        <p:nvSpPr>
          <p:cNvPr id="6" name="Espace réservé du pied de page 5"/>
          <p:cNvSpPr>
            <a:spLocks noGrp="1"/>
          </p:cNvSpPr>
          <p:nvPr>
            <p:ph type="ftr" sz="quarter" idx="11"/>
          </p:nvPr>
        </p:nvSpPr>
        <p:spPr/>
        <p:txBody>
          <a:bodyPr/>
          <a:lstStyle/>
          <a:p>
            <a:r>
              <a:rPr lang="fr-FR" smtClean="0"/>
              <a:t>JE Aubert, Cairo 18/01/2016</a:t>
            </a:r>
            <a:endParaRPr lang="en-GB"/>
          </a:p>
        </p:txBody>
      </p:sp>
      <p:sp>
        <p:nvSpPr>
          <p:cNvPr id="7" name="Espace réservé du numéro de diapositive 6"/>
          <p:cNvSpPr>
            <a:spLocks noGrp="1"/>
          </p:cNvSpPr>
          <p:nvPr>
            <p:ph type="sldNum" sz="quarter" idx="12"/>
          </p:nvPr>
        </p:nvSpPr>
        <p:spPr/>
        <p:txBody>
          <a:bodyPr/>
          <a:lstStyle/>
          <a:p>
            <a:fld id="{882F5912-684F-4745-B4ED-D7EB9198F4AF}" type="slidenum">
              <a:rPr lang="en-GB" smtClean="0"/>
              <a:pPr/>
              <a:t>16</a:t>
            </a:fld>
            <a:endParaRPr lang="en-GB"/>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GB" dirty="0" smtClean="0"/>
              <a:t>Incubating structures </a:t>
            </a:r>
            <a:endParaRPr lang="en-GB" dirty="0"/>
          </a:p>
        </p:txBody>
      </p:sp>
      <p:sp>
        <p:nvSpPr>
          <p:cNvPr id="3" name="Espace réservé du contenu 2"/>
          <p:cNvSpPr>
            <a:spLocks noGrp="1"/>
          </p:cNvSpPr>
          <p:nvPr>
            <p:ph idx="1"/>
          </p:nvPr>
        </p:nvSpPr>
        <p:spPr/>
        <p:txBody>
          <a:bodyPr>
            <a:normAutofit lnSpcReduction="10000"/>
          </a:bodyPr>
          <a:lstStyle/>
          <a:p>
            <a:r>
              <a:rPr lang="en-GB" dirty="0" smtClean="0"/>
              <a:t>Combining hosting/working spaces, </a:t>
            </a:r>
            <a:r>
              <a:rPr lang="en-GB" dirty="0" err="1" smtClean="0"/>
              <a:t>fab</a:t>
            </a:r>
            <a:r>
              <a:rPr lang="en-GB" dirty="0" smtClean="0"/>
              <a:t> labs for making/testing, crowd sourcing for funding</a:t>
            </a:r>
          </a:p>
          <a:p>
            <a:r>
              <a:rPr lang="en-GB" dirty="0" smtClean="0"/>
              <a:t>Offering mentoring and technical/legal/commercial assistance</a:t>
            </a:r>
          </a:p>
          <a:p>
            <a:r>
              <a:rPr lang="en-GB" dirty="0" smtClean="0"/>
              <a:t>Globally connected for information sourcing, partnership development, etc. </a:t>
            </a:r>
          </a:p>
          <a:p>
            <a:endParaRPr lang="en-GB" dirty="0" smtClean="0"/>
          </a:p>
          <a:p>
            <a:r>
              <a:rPr lang="en-GB" b="1" dirty="0" smtClean="0"/>
              <a:t>Need for boosting mechanisms </a:t>
            </a:r>
            <a:r>
              <a:rPr lang="en-GB" dirty="0" smtClean="0"/>
              <a:t>(to join VC and other innovation financing sources) </a:t>
            </a:r>
            <a:endParaRPr lang="en-GB" dirty="0"/>
          </a:p>
        </p:txBody>
      </p:sp>
      <p:sp>
        <p:nvSpPr>
          <p:cNvPr id="6" name="Espace réservé du pied de page 5"/>
          <p:cNvSpPr>
            <a:spLocks noGrp="1"/>
          </p:cNvSpPr>
          <p:nvPr>
            <p:ph type="ftr" sz="quarter" idx="11"/>
          </p:nvPr>
        </p:nvSpPr>
        <p:spPr/>
        <p:txBody>
          <a:bodyPr/>
          <a:lstStyle/>
          <a:p>
            <a:r>
              <a:rPr lang="fr-FR" smtClean="0"/>
              <a:t>JE Aubert, Cairo 18/01/2016</a:t>
            </a:r>
            <a:endParaRPr lang="en-GB"/>
          </a:p>
        </p:txBody>
      </p:sp>
      <p:sp>
        <p:nvSpPr>
          <p:cNvPr id="7" name="Espace réservé du numéro de diapositive 6"/>
          <p:cNvSpPr>
            <a:spLocks noGrp="1"/>
          </p:cNvSpPr>
          <p:nvPr>
            <p:ph type="sldNum" sz="quarter" idx="12"/>
          </p:nvPr>
        </p:nvSpPr>
        <p:spPr/>
        <p:txBody>
          <a:bodyPr/>
          <a:lstStyle/>
          <a:p>
            <a:fld id="{882F5912-684F-4745-B4ED-D7EB9198F4AF}" type="slidenum">
              <a:rPr lang="en-GB" smtClean="0"/>
              <a:pPr/>
              <a:t>17</a:t>
            </a:fld>
            <a:endParaRPr lang="en-GB"/>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4516" name="Rectangle 4"/>
          <p:cNvSpPr>
            <a:spLocks noGrp="1" noChangeArrowheads="1"/>
          </p:cNvSpPr>
          <p:nvPr>
            <p:ph type="title"/>
          </p:nvPr>
        </p:nvSpPr>
        <p:spPr/>
        <p:txBody>
          <a:bodyPr>
            <a:normAutofit fontScale="90000"/>
          </a:bodyPr>
          <a:lstStyle/>
          <a:p>
            <a:r>
              <a:rPr lang="en-US"/>
              <a:t>Sometimes economic development is more art than science</a:t>
            </a:r>
          </a:p>
        </p:txBody>
      </p:sp>
      <p:pic>
        <p:nvPicPr>
          <p:cNvPr id="64517" name="Picture 5" descr="40967"/>
          <p:cNvPicPr>
            <a:picLocks noChangeAspect="1" noChangeArrowheads="1"/>
          </p:cNvPicPr>
          <p:nvPr/>
        </p:nvPicPr>
        <p:blipFill>
          <a:blip r:embed="rId2"/>
          <a:srcRect/>
          <a:stretch>
            <a:fillRect/>
          </a:stretch>
        </p:blipFill>
        <p:spPr bwMode="auto">
          <a:xfrm>
            <a:off x="2590800" y="1600200"/>
            <a:ext cx="4648200" cy="4343400"/>
          </a:xfrm>
          <a:prstGeom prst="rect">
            <a:avLst/>
          </a:prstGeom>
          <a:noFill/>
        </p:spPr>
      </p:pic>
      <p:sp>
        <p:nvSpPr>
          <p:cNvPr id="8" name="Espace réservé du pied de page 7"/>
          <p:cNvSpPr>
            <a:spLocks noGrp="1"/>
          </p:cNvSpPr>
          <p:nvPr>
            <p:ph type="ftr" sz="quarter" idx="11"/>
          </p:nvPr>
        </p:nvSpPr>
        <p:spPr/>
        <p:txBody>
          <a:bodyPr/>
          <a:lstStyle/>
          <a:p>
            <a:r>
              <a:rPr lang="fr-FR" smtClean="0"/>
              <a:t>JE Aubert, Cairo 18/01/2016</a:t>
            </a:r>
            <a:endParaRPr lang="en-GB"/>
          </a:p>
        </p:txBody>
      </p:sp>
      <p:sp>
        <p:nvSpPr>
          <p:cNvPr id="6" name="Espace réservé du numéro de diapositive 5"/>
          <p:cNvSpPr>
            <a:spLocks noGrp="1"/>
          </p:cNvSpPr>
          <p:nvPr>
            <p:ph type="sldNum" sz="quarter" idx="12"/>
          </p:nvPr>
        </p:nvSpPr>
        <p:spPr/>
        <p:txBody>
          <a:bodyPr/>
          <a:lstStyle/>
          <a:p>
            <a:fld id="{882F5912-684F-4745-B4ED-D7EB9198F4AF}" type="slidenum">
              <a:rPr lang="en-GB" smtClean="0"/>
              <a:pPr/>
              <a:t>18</a:t>
            </a:fld>
            <a:endParaRPr lang="en-GB"/>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7"/>
            <a:ext cx="8229600" cy="5237737"/>
          </a:xfrm>
        </p:spPr>
        <p:txBody>
          <a:bodyPr/>
          <a:lstStyle/>
          <a:p>
            <a:r>
              <a:rPr lang="en-GB" dirty="0" smtClean="0"/>
              <a:t>Thank you!</a:t>
            </a:r>
            <a:br>
              <a:rPr lang="en-GB" dirty="0" smtClean="0"/>
            </a:br>
            <a:r>
              <a:rPr lang="en-GB" dirty="0" smtClean="0"/>
              <a:t/>
            </a:r>
            <a:br>
              <a:rPr lang="en-GB" dirty="0" smtClean="0"/>
            </a:br>
            <a:r>
              <a:rPr lang="en-GB" dirty="0" smtClean="0"/>
              <a:t/>
            </a:r>
            <a:br>
              <a:rPr lang="en-GB" dirty="0" smtClean="0"/>
            </a:br>
            <a:r>
              <a:rPr lang="en-GB" dirty="0" err="1" smtClean="0"/>
              <a:t>a</a:t>
            </a:r>
            <a:r>
              <a:rPr lang="en-GB" smtClean="0"/>
              <a:t>ubert.jeaneric</a:t>
            </a:r>
            <a:r>
              <a:rPr lang="en-GB" err="1" smtClean="0"/>
              <a:t>@</a:t>
            </a:r>
            <a:r>
              <a:rPr lang="en-GB" smtClean="0"/>
              <a:t>gmail.com</a:t>
            </a:r>
            <a:endParaRPr lang="en-GB" dirty="0"/>
          </a:p>
        </p:txBody>
      </p:sp>
      <p:sp>
        <p:nvSpPr>
          <p:cNvPr id="3" name="Espace réservé du numéro de diapositive 2"/>
          <p:cNvSpPr>
            <a:spLocks noGrp="1"/>
          </p:cNvSpPr>
          <p:nvPr>
            <p:ph type="sldNum" sz="quarter" idx="12"/>
          </p:nvPr>
        </p:nvSpPr>
        <p:spPr/>
        <p:txBody>
          <a:bodyPr/>
          <a:lstStyle/>
          <a:p>
            <a:fld id="{882F5912-684F-4745-B4ED-D7EB9198F4AF}" type="slidenum">
              <a:rPr lang="en-GB" smtClean="0"/>
              <a:pPr/>
              <a:t>19</a:t>
            </a:fld>
            <a:endParaRPr lang="en-GB"/>
          </a:p>
        </p:txBody>
      </p:sp>
      <p:sp>
        <p:nvSpPr>
          <p:cNvPr id="4" name="Espace réservé du pied de page 3"/>
          <p:cNvSpPr>
            <a:spLocks noGrp="1"/>
          </p:cNvSpPr>
          <p:nvPr>
            <p:ph type="ftr" sz="quarter" idx="11"/>
          </p:nvPr>
        </p:nvSpPr>
        <p:spPr/>
        <p:txBody>
          <a:bodyPr/>
          <a:lstStyle/>
          <a:p>
            <a:r>
              <a:rPr lang="fr-FR" smtClean="0"/>
              <a:t>JE Aubert, Cairo 18/01/2016</a:t>
            </a:r>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dirty="0" smtClean="0"/>
              <a:t>Key points</a:t>
            </a:r>
            <a:endParaRPr lang="en-GB" dirty="0"/>
          </a:p>
        </p:txBody>
      </p:sp>
      <p:sp>
        <p:nvSpPr>
          <p:cNvPr id="3" name="Espace réservé du contenu 2"/>
          <p:cNvSpPr>
            <a:spLocks noGrp="1"/>
          </p:cNvSpPr>
          <p:nvPr>
            <p:ph idx="1"/>
          </p:nvPr>
        </p:nvSpPr>
        <p:spPr/>
        <p:txBody>
          <a:bodyPr/>
          <a:lstStyle/>
          <a:p>
            <a:r>
              <a:rPr lang="en-GB" dirty="0" smtClean="0"/>
              <a:t>Innovation: What? What for? Employment challenges</a:t>
            </a:r>
          </a:p>
          <a:p>
            <a:r>
              <a:rPr lang="en-GB" dirty="0" smtClean="0"/>
              <a:t>Appraising innovation capabilities of countries</a:t>
            </a:r>
          </a:p>
          <a:p>
            <a:r>
              <a:rPr lang="en-GB" dirty="0" smtClean="0"/>
              <a:t>Innovation policy: key components and strategic implementation</a:t>
            </a:r>
          </a:p>
          <a:p>
            <a:r>
              <a:rPr lang="en-GB" dirty="0" smtClean="0"/>
              <a:t>Clusters and incubators</a:t>
            </a:r>
          </a:p>
        </p:txBody>
      </p:sp>
      <p:sp>
        <p:nvSpPr>
          <p:cNvPr id="4" name="Espace réservé du numéro de diapositive 3"/>
          <p:cNvSpPr>
            <a:spLocks noGrp="1"/>
          </p:cNvSpPr>
          <p:nvPr>
            <p:ph type="sldNum" sz="quarter" idx="12"/>
          </p:nvPr>
        </p:nvSpPr>
        <p:spPr/>
        <p:txBody>
          <a:bodyPr/>
          <a:lstStyle/>
          <a:p>
            <a:fld id="{882F5912-684F-4745-B4ED-D7EB9198F4AF}" type="slidenum">
              <a:rPr lang="en-GB" smtClean="0"/>
              <a:pPr/>
              <a:t>2</a:t>
            </a:fld>
            <a:endParaRPr lang="en-GB"/>
          </a:p>
        </p:txBody>
      </p:sp>
      <p:sp>
        <p:nvSpPr>
          <p:cNvPr id="5" name="Espace réservé du pied de page 4"/>
          <p:cNvSpPr>
            <a:spLocks noGrp="1"/>
          </p:cNvSpPr>
          <p:nvPr>
            <p:ph type="ftr" sz="quarter" idx="11"/>
          </p:nvPr>
        </p:nvSpPr>
        <p:spPr/>
        <p:txBody>
          <a:bodyPr/>
          <a:lstStyle/>
          <a:p>
            <a:r>
              <a:rPr lang="fr-FR" smtClean="0"/>
              <a:t>JE Aubert, Cairo 18/01/2016</a:t>
            </a:r>
            <a:endParaRPr lang="en-GB"/>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dirty="0" smtClean="0"/>
              <a:t>Innovation – What? What for? </a:t>
            </a:r>
            <a:endParaRPr lang="en-GB" dirty="0"/>
          </a:p>
        </p:txBody>
      </p:sp>
      <p:sp>
        <p:nvSpPr>
          <p:cNvPr id="3" name="Espace réservé du contenu 2"/>
          <p:cNvSpPr>
            <a:spLocks noGrp="1"/>
          </p:cNvSpPr>
          <p:nvPr>
            <p:ph idx="1"/>
          </p:nvPr>
        </p:nvSpPr>
        <p:spPr/>
        <p:txBody>
          <a:bodyPr>
            <a:normAutofit fontScale="77500" lnSpcReduction="20000"/>
          </a:bodyPr>
          <a:lstStyle/>
          <a:p>
            <a:r>
              <a:rPr lang="en-GB" dirty="0" smtClean="0"/>
              <a:t>Diffusion of (modest) newness in the economy in form of new products, new processes, new services… going generally with new business models, new organisational structures, etc. (more than 70 % digital tech-based)</a:t>
            </a:r>
          </a:p>
          <a:p>
            <a:endParaRPr lang="en-GB" dirty="0" smtClean="0"/>
          </a:p>
          <a:p>
            <a:r>
              <a:rPr lang="en-GB" dirty="0" smtClean="0"/>
              <a:t>Needed for maintaining or raising the competitiveness of industries, improving</a:t>
            </a:r>
            <a:r>
              <a:rPr lang="en-GB" dirty="0" smtClean="0"/>
              <a:t> </a:t>
            </a:r>
            <a:r>
              <a:rPr lang="en-GB" dirty="0" smtClean="0"/>
              <a:t>livelihoods</a:t>
            </a:r>
            <a:r>
              <a:rPr lang="en-GB" dirty="0" smtClean="0"/>
              <a:t>, environment, </a:t>
            </a:r>
            <a:r>
              <a:rPr lang="en-GB" dirty="0" smtClean="0"/>
              <a:t>etc. </a:t>
            </a:r>
            <a:endParaRPr lang="en-GB" dirty="0" smtClean="0"/>
          </a:p>
          <a:p>
            <a:pPr>
              <a:buNone/>
            </a:pPr>
            <a:endParaRPr lang="en-GB" dirty="0" smtClean="0"/>
          </a:p>
          <a:p>
            <a:r>
              <a:rPr lang="en-GB" dirty="0" smtClean="0"/>
              <a:t>Small improvements matter. Importance </a:t>
            </a:r>
            <a:r>
              <a:rPr lang="en-GB" dirty="0" smtClean="0"/>
              <a:t>of Transformative Innovations: e.g.</a:t>
            </a:r>
            <a:r>
              <a:rPr lang="en-GB" dirty="0" smtClean="0"/>
              <a:t> applications </a:t>
            </a:r>
            <a:r>
              <a:rPr lang="en-GB" dirty="0" smtClean="0"/>
              <a:t>for</a:t>
            </a:r>
            <a:r>
              <a:rPr lang="en-GB" dirty="0" smtClean="0"/>
              <a:t> facilitating woman </a:t>
            </a:r>
            <a:r>
              <a:rPr lang="en-GB" dirty="0" smtClean="0"/>
              <a:t>employment in Saudi Arabia</a:t>
            </a:r>
          </a:p>
          <a:p>
            <a:endParaRPr lang="en-GB" dirty="0" smtClean="0"/>
          </a:p>
          <a:p>
            <a:r>
              <a:rPr lang="en-GB" dirty="0" smtClean="0"/>
              <a:t>What about innovation and job creation? </a:t>
            </a:r>
            <a:endParaRPr lang="en-GB" dirty="0"/>
          </a:p>
        </p:txBody>
      </p:sp>
      <p:sp>
        <p:nvSpPr>
          <p:cNvPr id="4" name="Espace réservé du numéro de diapositive 3"/>
          <p:cNvSpPr>
            <a:spLocks noGrp="1"/>
          </p:cNvSpPr>
          <p:nvPr>
            <p:ph type="sldNum" sz="quarter" idx="12"/>
          </p:nvPr>
        </p:nvSpPr>
        <p:spPr/>
        <p:txBody>
          <a:bodyPr/>
          <a:lstStyle/>
          <a:p>
            <a:fld id="{882F5912-684F-4745-B4ED-D7EB9198F4AF}" type="slidenum">
              <a:rPr lang="en-GB" smtClean="0"/>
              <a:pPr/>
              <a:t>3</a:t>
            </a:fld>
            <a:endParaRPr lang="en-GB"/>
          </a:p>
        </p:txBody>
      </p:sp>
      <p:sp>
        <p:nvSpPr>
          <p:cNvPr id="5" name="Espace réservé du pied de page 4"/>
          <p:cNvSpPr>
            <a:spLocks noGrp="1"/>
          </p:cNvSpPr>
          <p:nvPr>
            <p:ph type="ftr" sz="quarter" idx="11"/>
          </p:nvPr>
        </p:nvSpPr>
        <p:spPr/>
        <p:txBody>
          <a:bodyPr/>
          <a:lstStyle/>
          <a:p>
            <a:r>
              <a:rPr lang="fr-FR" smtClean="0"/>
              <a:t>JE Aubert, Cairo 18/01/2016</a:t>
            </a:r>
            <a:endParaRPr lang="en-GB"/>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Title 2"/>
          <p:cNvSpPr>
            <a:spLocks noGrp="1"/>
          </p:cNvSpPr>
          <p:nvPr>
            <p:ph type="title"/>
          </p:nvPr>
        </p:nvSpPr>
        <p:spPr>
          <a:xfrm>
            <a:off x="1115616" y="152193"/>
            <a:ext cx="7416000" cy="1022400"/>
          </a:xfrm>
        </p:spPr>
        <p:txBody>
          <a:bodyPr/>
          <a:lstStyle/>
          <a:p>
            <a:r>
              <a:rPr lang="en-GB" dirty="0"/>
              <a:t>Threat to </a:t>
            </a:r>
            <a:r>
              <a:rPr lang="en-GB" dirty="0" smtClean="0"/>
              <a:t>livelihoods: Jobless growth</a:t>
            </a:r>
            <a:endParaRPr lang="en-GB" dirty="0"/>
          </a:p>
        </p:txBody>
      </p:sp>
      <p:pic>
        <p:nvPicPr>
          <p:cNvPr id="6" name="Content Placeholder 5"/>
          <p:cNvPicPr>
            <a:picLocks noGrp="1"/>
          </p:cNvPicPr>
          <p:nvPr>
            <p:ph idx="1"/>
          </p:nvPr>
        </p:nvPicPr>
        <p:blipFill rotWithShape="1">
          <a:blip r:embed="rId3" cstate="print">
            <a:extLst>
              <a:ext uri="{28A0092B-C50C-407E-A947-70E740481C1C}">
                <a14:useLocalDpi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val="0"/>
              </a:ext>
            </a:extLst>
          </a:blip>
          <a:srcRect l="52180" t="66991" b="12104"/>
          <a:stretch/>
        </p:blipFill>
        <p:spPr bwMode="auto">
          <a:xfrm>
            <a:off x="10380" y="1196752"/>
            <a:ext cx="4320000" cy="2772000"/>
          </a:xfrm>
          <a:prstGeom prst="rect">
            <a:avLst/>
          </a:prstGeom>
          <a:noFill/>
          <a:ln>
            <a:noFill/>
          </a:ln>
          <a:extLst>
            <a:ext uri="{53640926-AAD7-44D8-BBD7-CCE9431645EC}">
              <a14:shadowObscured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a:ext>
          </a:extLst>
        </p:spPr>
      </p:pic>
      <p:pic>
        <p:nvPicPr>
          <p:cNvPr id="2050" name="Picture 2"/>
          <p:cNvPicPr>
            <a:picLocks noChangeAspect="1" noChangeArrowheads="1"/>
          </p:cNvPicPr>
          <p:nvPr/>
        </p:nvPicPr>
        <p:blipFill rotWithShape="1">
          <a:blip r:embed="rId4">
            <a:extLst>
              <a:ext uri="{28A0092B-C50C-407E-A947-70E740481C1C}">
                <a14:useLocalDpi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val="0"/>
              </a:ext>
            </a:extLst>
          </a:blip>
          <a:srcRect l="23246" t="63474" r="23246" b="3488"/>
          <a:stretch/>
        </p:blipFill>
        <p:spPr bwMode="auto">
          <a:xfrm>
            <a:off x="5423138" y="4278451"/>
            <a:ext cx="2850777" cy="1452282"/>
          </a:xfrm>
          <a:prstGeom prst="rect">
            <a:avLst/>
          </a:prstGeom>
          <a:noFill/>
          <a:ln>
            <a:noFill/>
          </a:ln>
          <a:effectLst/>
          <a:extLst>
            <a:ext uri="{909E8E84-426E-40DD-AFC4-6F175D3DCCD1}">
              <a14:hiddenFill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a:solidFill>
                  <a:schemeClr val="accent1"/>
                </a:solidFill>
              </a14:hiddenFill>
            </a:ext>
            <a:ext uri="{91240B29-F687-4F45-9708-019B960494DF}">
              <a14:hiddenLine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w="9525">
                <a:solidFill>
                  <a:schemeClr val="tx1"/>
                </a:solidFill>
                <a:miter lim="800000"/>
                <a:headEnd/>
                <a:tailEnd/>
              </a14:hiddenLine>
            </a:ext>
            <a:ext uri="{AF507438-7753-43E0-B8FC-AC1667EBCBE1}">
              <a14:hiddenEffects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a:effectLst>
                  <a:outerShdw dist="35921" dir="2700000" algn="ctr" rotWithShape="0">
                    <a:schemeClr val="bg2"/>
                  </a:outerShdw>
                </a:effectLst>
              </a14:hiddenEffects>
            </a:ext>
          </a:extLst>
        </p:spPr>
      </p:pic>
      <p:pic>
        <p:nvPicPr>
          <p:cNvPr id="7" name="Picture 6"/>
          <p:cNvPicPr/>
          <p:nvPr/>
        </p:nvPicPr>
        <p:blipFill rotWithShape="1">
          <a:blip r:embed="rId5" cstate="print">
            <a:extLst>
              <a:ext uri="{28A0092B-C50C-407E-A947-70E740481C1C}">
                <a14:useLocalDpi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val="0"/>
              </a:ext>
            </a:extLst>
          </a:blip>
          <a:srcRect l="1200" r="50500" b="69280"/>
          <a:stretch/>
        </p:blipFill>
        <p:spPr bwMode="auto">
          <a:xfrm>
            <a:off x="4523438" y="1196752"/>
            <a:ext cx="4320000" cy="2772000"/>
          </a:xfrm>
          <a:prstGeom prst="rect">
            <a:avLst/>
          </a:prstGeom>
          <a:noFill/>
          <a:ln>
            <a:noFill/>
          </a:ln>
          <a:extLst>
            <a:ext uri="{53640926-AAD7-44D8-BBD7-CCE9431645EC}">
              <a14:shadowObscured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a:ext>
          </a:extLst>
        </p:spPr>
      </p:pic>
      <p:pic>
        <p:nvPicPr>
          <p:cNvPr id="8" name="Picture 7"/>
          <p:cNvPicPr/>
          <p:nvPr/>
        </p:nvPicPr>
        <p:blipFill rotWithShape="1">
          <a:blip r:embed="rId6" cstate="print">
            <a:extLst>
              <a:ext uri="{28A0092B-C50C-407E-A947-70E740481C1C}">
                <a14:useLocalDpi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val="0"/>
              </a:ext>
            </a:extLst>
          </a:blip>
          <a:srcRect t="2737" r="53156" b="38400"/>
          <a:stretch/>
        </p:blipFill>
        <p:spPr bwMode="auto">
          <a:xfrm>
            <a:off x="26023" y="4083460"/>
            <a:ext cx="4320000" cy="2772000"/>
          </a:xfrm>
          <a:prstGeom prst="rect">
            <a:avLst/>
          </a:prstGeom>
          <a:noFill/>
          <a:ln>
            <a:noFill/>
          </a:ln>
          <a:extLst>
            <a:ext uri="{53640926-AAD7-44D8-BBD7-CCE9431645EC}">
              <a14:shadowObscured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a:ext>
          </a:extLst>
        </p:spPr>
      </p:pic>
      <p:sp>
        <p:nvSpPr>
          <p:cNvPr id="4" name="Rectangle 3"/>
          <p:cNvSpPr/>
          <p:nvPr/>
        </p:nvSpPr>
        <p:spPr>
          <a:xfrm>
            <a:off x="4346023" y="5764977"/>
            <a:ext cx="3927892" cy="954107"/>
          </a:xfrm>
          <a:prstGeom prst="rect">
            <a:avLst/>
          </a:prstGeom>
        </p:spPr>
        <p:txBody>
          <a:bodyPr wrap="square">
            <a:spAutoFit/>
          </a:bodyPr>
          <a:lstStyle/>
          <a:p>
            <a:pPr algn="just">
              <a:defRPr/>
            </a:pPr>
            <a:r>
              <a:rPr lang="en-GB" sz="1400" dirty="0"/>
              <a:t>Indexed GDP (constant 2005 USD), total employment and total labour force, 1991=100 (LHS); labour force participation rate, total in % of total population ages 15-64 (RHS)</a:t>
            </a:r>
          </a:p>
        </p:txBody>
      </p:sp>
      <p:sp>
        <p:nvSpPr>
          <p:cNvPr id="11" name="Espace réservé du numéro de diapositive 10"/>
          <p:cNvSpPr>
            <a:spLocks noGrp="1"/>
          </p:cNvSpPr>
          <p:nvPr>
            <p:ph type="sldNum" sz="quarter" idx="4"/>
          </p:nvPr>
        </p:nvSpPr>
        <p:spPr/>
        <p:txBody>
          <a:bodyPr/>
          <a:lstStyle/>
          <a:p>
            <a:fld id="{CF562AE7-8299-4673-AF24-0D06E0203976}" type="slidenum">
              <a:rPr lang="en-GB" smtClean="0"/>
              <a:pPr/>
              <a:t>4</a:t>
            </a:fld>
            <a:endParaRPr lang="en-GB"/>
          </a:p>
        </p:txBody>
      </p:sp>
      <p:sp>
        <p:nvSpPr>
          <p:cNvPr id="10" name="Espace réservé du pied de page 9"/>
          <p:cNvSpPr>
            <a:spLocks noGrp="1"/>
          </p:cNvSpPr>
          <p:nvPr>
            <p:ph type="ftr" sz="quarter" idx="3"/>
          </p:nvPr>
        </p:nvSpPr>
        <p:spPr/>
        <p:txBody>
          <a:bodyPr/>
          <a:lstStyle/>
          <a:p>
            <a:r>
              <a:rPr lang="fr-FR" smtClean="0"/>
              <a:t>JE Aubert, Cairo 18/01/2016</a:t>
            </a:r>
            <a:endParaRPr lang="en-GB"/>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5235607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53752"/>
            <a:ext cx="8229600" cy="1143000"/>
          </a:xfrm>
        </p:spPr>
        <p:txBody>
          <a:bodyPr>
            <a:noAutofit/>
          </a:bodyPr>
          <a:lstStyle/>
          <a:p>
            <a:r>
              <a:rPr lang="en-GB" sz="3200" dirty="0" smtClean="0"/>
              <a:t>Emerging youth bulges pose a challenge to employment </a:t>
            </a:r>
            <a:endParaRPr kumimoji="1" lang="ja-JP" altLang="en-US" sz="3200" dirty="0"/>
          </a:p>
        </p:txBody>
      </p:sp>
      <p:pic>
        <p:nvPicPr>
          <p:cNvPr id="1026" name="Picture 2"/>
          <p:cNvPicPr>
            <a:picLocks noChangeAspect="1" noChangeArrowheads="1"/>
          </p:cNvPicPr>
          <p:nvPr/>
        </p:nvPicPr>
        <p:blipFill>
          <a:blip r:embed="rId3">
            <a:extLst>
              <a:ext uri="{28A0092B-C50C-407E-A947-70E740481C1C}">
                <a14:useLocalDpi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4572000" y="4148534"/>
            <a:ext cx="4572000" cy="2736850"/>
          </a:xfrm>
          <a:prstGeom prst="rect">
            <a:avLst/>
          </a:prstGeom>
          <a:noFill/>
          <a:ln>
            <a:noFill/>
          </a:ln>
          <a:effectLst/>
          <a:extLst>
            <a:ext uri="{909E8E84-426E-40DD-AFC4-6F175D3DCCD1}">
              <a14:hiddenFill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a:solidFill>
                  <a:schemeClr val="accent1"/>
                </a:solidFill>
              </a14:hiddenFill>
            </a:ext>
            <a:ext uri="{91240B29-F687-4F45-9708-019B960494DF}">
              <a14:hiddenLine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w="9525">
                <a:solidFill>
                  <a:schemeClr val="tx1"/>
                </a:solidFill>
                <a:miter lim="800000"/>
                <a:headEnd/>
                <a:tailEnd/>
              </a14:hiddenLine>
            </a:ext>
            <a:ext uri="{AF507438-7753-43E0-B8FC-AC1667EBCBE1}">
              <a14:hiddenEffects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28A0092B-C50C-407E-A947-70E740481C1C}">
                <a14:useLocalDpi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4572000" y="1412776"/>
            <a:ext cx="4572000" cy="2743200"/>
          </a:xfrm>
          <a:prstGeom prst="rect">
            <a:avLst/>
          </a:prstGeom>
          <a:noFill/>
          <a:ln>
            <a:noFill/>
          </a:ln>
          <a:effectLst/>
          <a:extLst>
            <a:ext uri="{909E8E84-426E-40DD-AFC4-6F175D3DCCD1}">
              <a14:hiddenFill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a:solidFill>
                  <a:schemeClr val="accent1"/>
                </a:solidFill>
              </a14:hiddenFill>
            </a:ext>
            <a:ext uri="{91240B29-F687-4F45-9708-019B960494DF}">
              <a14:hiddenLine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w="9525">
                <a:solidFill>
                  <a:schemeClr val="tx1"/>
                </a:solidFill>
                <a:miter lim="800000"/>
                <a:headEnd/>
                <a:tailEnd/>
              </a14:hiddenLine>
            </a:ext>
            <a:ext uri="{AF507438-7753-43E0-B8FC-AC1667EBCBE1}">
              <a14:hiddenEffects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5">
            <a:extLst>
              <a:ext uri="{28A0092B-C50C-407E-A947-70E740481C1C}">
                <a14:useLocalDpi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0" y="4142184"/>
            <a:ext cx="4572000" cy="2743200"/>
          </a:xfrm>
          <a:prstGeom prst="rect">
            <a:avLst/>
          </a:prstGeom>
          <a:noFill/>
          <a:ln>
            <a:noFill/>
          </a:ln>
          <a:effectLst/>
          <a:extLst>
            <a:ext uri="{909E8E84-426E-40DD-AFC4-6F175D3DCCD1}">
              <a14:hiddenFill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a:solidFill>
                  <a:schemeClr val="accent1"/>
                </a:solidFill>
              </a14:hiddenFill>
            </a:ext>
            <a:ext uri="{91240B29-F687-4F45-9708-019B960494DF}">
              <a14:hiddenLine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w="9525">
                <a:solidFill>
                  <a:schemeClr val="tx1"/>
                </a:solidFill>
                <a:miter lim="800000"/>
                <a:headEnd/>
                <a:tailEnd/>
              </a14:hiddenLine>
            </a:ext>
            <a:ext uri="{AF507438-7753-43E0-B8FC-AC1667EBCBE1}">
              <a14:hiddenEffects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6">
            <a:extLst>
              <a:ext uri="{28A0092B-C50C-407E-A947-70E740481C1C}">
                <a14:useLocalDpi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0" y="1490886"/>
            <a:ext cx="4572000" cy="2743200"/>
          </a:xfrm>
          <a:prstGeom prst="rect">
            <a:avLst/>
          </a:prstGeom>
          <a:noFill/>
          <a:ln>
            <a:noFill/>
          </a:ln>
          <a:effectLst/>
          <a:extLst>
            <a:ext uri="{909E8E84-426E-40DD-AFC4-6F175D3DCCD1}">
              <a14:hiddenFill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a:solidFill>
                  <a:schemeClr val="accent1"/>
                </a:solidFill>
              </a14:hiddenFill>
            </a:ext>
            <a:ext uri="{91240B29-F687-4F45-9708-019B960494DF}">
              <a14:hiddenLine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w="9525">
                <a:solidFill>
                  <a:schemeClr val="tx1"/>
                </a:solidFill>
                <a:miter lim="800000"/>
                <a:headEnd/>
                <a:tailEnd/>
              </a14:hiddenLine>
            </a:ext>
            <a:ext uri="{AF507438-7753-43E0-B8FC-AC1667EBCBE1}">
              <a14:hiddenEffects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a:effectLst>
                  <a:outerShdw dist="35921" dir="2700000" algn="ctr" rotWithShape="0">
                    <a:schemeClr val="bg2"/>
                  </a:outerShdw>
                </a:effectLst>
              </a14:hiddenEffects>
            </a:ext>
          </a:extLst>
        </p:spPr>
      </p:pic>
      <p:sp>
        <p:nvSpPr>
          <p:cNvPr id="9" name="Espace réservé du numéro de diapositive 8"/>
          <p:cNvSpPr>
            <a:spLocks noGrp="1"/>
          </p:cNvSpPr>
          <p:nvPr>
            <p:ph type="sldNum" sz="quarter" idx="12"/>
          </p:nvPr>
        </p:nvSpPr>
        <p:spPr/>
        <p:txBody>
          <a:bodyPr/>
          <a:lstStyle/>
          <a:p>
            <a:fld id="{2DEE3ADC-DC45-FA42-B81B-C302777A688C}" type="slidenum">
              <a:rPr lang="en-GB" smtClean="0"/>
              <a:pPr/>
              <a:t>5</a:t>
            </a:fld>
            <a:endParaRPr lang="en-GB"/>
          </a:p>
        </p:txBody>
      </p:sp>
      <p:sp>
        <p:nvSpPr>
          <p:cNvPr id="10" name="Espace réservé du pied de page 9"/>
          <p:cNvSpPr>
            <a:spLocks noGrp="1"/>
          </p:cNvSpPr>
          <p:nvPr>
            <p:ph type="ftr" sz="quarter" idx="11"/>
          </p:nvPr>
        </p:nvSpPr>
        <p:spPr/>
        <p:txBody>
          <a:bodyPr/>
          <a:lstStyle/>
          <a:p>
            <a:r>
              <a:rPr lang="fr-FR" smtClean="0"/>
              <a:t>JE Aubert, Cairo 18/01/2016</a:t>
            </a:r>
            <a:endParaRPr lang="en-GB"/>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2757965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n-GB"/>
          </a:p>
        </p:txBody>
      </p:sp>
      <p:sp>
        <p:nvSpPr>
          <p:cNvPr id="3" name="Espace réservé du contenu 2"/>
          <p:cNvSpPr>
            <a:spLocks noGrp="1"/>
          </p:cNvSpPr>
          <p:nvPr>
            <p:ph idx="1"/>
          </p:nvPr>
        </p:nvSpPr>
        <p:spPr/>
        <p:txBody>
          <a:bodyPr/>
          <a:lstStyle/>
          <a:p>
            <a:endParaRPr lang="en-GB" dirty="0"/>
          </a:p>
        </p:txBody>
      </p:sp>
      <p:pic>
        <p:nvPicPr>
          <p:cNvPr id="4" name="Image 3"/>
          <p:cNvPicPr>
            <a:picLocks noChangeAspect="1"/>
          </p:cNvPicPr>
          <p:nvPr/>
        </p:nvPicPr>
        <p:blipFill>
          <a:blip r:embed="rId2"/>
          <a:stretch>
            <a:fillRect/>
          </a:stretch>
        </p:blipFill>
        <p:spPr>
          <a:xfrm>
            <a:off x="-1403350" y="-1475874"/>
            <a:ext cx="11330183" cy="8788400"/>
          </a:xfrm>
          <a:prstGeom prst="rect">
            <a:avLst/>
          </a:prstGeom>
        </p:spPr>
      </p:pic>
      <p:sp>
        <p:nvSpPr>
          <p:cNvPr id="7" name="Espace réservé du numéro de diapositive 6"/>
          <p:cNvSpPr>
            <a:spLocks noGrp="1"/>
          </p:cNvSpPr>
          <p:nvPr>
            <p:ph type="sldNum" sz="quarter" idx="12"/>
          </p:nvPr>
        </p:nvSpPr>
        <p:spPr/>
        <p:txBody>
          <a:bodyPr/>
          <a:lstStyle/>
          <a:p>
            <a:fld id="{2DEE3ADC-DC45-FA42-B81B-C302777A688C}" type="slidenum">
              <a:rPr lang="en-GB" smtClean="0"/>
              <a:pPr/>
              <a:t>6</a:t>
            </a:fld>
            <a:endParaRPr lang="en-GB"/>
          </a:p>
        </p:txBody>
      </p:sp>
      <p:sp>
        <p:nvSpPr>
          <p:cNvPr id="8" name="Espace réservé du pied de page 7"/>
          <p:cNvSpPr>
            <a:spLocks noGrp="1"/>
          </p:cNvSpPr>
          <p:nvPr>
            <p:ph type="ftr" sz="quarter" idx="11"/>
          </p:nvPr>
        </p:nvSpPr>
        <p:spPr/>
        <p:txBody>
          <a:bodyPr/>
          <a:lstStyle/>
          <a:p>
            <a:r>
              <a:rPr lang="fr-FR" smtClean="0"/>
              <a:t>JE Aubert, Cairo 18/01/2016</a:t>
            </a:r>
            <a:endParaRPr lang="en-GB"/>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n-GB"/>
          </a:p>
        </p:txBody>
      </p:sp>
      <p:sp>
        <p:nvSpPr>
          <p:cNvPr id="3" name="Espace réservé du contenu 2"/>
          <p:cNvSpPr>
            <a:spLocks noGrp="1"/>
          </p:cNvSpPr>
          <p:nvPr>
            <p:ph idx="1"/>
          </p:nvPr>
        </p:nvSpPr>
        <p:spPr/>
        <p:txBody>
          <a:bodyPr/>
          <a:lstStyle/>
          <a:p>
            <a:endParaRPr lang="en-GB"/>
          </a:p>
        </p:txBody>
      </p:sp>
      <p:pic>
        <p:nvPicPr>
          <p:cNvPr id="4" name="Image 3"/>
          <p:cNvPicPr>
            <a:picLocks noChangeAspect="1"/>
          </p:cNvPicPr>
          <p:nvPr/>
        </p:nvPicPr>
        <p:blipFill>
          <a:blip r:embed="rId2"/>
          <a:stretch>
            <a:fillRect/>
          </a:stretch>
        </p:blipFill>
        <p:spPr>
          <a:xfrm>
            <a:off x="-1784350" y="-5670550"/>
            <a:ext cx="12712700" cy="18199100"/>
          </a:xfrm>
          <a:prstGeom prst="rect">
            <a:avLst/>
          </a:prstGeom>
        </p:spPr>
      </p:pic>
      <p:sp>
        <p:nvSpPr>
          <p:cNvPr id="7" name="Espace réservé du numéro de diapositive 6"/>
          <p:cNvSpPr>
            <a:spLocks noGrp="1"/>
          </p:cNvSpPr>
          <p:nvPr>
            <p:ph type="sldNum" sz="quarter" idx="12"/>
          </p:nvPr>
        </p:nvSpPr>
        <p:spPr/>
        <p:txBody>
          <a:bodyPr/>
          <a:lstStyle/>
          <a:p>
            <a:fld id="{2DEE3ADC-DC45-FA42-B81B-C302777A688C}" type="slidenum">
              <a:rPr lang="en-GB" smtClean="0"/>
              <a:pPr/>
              <a:t>7</a:t>
            </a:fld>
            <a:endParaRPr lang="en-GB"/>
          </a:p>
        </p:txBody>
      </p:sp>
      <p:sp>
        <p:nvSpPr>
          <p:cNvPr id="8" name="Espace réservé du pied de page 7"/>
          <p:cNvSpPr>
            <a:spLocks noGrp="1"/>
          </p:cNvSpPr>
          <p:nvPr>
            <p:ph type="ftr" sz="quarter" idx="11"/>
          </p:nvPr>
        </p:nvSpPr>
        <p:spPr/>
        <p:txBody>
          <a:bodyPr/>
          <a:lstStyle/>
          <a:p>
            <a:r>
              <a:rPr lang="fr-FR" smtClean="0"/>
              <a:t>JE Aubert, Cairo 18/01/2016</a:t>
            </a:r>
            <a:endParaRPr lang="en-GB"/>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 name="Title 5"/>
          <p:cNvSpPr>
            <a:spLocks noGrp="1"/>
          </p:cNvSpPr>
          <p:nvPr>
            <p:ph type="title"/>
          </p:nvPr>
        </p:nvSpPr>
        <p:spPr>
          <a:xfrm>
            <a:off x="838200" y="0"/>
            <a:ext cx="8001000" cy="1524000"/>
          </a:xfrm>
        </p:spPr>
        <p:txBody>
          <a:bodyPr>
            <a:normAutofit/>
          </a:bodyPr>
          <a:lstStyle/>
          <a:p>
            <a:r>
              <a:rPr lang="en-US" sz="3200" dirty="0"/>
              <a:t>Innovation</a:t>
            </a:r>
            <a:r>
              <a:rPr lang="en-US" sz="3200" dirty="0" smtClean="0"/>
              <a:t> performance and  GDP </a:t>
            </a:r>
            <a:r>
              <a:rPr lang="en-US" sz="3200" dirty="0"/>
              <a:t>per </a:t>
            </a:r>
            <a:r>
              <a:rPr lang="en-US" sz="3200" dirty="0" smtClean="0"/>
              <a:t>capita: Arab Countries</a:t>
            </a:r>
            <a:endParaRPr lang="en-US" sz="3200" dirty="0"/>
          </a:p>
        </p:txBody>
      </p:sp>
      <p:graphicFrame>
        <p:nvGraphicFramePr>
          <p:cNvPr id="10" name="Content Placeholder 9"/>
          <p:cNvGraphicFramePr>
            <a:graphicFrameLocks noGrp="1"/>
          </p:cNvGraphicFramePr>
          <p:nvPr>
            <p:ph idx="1"/>
            <p:extLst>
              <p:ext uri="{D42A27DB-BD31-4B8C-83A1-F6EECF244321}">
                <p14:mod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830558121"/>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8" name="Espace réservé du numéro de diapositive 7"/>
          <p:cNvSpPr>
            <a:spLocks noGrp="1"/>
          </p:cNvSpPr>
          <p:nvPr>
            <p:ph type="sldNum" sz="quarter" idx="12"/>
          </p:nvPr>
        </p:nvSpPr>
        <p:spPr/>
        <p:txBody>
          <a:bodyPr/>
          <a:lstStyle/>
          <a:p>
            <a:fld id="{2DEE3ADC-DC45-FA42-B81B-C302777A688C}" type="slidenum">
              <a:rPr lang="en-GB" smtClean="0"/>
              <a:pPr/>
              <a:t>8</a:t>
            </a:fld>
            <a:endParaRPr lang="en-GB"/>
          </a:p>
        </p:txBody>
      </p:sp>
      <p:sp>
        <p:nvSpPr>
          <p:cNvPr id="9" name="Espace réservé du pied de page 8"/>
          <p:cNvSpPr>
            <a:spLocks noGrp="1"/>
          </p:cNvSpPr>
          <p:nvPr>
            <p:ph type="ftr" sz="quarter" idx="11"/>
          </p:nvPr>
        </p:nvSpPr>
        <p:spPr/>
        <p:txBody>
          <a:bodyPr/>
          <a:lstStyle/>
          <a:p>
            <a:r>
              <a:rPr lang="fr-FR" smtClean="0"/>
              <a:t>JE Aubert, Cairo 18/01/2016</a:t>
            </a:r>
            <a:endParaRPr lang="en-GB"/>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496256447"/>
      </p:ext>
    </p:extLst>
  </p:cSld>
  <p:clrMapOvr>
    <a:masterClrMapping/>
  </p:clrMapOvr>
  <mc:AlternateContent>
    <mc:Choice xmlns:mv="urn:schemas-microsoft-com:mac:vml"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slow" p14:dur="2000">
        <p14:ferris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0">
                                            <p:graphicEl>
                                              <a:chart seriesIdx="-3" categoryIdx="-3" bldStep="gridLegend"/>
                                            </p:graphicEl>
                                          </p:spTgt>
                                        </p:tgtEl>
                                        <p:attrNameLst>
                                          <p:attrName>style.visibility</p:attrName>
                                        </p:attrNameLst>
                                      </p:cBhvr>
                                      <p:to>
                                        <p:strVal val="visible"/>
                                      </p:to>
                                    </p:set>
                                    <p:animEffect transition="in" filter="wipe(left)">
                                      <p:cBhvr>
                                        <p:cTn id="7" dur="500"/>
                                        <p:tgtEl>
                                          <p:spTgt spid="10">
                                            <p:graphicEl>
                                              <a:chart seriesIdx="-3" categoryIdx="-3" bldStep="gridLegend"/>
                                            </p:graphic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0">
                                            <p:graphicEl>
                                              <a:chart seriesIdx="0" categoryIdx="-4" bldStep="series"/>
                                            </p:graphicEl>
                                          </p:spTgt>
                                        </p:tgtEl>
                                        <p:attrNameLst>
                                          <p:attrName>style.visibility</p:attrName>
                                        </p:attrNameLst>
                                      </p:cBhvr>
                                      <p:to>
                                        <p:strVal val="visible"/>
                                      </p:to>
                                    </p:set>
                                    <p:animEffect transition="in" filter="wipe(left)">
                                      <p:cBhvr>
                                        <p:cTn id="11" dur="500"/>
                                        <p:tgtEl>
                                          <p:spTgt spid="10">
                                            <p:graphicEl>
                                              <a:chart seriesIdx="0" categoryIdx="-4" bldStep="series"/>
                                            </p:graphicEl>
                                          </p:spTgt>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10">
                                            <p:graphicEl>
                                              <a:chart seriesIdx="1" categoryIdx="-4" bldStep="series"/>
                                            </p:graphicEl>
                                          </p:spTgt>
                                        </p:tgtEl>
                                        <p:attrNameLst>
                                          <p:attrName>style.visibility</p:attrName>
                                        </p:attrNameLst>
                                      </p:cBhvr>
                                      <p:to>
                                        <p:strVal val="visible"/>
                                      </p:to>
                                    </p:set>
                                    <p:animEffect transition="in" filter="wipe(left)">
                                      <p:cBhvr>
                                        <p:cTn id="15" dur="5000"/>
                                        <p:tgtEl>
                                          <p:spTgt spid="10">
                                            <p:graphicEl>
                                              <a:chart seriesIdx="1" categoryIdx="-4" bldStep="series"/>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0" grpId="0">
        <p:bldSub>
          <a:bldChart bld="series"/>
        </p:bldSub>
      </p:bldGraphic>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dirty="0" smtClean="0"/>
              <a:t>Monitoring</a:t>
            </a:r>
            <a:endParaRPr lang="en-GB" dirty="0"/>
          </a:p>
        </p:txBody>
      </p:sp>
      <p:sp>
        <p:nvSpPr>
          <p:cNvPr id="3" name="Espace réservé du contenu 2"/>
          <p:cNvSpPr>
            <a:spLocks noGrp="1"/>
          </p:cNvSpPr>
          <p:nvPr>
            <p:ph idx="1"/>
          </p:nvPr>
        </p:nvSpPr>
        <p:spPr/>
        <p:txBody>
          <a:bodyPr/>
          <a:lstStyle/>
          <a:p>
            <a:r>
              <a:rPr lang="en-GB" dirty="0" smtClean="0"/>
              <a:t>Traditional: Indicators, Benchmarking</a:t>
            </a:r>
          </a:p>
          <a:p>
            <a:endParaRPr lang="en-GB" dirty="0" smtClean="0"/>
          </a:p>
          <a:p>
            <a:r>
              <a:rPr lang="en-GB" dirty="0" smtClean="0"/>
              <a:t> The future: Visualisation: thanks to new technologies; real time, evolving picture; issue: how to capture relevant information (providers?)</a:t>
            </a:r>
            <a:endParaRPr lang="en-GB" dirty="0"/>
          </a:p>
        </p:txBody>
      </p:sp>
      <p:sp>
        <p:nvSpPr>
          <p:cNvPr id="4" name="Espace réservé du numéro de diapositive 3"/>
          <p:cNvSpPr>
            <a:spLocks noGrp="1"/>
          </p:cNvSpPr>
          <p:nvPr>
            <p:ph type="sldNum" sz="quarter" idx="12"/>
          </p:nvPr>
        </p:nvSpPr>
        <p:spPr/>
        <p:txBody>
          <a:bodyPr/>
          <a:lstStyle/>
          <a:p>
            <a:fld id="{882F5912-684F-4745-B4ED-D7EB9198F4AF}" type="slidenum">
              <a:rPr lang="en-GB" smtClean="0"/>
              <a:pPr/>
              <a:t>9</a:t>
            </a:fld>
            <a:endParaRPr lang="en-GB"/>
          </a:p>
        </p:txBody>
      </p:sp>
      <p:sp>
        <p:nvSpPr>
          <p:cNvPr id="5" name="Espace réservé du pied de page 4"/>
          <p:cNvSpPr>
            <a:spLocks noGrp="1"/>
          </p:cNvSpPr>
          <p:nvPr>
            <p:ph type="ftr" sz="quarter" idx="11"/>
          </p:nvPr>
        </p:nvSpPr>
        <p:spPr/>
        <p:txBody>
          <a:bodyPr/>
          <a:lstStyle/>
          <a:p>
            <a:r>
              <a:rPr lang="fr-FR" smtClean="0"/>
              <a:t>JE Aubert, Cairo 18/01/2016</a:t>
            </a:r>
            <a:endParaRPr lang="en-GB"/>
          </a:p>
        </p:txBody>
      </p:sp>
    </p:spTree>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210</TotalTime>
  <Words>936</Words>
  <Application>Microsoft Macintosh PowerPoint</Application>
  <PresentationFormat>Présentation à l'écran (4:3)</PresentationFormat>
  <Paragraphs>110</Paragraphs>
  <Slides>19</Slides>
  <Notes>2</Notes>
  <HiddenSlides>0</HiddenSlides>
  <MMClips>0</MMClips>
  <ScaleCrop>false</ScaleCrop>
  <HeadingPairs>
    <vt:vector size="6" baseType="variant">
      <vt:variant>
        <vt:lpstr>Modèle de conception</vt:lpstr>
      </vt:variant>
      <vt:variant>
        <vt:i4>1</vt:i4>
      </vt:variant>
      <vt:variant>
        <vt:lpstr>Serveurs OLE incorporés</vt:lpstr>
      </vt:variant>
      <vt:variant>
        <vt:i4>1</vt:i4>
      </vt:variant>
      <vt:variant>
        <vt:lpstr>Titres des diapositives</vt:lpstr>
      </vt:variant>
      <vt:variant>
        <vt:i4>19</vt:i4>
      </vt:variant>
    </vt:vector>
  </HeadingPairs>
  <TitlesOfParts>
    <vt:vector size="21" baseType="lpstr">
      <vt:lpstr>Thème Office</vt:lpstr>
      <vt:lpstr>Slide</vt:lpstr>
      <vt:lpstr>Innovation, Policy, Development Concepts and Measurement</vt:lpstr>
      <vt:lpstr>Key points</vt:lpstr>
      <vt:lpstr>Innovation – What? What for? </vt:lpstr>
      <vt:lpstr>Threat to livelihoods: Jobless growth</vt:lpstr>
      <vt:lpstr>Emerging youth bulges pose a challenge to employment </vt:lpstr>
      <vt:lpstr>Diapositive 6</vt:lpstr>
      <vt:lpstr>Diapositive 7</vt:lpstr>
      <vt:lpstr>Innovation performance and  GDP per capita: Arab Countries</vt:lpstr>
      <vt:lpstr>Monitoring</vt:lpstr>
      <vt:lpstr>Diapositive 10</vt:lpstr>
      <vt:lpstr>Innovation Ecosystems: Advanced economies vs other economies</vt:lpstr>
      <vt:lpstr>Diapositive 12</vt:lpstr>
      <vt:lpstr>Policy Priorities in Developing Countries</vt:lpstr>
      <vt:lpstr>Innovation Government Strategy:  HOW TO CREATE A VIRTUOUS POLICY CYCLE? (China example)</vt:lpstr>
      <vt:lpstr>Innovation dynamics</vt:lpstr>
      <vt:lpstr>What is meant by ‘Clusters’? Examples  Local + Sectoral Concentration capturing significant shares of global/regional/national/local markets</vt:lpstr>
      <vt:lpstr>Incubating structures </vt:lpstr>
      <vt:lpstr>Sometimes economic development is more art than science</vt:lpstr>
      <vt:lpstr>Thank you!   aubert.jeaneric@gmail.com</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Jean-Eric Aubert</dc:creator>
  <cp:lastModifiedBy>Jean-Eric Aubert</cp:lastModifiedBy>
  <cp:revision>7</cp:revision>
  <dcterms:created xsi:type="dcterms:W3CDTF">2016-01-18T04:35:25Z</dcterms:created>
  <dcterms:modified xsi:type="dcterms:W3CDTF">2016-01-18T04:47:11Z</dcterms:modified>
</cp:coreProperties>
</file>