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5" r:id="rId3"/>
    <p:sldId id="324" r:id="rId4"/>
    <p:sldId id="333" r:id="rId5"/>
    <p:sldId id="325" r:id="rId6"/>
    <p:sldId id="328" r:id="rId7"/>
    <p:sldId id="329" r:id="rId8"/>
    <p:sldId id="330" r:id="rId9"/>
    <p:sldId id="331" r:id="rId10"/>
    <p:sldId id="332" r:id="rId11"/>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43" autoAdjust="0"/>
  </p:normalViewPr>
  <p:slideViewPr>
    <p:cSldViewPr>
      <p:cViewPr varScale="1">
        <p:scale>
          <a:sx n="62" d="100"/>
          <a:sy n="62" d="100"/>
        </p:scale>
        <p:origin x="-72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DEE30E7-61CC-43F9-978F-0E6604C490A7}" type="datetimeFigureOut">
              <a:rPr lang="en-GB" smtClean="0"/>
              <a:pPr/>
              <a:t>18/01/2016</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D02DBFAB-0CA3-4D73-90D2-D7EB5F45F3E7}" type="slidenum">
              <a:rPr lang="en-GB" smtClean="0"/>
              <a:pPr/>
              <a:t>‹#›</a:t>
            </a:fld>
            <a:endParaRPr lang="en-GB"/>
          </a:p>
        </p:txBody>
      </p:sp>
    </p:spTree>
    <p:extLst>
      <p:ext uri="{BB962C8B-B14F-4D97-AF65-F5344CB8AC3E}">
        <p14:creationId xmlns:p14="http://schemas.microsoft.com/office/powerpoint/2010/main" xmlns="" val="246480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2DBFAB-0CA3-4D73-90D2-D7EB5F45F3E7}" type="slidenum">
              <a:rPr lang="en-GB" smtClean="0"/>
              <a:pPr/>
              <a:t>1</a:t>
            </a:fld>
            <a:endParaRPr lang="en-GB"/>
          </a:p>
        </p:txBody>
      </p:sp>
    </p:spTree>
    <p:extLst>
      <p:ext uri="{BB962C8B-B14F-4D97-AF65-F5344CB8AC3E}">
        <p14:creationId xmlns:p14="http://schemas.microsoft.com/office/powerpoint/2010/main" xmlns="" val="52371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1429" indent="-171880" defTabSz="450561">
              <a:spcBef>
                <a:spcPts val="602"/>
              </a:spcBef>
              <a:spcAft>
                <a:spcPts val="1203"/>
              </a:spcAft>
              <a:buClr>
                <a:srgbClr val="0070C0"/>
              </a:buClr>
              <a:buFont typeface="Arial" pitchFamily="34" charset="0"/>
              <a:buChar char="•"/>
              <a:defRPr/>
            </a:pPr>
            <a:r>
              <a:rPr lang="en-GB" sz="1100" b="1" dirty="0"/>
              <a:t>An integrated programme coupling research to innovation – </a:t>
            </a:r>
            <a:r>
              <a:rPr lang="en-GB" sz="1100" dirty="0"/>
              <a:t>support from research to retail, bringing together three separate programmes/initiatives*</a:t>
            </a:r>
          </a:p>
          <a:p>
            <a:pPr marL="181429" indent="-171880" defTabSz="450561">
              <a:spcBef>
                <a:spcPts val="602"/>
              </a:spcBef>
              <a:spcAft>
                <a:spcPts val="1203"/>
              </a:spcAft>
              <a:buClr>
                <a:srgbClr val="0070C0"/>
              </a:buClr>
              <a:buFont typeface="Arial" pitchFamily="34" charset="0"/>
              <a:buChar char="•"/>
              <a:defRPr/>
            </a:pPr>
            <a:r>
              <a:rPr lang="en-GB" sz="1100" b="1" dirty="0"/>
              <a:t>Challenge based - </a:t>
            </a:r>
            <a:r>
              <a:rPr lang="en-GB" sz="1100" dirty="0"/>
              <a:t>tackling major challenges facing EU society, e.g. health, clean energy and transport</a:t>
            </a:r>
          </a:p>
          <a:p>
            <a:pPr marL="181429" indent="-171880" defTabSz="450561">
              <a:spcBef>
                <a:spcPts val="602"/>
              </a:spcBef>
              <a:spcAft>
                <a:spcPts val="1203"/>
              </a:spcAft>
              <a:buClr>
                <a:srgbClr val="0070C0"/>
              </a:buClr>
              <a:buFont typeface="Arial" pitchFamily="34" charset="0"/>
              <a:buChar char="•"/>
              <a:defRPr/>
            </a:pPr>
            <a:r>
              <a:rPr lang="fr-BE" sz="1100" b="1" dirty="0" err="1"/>
              <a:t>Strong</a:t>
            </a:r>
            <a:r>
              <a:rPr lang="fr-BE" sz="1100" b="1" dirty="0"/>
              <a:t> focus on </a:t>
            </a:r>
            <a:r>
              <a:rPr lang="fr-BE" sz="1100" b="1" dirty="0" err="1"/>
              <a:t>SMEs</a:t>
            </a:r>
            <a:r>
              <a:rPr lang="en-GB" sz="1100" b="1" dirty="0"/>
              <a:t> – </a:t>
            </a:r>
            <a:r>
              <a:rPr lang="en-GB" sz="1100" dirty="0"/>
              <a:t>20% of budget for SMEs, new dedicated SME instrument</a:t>
            </a:r>
            <a:endParaRPr lang="fr-BE" sz="1100" dirty="0"/>
          </a:p>
          <a:p>
            <a:pPr marL="181429" indent="-171880" defTabSz="450561">
              <a:spcBef>
                <a:spcPts val="602"/>
              </a:spcBef>
              <a:spcAft>
                <a:spcPts val="1203"/>
              </a:spcAft>
              <a:buClr>
                <a:srgbClr val="0070C0"/>
              </a:buClr>
              <a:buFont typeface="Arial" pitchFamily="34" charset="0"/>
              <a:buChar char="•"/>
              <a:defRPr/>
            </a:pPr>
            <a:r>
              <a:rPr lang="en-GB" sz="1100" b="1" dirty="0"/>
              <a:t>Major simplification - </a:t>
            </a:r>
            <a:r>
              <a:rPr lang="en-GB" sz="1100" dirty="0"/>
              <a:t>for all companies, universities, institutes in all EU countries and beyond</a:t>
            </a:r>
          </a:p>
          <a:p>
            <a:pPr marL="181429" indent="-171880" defTabSz="450561">
              <a:spcBef>
                <a:spcPts val="602"/>
              </a:spcBef>
              <a:spcAft>
                <a:spcPts val="1203"/>
              </a:spcAft>
              <a:buClr>
                <a:srgbClr val="0070C0"/>
              </a:buClr>
              <a:buFont typeface="Arial" pitchFamily="34" charset="0"/>
              <a:buChar char="•"/>
              <a:defRPr/>
            </a:pPr>
            <a:r>
              <a:rPr lang="en-GB" sz="1100" kern="0" dirty="0"/>
              <a:t>The Research Framework Programme, innovation aspects of Competitiveness and Innovation Framework Programme (CIP), EU contribution to the European Institute of Innovation and Technology (EIT)</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2788" indent="-289534" eaLnBrk="0" hangingPunct="0">
              <a:defRPr>
                <a:solidFill>
                  <a:schemeClr val="tx1"/>
                </a:solidFill>
                <a:latin typeface="Arial" pitchFamily="34" charset="0"/>
                <a:cs typeface="Arial" pitchFamily="34" charset="0"/>
              </a:defRPr>
            </a:lvl2pPr>
            <a:lvl3pPr marL="1158136" indent="-231627" eaLnBrk="0" hangingPunct="0">
              <a:defRPr>
                <a:solidFill>
                  <a:schemeClr val="tx1"/>
                </a:solidFill>
                <a:latin typeface="Arial" pitchFamily="34" charset="0"/>
                <a:cs typeface="Arial" pitchFamily="34" charset="0"/>
              </a:defRPr>
            </a:lvl3pPr>
            <a:lvl4pPr marL="1621390" indent="-231627" eaLnBrk="0" hangingPunct="0">
              <a:defRPr>
                <a:solidFill>
                  <a:schemeClr val="tx1"/>
                </a:solidFill>
                <a:latin typeface="Arial" pitchFamily="34" charset="0"/>
                <a:cs typeface="Arial" pitchFamily="34" charset="0"/>
              </a:defRPr>
            </a:lvl4pPr>
            <a:lvl5pPr marL="2084644" indent="-231627" eaLnBrk="0" hangingPunct="0">
              <a:defRPr>
                <a:solidFill>
                  <a:schemeClr val="tx1"/>
                </a:solidFill>
                <a:latin typeface="Arial" pitchFamily="34" charset="0"/>
                <a:cs typeface="Arial" pitchFamily="34" charset="0"/>
              </a:defRPr>
            </a:lvl5pPr>
            <a:lvl6pPr marL="2547898" indent="-231627" eaLnBrk="0" fontAlgn="base" hangingPunct="0">
              <a:spcBef>
                <a:spcPct val="0"/>
              </a:spcBef>
              <a:spcAft>
                <a:spcPct val="0"/>
              </a:spcAft>
              <a:defRPr>
                <a:solidFill>
                  <a:schemeClr val="tx1"/>
                </a:solidFill>
                <a:latin typeface="Arial" pitchFamily="34" charset="0"/>
                <a:cs typeface="Arial" pitchFamily="34" charset="0"/>
              </a:defRPr>
            </a:lvl6pPr>
            <a:lvl7pPr marL="3011152" indent="-231627" eaLnBrk="0" fontAlgn="base" hangingPunct="0">
              <a:spcBef>
                <a:spcPct val="0"/>
              </a:spcBef>
              <a:spcAft>
                <a:spcPct val="0"/>
              </a:spcAft>
              <a:defRPr>
                <a:solidFill>
                  <a:schemeClr val="tx1"/>
                </a:solidFill>
                <a:latin typeface="Arial" pitchFamily="34" charset="0"/>
                <a:cs typeface="Arial" pitchFamily="34" charset="0"/>
              </a:defRPr>
            </a:lvl7pPr>
            <a:lvl8pPr marL="3474407" indent="-231627" eaLnBrk="0" fontAlgn="base" hangingPunct="0">
              <a:spcBef>
                <a:spcPct val="0"/>
              </a:spcBef>
              <a:spcAft>
                <a:spcPct val="0"/>
              </a:spcAft>
              <a:defRPr>
                <a:solidFill>
                  <a:schemeClr val="tx1"/>
                </a:solidFill>
                <a:latin typeface="Arial" pitchFamily="34" charset="0"/>
                <a:cs typeface="Arial" pitchFamily="34" charset="0"/>
              </a:defRPr>
            </a:lvl8pPr>
            <a:lvl9pPr marL="3937661" indent="-23162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F741C3-EB26-4150-B3B3-C4A4B46B637E}" type="slidenum">
              <a:rPr lang="en-GB" altLang="en-US" smtClean="0">
                <a:ea typeface="MS PGothic" pitchFamily="34" charset="-128"/>
              </a:rPr>
              <a:pPr eaLnBrk="1" hangingPunct="1"/>
              <a:t>3</a:t>
            </a:fld>
            <a:endParaRPr lang="en-GB" altLang="en-US"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Southern Mediterranean region is of strategic importance to both EU external and internal policies. The countries and people of the region face common challenges that include water scarcity, food security, weak social protection, old and new health problems, energy concerns, brain drain, migration, a lack of meaningful job creation job security and human development in terms of citizens' participation in political, social and economic development. Some of these major challenges may be addressed through innovative and knowledge-based</a:t>
            </a:r>
          </a:p>
          <a:p>
            <a:r>
              <a:rPr lang="en-GB" sz="1200" b="0" i="0" u="none" strike="noStrike" kern="1200" baseline="0" dirty="0" smtClean="0">
                <a:solidFill>
                  <a:schemeClr val="tx1"/>
                </a:solidFill>
                <a:latin typeface="+mn-lt"/>
                <a:ea typeface="+mn-ea"/>
                <a:cs typeface="+mn-cs"/>
              </a:rPr>
              <a:t>approaches that are context specific and include participatory methods.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EU response to the changes in the Arab world was articulated in 2011 when the EU offered its Mediterranean partners Ά Partnership for democracy and shared prosperity</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in the</a:t>
            </a:r>
          </a:p>
          <a:p>
            <a:r>
              <a:rPr lang="en-GB" sz="1200" b="0" i="0" u="none" strike="noStrike" kern="1200" baseline="0" dirty="0" smtClean="0">
                <a:solidFill>
                  <a:schemeClr val="tx1"/>
                </a:solidFill>
                <a:latin typeface="+mn-lt"/>
                <a:ea typeface="+mn-ea"/>
                <a:cs typeface="+mn-cs"/>
              </a:rPr>
              <a:t>context of the European Neighbourhood Policy (ENP).</a:t>
            </a:r>
          </a:p>
          <a:p>
            <a:endParaRPr lang="fr-BE"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partnership focuses on three elements: democratic transformation, a partnership with people and civil society, and sustainable and inclusive growth. </a:t>
            </a:r>
          </a:p>
          <a:p>
            <a:endParaRPr lang="fr-BE"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 regard especially to the last element, the EU has launched a number of initiatives with its Southern neighbours in the sphere of research, technological development and innovation. In its joint communication on ‘A New Response to a Changing Neighbourhood’, the EU has set itself the goal to work together with its neighbours, both to the South and to the East, towards the creation of a Common Knowledge and Innovation Space (CKIS). The CKIS is meant to cover policy dialogue, national and regional capacity-building, cooperation in research and innovation, increased mobility opportunities for students, researchers and academics throughout the region and externally.</a:t>
            </a:r>
            <a:endParaRPr lang="fr-BE"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02DBFAB-0CA3-4D73-90D2-D7EB5F45F3E7}" type="slidenum">
              <a:rPr lang="en-GB" smtClean="0"/>
              <a:pPr/>
              <a:t>4</a:t>
            </a:fld>
            <a:endParaRPr lang="en-GB"/>
          </a:p>
        </p:txBody>
      </p:sp>
    </p:spTree>
    <p:extLst>
      <p:ext uri="{BB962C8B-B14F-4D97-AF65-F5344CB8AC3E}">
        <p14:creationId xmlns:p14="http://schemas.microsoft.com/office/powerpoint/2010/main" xmlns="" val="219100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EUR 1 million EU, includes diverse partners from the EU Member States and partners from Egypt, Jordan, Lebanon, Palestine, Iran and Iraq (Israel and Syria to be engaged later during the project as well).</a:t>
            </a:r>
            <a:endParaRPr lang="en-US" dirty="0"/>
          </a:p>
        </p:txBody>
      </p:sp>
      <p:sp>
        <p:nvSpPr>
          <p:cNvPr id="4" name="Slide Number Placeholder 3"/>
          <p:cNvSpPr>
            <a:spLocks noGrp="1"/>
          </p:cNvSpPr>
          <p:nvPr>
            <p:ph type="sldNum" sz="quarter" idx="10"/>
          </p:nvPr>
        </p:nvSpPr>
        <p:spPr/>
        <p:txBody>
          <a:bodyPr/>
          <a:lstStyle/>
          <a:p>
            <a:pPr>
              <a:defRPr/>
            </a:pPr>
            <a:fld id="{5C2BDB83-559F-4BFA-8E79-A15654D0BCFA}" type="slidenum">
              <a:rPr lang="en-GB" smtClean="0"/>
              <a:pPr>
                <a:defRPr/>
              </a:pPr>
              <a:t>6</a:t>
            </a:fld>
            <a:endParaRPr lang="en-GB"/>
          </a:p>
        </p:txBody>
      </p:sp>
    </p:spTree>
    <p:extLst>
      <p:ext uri="{BB962C8B-B14F-4D97-AF65-F5344CB8AC3E}">
        <p14:creationId xmlns:p14="http://schemas.microsoft.com/office/powerpoint/2010/main" xmlns="" val="146300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Initiate support framework to enhance innovation at national/regional level; Unleash innovation potential in the region; Prioritize financing of innovative entrepreneurs, with a special focus on youth and women; </a:t>
            </a:r>
          </a:p>
          <a:p>
            <a:r>
              <a:rPr lang="en-GB" dirty="0" smtClean="0"/>
              <a:t>Support addressing the vital needs of the region for funds and TA in the sphere of innovation and exploitation of research results; support and lead multilateral partnerships with MS, Southern Med countries, International Financial Institutions (IFIs), private sector, civil society and other stakeholders.</a:t>
            </a:r>
          </a:p>
          <a:p>
            <a:endParaRPr lang="en-GB" dirty="0"/>
          </a:p>
        </p:txBody>
      </p:sp>
      <p:sp>
        <p:nvSpPr>
          <p:cNvPr id="4" name="Slide Number Placeholder 3"/>
          <p:cNvSpPr>
            <a:spLocks noGrp="1"/>
          </p:cNvSpPr>
          <p:nvPr>
            <p:ph type="sldNum" sz="quarter" idx="10"/>
          </p:nvPr>
        </p:nvSpPr>
        <p:spPr/>
        <p:txBody>
          <a:bodyPr/>
          <a:lstStyle/>
          <a:p>
            <a:fld id="{D02DBFAB-0CA3-4D73-90D2-D7EB5F45F3E7}" type="slidenum">
              <a:rPr lang="en-GB" smtClean="0"/>
              <a:pPr/>
              <a:t>7</a:t>
            </a:fld>
            <a:endParaRPr lang="en-GB"/>
          </a:p>
        </p:txBody>
      </p:sp>
    </p:spTree>
    <p:extLst>
      <p:ext uri="{BB962C8B-B14F-4D97-AF65-F5344CB8AC3E}">
        <p14:creationId xmlns:p14="http://schemas.microsoft.com/office/powerpoint/2010/main" xmlns="" val="220561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ea typeface="+mn-ea"/>
              </a:rPr>
              <a:t>The Commissioner announced to the Competitiveness Council in March that he would initiate the process leading to a legislative proposal.</a:t>
            </a:r>
          </a:p>
          <a:p>
            <a:pPr lvl="0"/>
            <a:r>
              <a:rPr lang="en-GB" dirty="0">
                <a:ea typeface="+mn-ea"/>
              </a:rPr>
              <a:t>This implies that the Commission will perform an impact assessment and make a proposal to Council and Parliament based on its findings. The major options are the participation </a:t>
            </a:r>
            <a:r>
              <a:rPr lang="en-GB" dirty="0" err="1">
                <a:ea typeface="+mn-ea"/>
              </a:rPr>
              <a:t>o</a:t>
            </a:r>
            <a:r>
              <a:rPr lang="en-GB" dirty="0">
                <a:ea typeface="+mn-ea"/>
              </a:rPr>
              <a:t> the EU in a joint programme under TFEU Art. 185, programme-based options, using Horizon 2020 to further EU-MED cooperation or a no-action scenario.</a:t>
            </a:r>
          </a:p>
          <a:p>
            <a:pPr lvl="0"/>
            <a:r>
              <a:rPr lang="en-GB" dirty="0">
                <a:ea typeface="+mn-ea"/>
              </a:rPr>
              <a:t>Meanwhile a task force has been set in in DG RTD to which C3 participates.</a:t>
            </a:r>
          </a:p>
          <a:p>
            <a:pPr lvl="0"/>
            <a:r>
              <a:rPr lang="en-GB" dirty="0">
                <a:ea typeface="+mn-ea"/>
              </a:rPr>
              <a:t>The task force is in the process of nominating an external expert group to support the Commission in analysing the joint programme proposal by MS And 3</a:t>
            </a:r>
            <a:r>
              <a:rPr lang="en-GB" baseline="30000" dirty="0">
                <a:ea typeface="+mn-ea"/>
              </a:rPr>
              <a:t>rd</a:t>
            </a:r>
            <a:r>
              <a:rPr lang="en-GB" dirty="0">
                <a:ea typeface="+mn-ea"/>
              </a:rPr>
              <a:t> countries.</a:t>
            </a:r>
          </a:p>
          <a:p>
            <a:pPr lvl="0"/>
            <a:r>
              <a:rPr lang="en-GB" dirty="0">
                <a:ea typeface="+mn-ea"/>
              </a:rPr>
              <a:t>While 3 </a:t>
            </a:r>
            <a:r>
              <a:rPr lang="en-GB" dirty="0" err="1">
                <a:ea typeface="+mn-ea"/>
              </a:rPr>
              <a:t>S.Med</a:t>
            </a:r>
            <a:r>
              <a:rPr lang="en-GB" dirty="0">
                <a:ea typeface="+mn-ea"/>
              </a:rPr>
              <a:t> countries (EY, MO, TU) have confirmed their participation to the programme other countries, JO, IS may join the initiative.</a:t>
            </a:r>
          </a:p>
          <a:p>
            <a:pPr lvl="0"/>
            <a:r>
              <a:rPr lang="en-GB" dirty="0">
                <a:ea typeface="+mn-ea"/>
              </a:rPr>
              <a:t>The EU-MED GSO in November is expected to discuss PRIMA. We are working closely with </a:t>
            </a:r>
            <a:r>
              <a:rPr lang="en-GB" dirty="0" err="1">
                <a:ea typeface="+mn-ea"/>
              </a:rPr>
              <a:t>Dir</a:t>
            </a:r>
            <a:r>
              <a:rPr lang="en-GB" dirty="0">
                <a:ea typeface="+mn-ea"/>
              </a:rPr>
              <a:t> I on the international cooperation aspects of the initiative.</a:t>
            </a:r>
          </a:p>
          <a:p>
            <a:endParaRPr lang="en-GB" dirty="0" smtClean="0"/>
          </a:p>
          <a:p>
            <a:r>
              <a:rPr lang="en-US" dirty="0" smtClean="0">
                <a:solidFill>
                  <a:srgbClr val="FF0000"/>
                </a:solidFill>
              </a:rPr>
              <a:t>UPDATE :</a:t>
            </a:r>
            <a:r>
              <a:rPr lang="en-US" baseline="0" dirty="0" smtClean="0">
                <a:solidFill>
                  <a:srgbClr val="FF0000"/>
                </a:solidFill>
              </a:rPr>
              <a:t> </a:t>
            </a:r>
            <a:r>
              <a:rPr lang="en-US" baseline="0" dirty="0" smtClean="0"/>
              <a:t>In April 2012, a Euro-Mediterranean Conference on Science, Technology and Innovation </a:t>
            </a:r>
            <a:r>
              <a:rPr lang="en-US" baseline="0" dirty="0" err="1" smtClean="0"/>
              <a:t>organised</a:t>
            </a:r>
            <a:r>
              <a:rPr lang="en-US" baseline="0" dirty="0" smtClean="0"/>
              <a:t> by the European Commission was held in Barcelona in order to discuss how to strengthen Euro-Mediterranean cooperation. The discussions led to the conclusions that European and Mediterranean countries need to work in a bi-regional partnership to address common challenges on the basis of co-ownership, mutual interest and shared benefit. These discussions were resumed at the Nicosia informal Competitiveness Council, in July 2012 during the Cypriot Presidency, and, as an immediate follow-up, a group of Member States joined by Southern Mediterranean countries launched the Partnership in Research and Innovation in the Mediterranean Area (PRIMA) initiative. The PRIMA initiative concerns the potential Union participation in a proposal for a joint </a:t>
            </a:r>
            <a:r>
              <a:rPr lang="en-US" baseline="0" dirty="0" err="1" smtClean="0"/>
              <a:t>programme</a:t>
            </a:r>
            <a:r>
              <a:rPr lang="en-US" baseline="0" dirty="0" smtClean="0"/>
              <a:t> submitted by 9 Member States in December 2014 in the framework of an Article 185 TFEU. The Member States that participated in the preparation of the joint </a:t>
            </a:r>
            <a:r>
              <a:rPr lang="en-US" baseline="0" dirty="0" err="1" smtClean="0"/>
              <a:t>programme</a:t>
            </a:r>
            <a:r>
              <a:rPr lang="en-US" baseline="0" dirty="0" smtClean="0"/>
              <a:t> proposal are Croatia, Cyprus, France, Greece, Italy, Malta, Portugal, Slovenia and Spain. Third country participants in the preparation of the joint </a:t>
            </a:r>
            <a:r>
              <a:rPr lang="en-US" baseline="0" dirty="0" err="1" smtClean="0"/>
              <a:t>programme</a:t>
            </a:r>
            <a:r>
              <a:rPr lang="en-US" baseline="0" dirty="0" smtClean="0"/>
              <a:t> are: Algeria, Egypt, Jordan, Lebanon, Morocco, Tunisia and Turkey. The PRIMA joint programming proposal is fostering an integrated approach to address issues related to food production systems and the sustainable use of water resources, which are key socio-economic challenges of particular interest in the Mediterranean area, </a:t>
            </a:r>
            <a:r>
              <a:rPr lang="en-US" baseline="0" dirty="0" err="1" smtClean="0"/>
              <a:t>characterised</a:t>
            </a:r>
            <a:r>
              <a:rPr lang="en-US" baseline="0" dirty="0" smtClean="0"/>
              <a:t> by water scarcity and increasing fresh water demand for agricultural, domestic, touristic and industrial use. </a:t>
            </a:r>
            <a:endParaRPr lang="en-GB" dirty="0" smtClean="0"/>
          </a:p>
          <a:p>
            <a:endParaRPr lang="en-GB" dirty="0"/>
          </a:p>
        </p:txBody>
      </p:sp>
      <p:sp>
        <p:nvSpPr>
          <p:cNvPr id="4" name="Slide Number Placeholder 3"/>
          <p:cNvSpPr>
            <a:spLocks noGrp="1"/>
          </p:cNvSpPr>
          <p:nvPr>
            <p:ph type="sldNum" sz="quarter" idx="10"/>
          </p:nvPr>
        </p:nvSpPr>
        <p:spPr/>
        <p:txBody>
          <a:bodyPr/>
          <a:lstStyle/>
          <a:p>
            <a:fld id="{D02DBFAB-0CA3-4D73-90D2-D7EB5F45F3E7}" type="slidenum">
              <a:rPr lang="en-GB" smtClean="0"/>
              <a:pPr/>
              <a:t>8</a:t>
            </a:fld>
            <a:endParaRPr lang="en-GB"/>
          </a:p>
        </p:txBody>
      </p:sp>
    </p:spTree>
    <p:extLst>
      <p:ext uri="{BB962C8B-B14F-4D97-AF65-F5344CB8AC3E}">
        <p14:creationId xmlns:p14="http://schemas.microsoft.com/office/powerpoint/2010/main" xmlns="" val="220561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mn-ea"/>
              </a:rPr>
              <a:t>The following are proposed as priority areas for cooperation with the Southern Mediterranean countries. They were identified by the Euro-Mediterranean conference in research and</a:t>
            </a:r>
          </a:p>
          <a:p>
            <a:r>
              <a:rPr lang="en-GB" dirty="0">
                <a:ea typeface="+mn-ea"/>
              </a:rPr>
              <a:t>innovation, held on 2-3 April 2012 in Barcelona and endorsed by the Euro-Mediterranean Group of Senior Officials (EU-Med GSO): Water availability and management, food security and agriculture; Renewable energy and efficiency; Fighting diseases and improving wellbeing; Green, efficient and integrated transport systems; Management of marine environment and resources; Changing science in changing societies.</a:t>
            </a:r>
            <a:endParaRPr lang="en-GB" dirty="0" smtClean="0"/>
          </a:p>
          <a:p>
            <a:r>
              <a:rPr lang="en-US" dirty="0" smtClean="0"/>
              <a:t> </a:t>
            </a:r>
            <a:endParaRPr lang="en-US" baseline="0" dirty="0" smtClean="0"/>
          </a:p>
          <a:p>
            <a:r>
              <a:rPr lang="en-US" baseline="0" dirty="0" smtClean="0"/>
              <a:t>UPDATE: </a:t>
            </a:r>
          </a:p>
          <a:p>
            <a:r>
              <a:rPr lang="en-US" dirty="0" smtClean="0"/>
              <a:t>Water availability and management, food security and agriculture</a:t>
            </a:r>
          </a:p>
          <a:p>
            <a:endParaRPr lang="en-US" dirty="0" smtClean="0"/>
          </a:p>
          <a:p>
            <a:r>
              <a:rPr lang="en-US" dirty="0" smtClean="0"/>
              <a:t>All these issues are highly relevant for the Mediterranean countries, with their strong focus on water and food security research. Mutually beneficial cooperation should be continued by joining forces with a focus on integrated approaches that </a:t>
            </a:r>
            <a:r>
              <a:rPr lang="en-US" dirty="0" err="1" smtClean="0"/>
              <a:t>optimise</a:t>
            </a:r>
            <a:r>
              <a:rPr lang="en-US" dirty="0" smtClean="0"/>
              <a:t> production and usage from natural resources in a sustainable manner under conditions of climate change (water scarcity and diminishing agricultural production). </a:t>
            </a:r>
          </a:p>
          <a:p>
            <a:r>
              <a:rPr lang="en-US" dirty="0" smtClean="0"/>
              <a:t>This cooperation has important links with the dialogue with Africa as well.</a:t>
            </a:r>
          </a:p>
          <a:p>
            <a:r>
              <a:rPr lang="en-US" dirty="0" smtClean="0"/>
              <a:t>The priority is addressed in Horizon 2020 Work </a:t>
            </a:r>
            <a:r>
              <a:rPr lang="en-US" dirty="0" err="1" smtClean="0"/>
              <a:t>Programme</a:t>
            </a:r>
            <a:r>
              <a:rPr lang="en-US" dirty="0" smtClean="0"/>
              <a:t> 2014-2015 in Societal Challenge 2 and Societal Challenge 5 (targeted call on rural areas and social innovation in the Southern Mediterranean as well as in the field of integrated water management in Southern Mediterranean).</a:t>
            </a:r>
          </a:p>
          <a:p>
            <a:r>
              <a:rPr lang="en-US" dirty="0" smtClean="0"/>
              <a:t>	</a:t>
            </a:r>
          </a:p>
          <a:p>
            <a:r>
              <a:rPr lang="en-US" dirty="0" smtClean="0"/>
              <a:t>	Renewable energy and efficiency</a:t>
            </a:r>
          </a:p>
          <a:p>
            <a:endParaRPr lang="en-US" dirty="0" smtClean="0"/>
          </a:p>
          <a:p>
            <a:r>
              <a:rPr lang="en-US" dirty="0" smtClean="0"/>
              <a:t>By 2030 the energy demand in the South Mediterranean will be about four times higher than in the North, therefore the exploitation of the renewable energy sources is crucial to respond adequately to the future energy demand. The Mediterranean basin is suited to renewable energy resources. It enjoys an excellent solar potential with small cloud coverage and high irradiation factor throughout the year. Wind power and Mediterranean-specific biomass also constitute a potential to be developed further. </a:t>
            </a:r>
          </a:p>
          <a:p>
            <a:r>
              <a:rPr lang="en-US" dirty="0" smtClean="0"/>
              <a:t>The priority is not addressed in WP 2014-2015. In the last FP7 call, there was a targeted call on renewable energy in the South Mediterranean. </a:t>
            </a:r>
          </a:p>
          <a:p>
            <a:endParaRPr lang="en-US" dirty="0" smtClean="0"/>
          </a:p>
          <a:p>
            <a:r>
              <a:rPr lang="en-US" dirty="0" smtClean="0"/>
              <a:t>Fighting diseases and improving well-being </a:t>
            </a:r>
          </a:p>
          <a:p>
            <a:endParaRPr lang="en-US" dirty="0" smtClean="0"/>
          </a:p>
          <a:p>
            <a:r>
              <a:rPr lang="en-US" dirty="0" smtClean="0"/>
              <a:t>There is a strong interest in the South Mediterranean for collaboration with EU on shared health problems, particularly on rare diseases, infectious diseases and non-communicable diseases such as diabetes, cancer and obesity. As these diseases have no geographic boundaries and figures are increasing, also because of demographic changes, there is a need for a joint Euro-Mediterranean research effort in prevention, early and appropriate diagnosis and treatment.</a:t>
            </a:r>
          </a:p>
          <a:p>
            <a:endParaRPr lang="en-US" dirty="0" smtClean="0"/>
          </a:p>
          <a:p>
            <a:r>
              <a:rPr lang="en-US" dirty="0" smtClean="0"/>
              <a:t>	The priority is not addressed in WP 2014-2015.</a:t>
            </a:r>
          </a:p>
          <a:p>
            <a:endParaRPr lang="en-US" dirty="0" smtClean="0"/>
          </a:p>
          <a:p>
            <a:r>
              <a:rPr lang="en-US" dirty="0" smtClean="0"/>
              <a:t>	Green, efficient and integrated transport systems </a:t>
            </a:r>
          </a:p>
          <a:p>
            <a:endParaRPr lang="en-US" dirty="0" smtClean="0"/>
          </a:p>
          <a:p>
            <a:r>
              <a:rPr lang="en-US" dirty="0" smtClean="0"/>
              <a:t>The potential for cooperation in surface transport research at the regional (Mediterranean) level should be explored. Areas of mutual interest in EU-MED cooperation could be ports and hinterland connectivity; logistics networks and transport networks; city development and urban mobility. Based on these, specific areas of cooperation identified are: innovative public transport solutions, transport infrastructures, urban logistics solutions.</a:t>
            </a:r>
          </a:p>
          <a:p>
            <a:r>
              <a:rPr lang="en-US" dirty="0" smtClean="0"/>
              <a:t>Transport research cooperation with a focus on transfer and capacity building of urban transport innovations (public transport, integrated planning, city logistics, road infrastructure), supported by two FP7 coordination and support actions SOLUTIONS and VIAGIO PLUS, may lead to more targeted actions in the future.</a:t>
            </a:r>
          </a:p>
          <a:p>
            <a:endParaRPr lang="en-US" dirty="0" smtClean="0"/>
          </a:p>
          <a:p>
            <a:r>
              <a:rPr lang="en-US" dirty="0" smtClean="0"/>
              <a:t>Management of marine environment and resources</a:t>
            </a:r>
          </a:p>
          <a:p>
            <a:r>
              <a:rPr lang="en-US" dirty="0" smtClean="0"/>
              <a:t>The Mediterranean Sea is characterized by a combination of coastal and open sea dynamics and is often referred as "miniature ocean" and a "physical laboratory" for marine environmental research. It is also one of the richest European regions in terms of species diversity. Therefore, together with their Northern counterparts the South Mediterranean countries have a direct interest in the sustainable management of the Mediterranean and the development of joint marine and maritime research and innovation. Several of them are involved in large FP7 marine projects in particular PERSEUS and COCONET funded under The Ocean of Tomorrow together with Black Sea countries. </a:t>
            </a:r>
          </a:p>
          <a:p>
            <a:r>
              <a:rPr lang="en-US" dirty="0" smtClean="0"/>
              <a:t>The priority is not addressed in WP 2014-2015. New actions may be envisaged in the next strategic programming of Horizon 2020 (2016-2017) to reinforce cooperation in these two basins.</a:t>
            </a:r>
          </a:p>
          <a:p>
            <a:endParaRPr lang="en-US" dirty="0" smtClean="0"/>
          </a:p>
          <a:p>
            <a:r>
              <a:rPr lang="en-US" dirty="0" smtClean="0"/>
              <a:t>Changing science in changing societies</a:t>
            </a:r>
          </a:p>
          <a:p>
            <a:r>
              <a:rPr lang="en-US" dirty="0" smtClean="0"/>
              <a:t>The South Mediterranean region is undergoing deep social, economic, political transformations. These need to be understood and supported by research and innovation, and by stronger engagement between R&amp;I communities and the broader society. In this context a huge potential is represented by the scientific Diasporas of the South Mediterranean countries and the large young population.  </a:t>
            </a:r>
          </a:p>
          <a:p>
            <a:r>
              <a:rPr lang="en-US" dirty="0" smtClean="0"/>
              <a:t>The priority is partly addressed in WP 2014-2015 in SC 6 (targeted call on the EU </a:t>
            </a:r>
            <a:r>
              <a:rPr lang="en-US" dirty="0" err="1" smtClean="0"/>
              <a:t>Neighbourhood</a:t>
            </a:r>
            <a:r>
              <a:rPr lang="en-US" dirty="0" smtClean="0"/>
              <a:t> policy, including topics </a:t>
            </a:r>
            <a:r>
              <a:rPr lang="en-US" dirty="0" err="1" smtClean="0"/>
              <a:t>focussing</a:t>
            </a:r>
            <a:r>
              <a:rPr lang="en-US" dirty="0" smtClean="0"/>
              <a:t> on the Mediterranean and the broader Middle-East). </a:t>
            </a:r>
          </a:p>
          <a:p>
            <a:endParaRPr lang="en-US" dirty="0" smtClean="0"/>
          </a:p>
          <a:p>
            <a:r>
              <a:rPr lang="en-US" dirty="0" smtClean="0"/>
              <a:t>Cross-cutting priorities</a:t>
            </a:r>
          </a:p>
          <a:p>
            <a:endParaRPr lang="en-US" dirty="0" smtClean="0"/>
          </a:p>
          <a:p>
            <a:r>
              <a:rPr lang="en-US" dirty="0" smtClean="0"/>
              <a:t>Research infrastructures</a:t>
            </a:r>
          </a:p>
          <a:p>
            <a:r>
              <a:rPr lang="en-US" dirty="0" smtClean="0"/>
              <a:t>The development and/or exploitation of joint research infrastructures is of paramount importance in the Euro-Mediterranean research cooperation given the lack of high-quality and affordable research infrastructure in the region and their importance in addressing adequately most of the shared societal challenges in the broader Mediterranean region. </a:t>
            </a:r>
          </a:p>
          <a:p>
            <a:r>
              <a:rPr lang="en-US" dirty="0" smtClean="0"/>
              <a:t>The priority is addressed in WP 2014-2015 in Excellent Science, Call 4 on the development of an inventory of the Research Infrastructure capabilities in the region (e.g. including the Jordanian efforts to build a synchrotron – SESAME). Based on this, inventory cooperation actions can be identified (e.g. solar power, renewable energies, repositories, the development of a regional Research and Education Network – ASREN - and its interconnection to GEANT).</a:t>
            </a:r>
          </a:p>
          <a:p>
            <a:endParaRPr lang="en-US" dirty="0" smtClean="0"/>
          </a:p>
          <a:p>
            <a:r>
              <a:rPr lang="en-US" dirty="0" smtClean="0"/>
              <a:t>Innovation</a:t>
            </a:r>
          </a:p>
          <a:p>
            <a:r>
              <a:rPr lang="en-US" dirty="0" smtClean="0"/>
              <a:t>Considering the great importance and urgency related to job creation and regional empowerment, the Southern Mediterranean countries started developing policies to promote innovation, knowledge sharing and its return on industry, economy and society as a whole. In 2013 the Working Group on Innovation of the EU-MED GSO, in consultation with the European Commission, elaborated a draft Concept Paper on Supporting Innovation in the Southern Mediterranean </a:t>
            </a:r>
            <a:r>
              <a:rPr lang="en-US" dirty="0" err="1" smtClean="0"/>
              <a:t>Neighbourhood</a:t>
            </a:r>
            <a:r>
              <a:rPr lang="en-US" dirty="0" smtClean="0"/>
              <a:t> countries. The draft paper was presented at the last meeting of the EU – Med GSO held on 18 December 2013 in Brussels and a workshop will be held in April 2014 to focus and </a:t>
            </a:r>
            <a:r>
              <a:rPr lang="en-US" dirty="0" err="1" smtClean="0"/>
              <a:t>prioritise</a:t>
            </a:r>
            <a:r>
              <a:rPr lang="en-US" smtClean="0"/>
              <a:t> further.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02DBFAB-0CA3-4D73-90D2-D7EB5F45F3E7}" type="slidenum">
              <a:rPr lang="en-GB" smtClean="0"/>
              <a:pPr/>
              <a:t>9</a:t>
            </a:fld>
            <a:endParaRPr lang="en-GB"/>
          </a:p>
        </p:txBody>
      </p:sp>
    </p:spTree>
    <p:extLst>
      <p:ext uri="{BB962C8B-B14F-4D97-AF65-F5344CB8AC3E}">
        <p14:creationId xmlns:p14="http://schemas.microsoft.com/office/powerpoint/2010/main" xmlns="" val="220561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marL="358775" indent="-358775">
              <a:tabLst/>
              <a:defRPr sz="24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10" name="Content Placeholder 8"/>
          <p:cNvSpPr>
            <a:spLocks noGrp="1"/>
          </p:cNvSpPr>
          <p:nvPr>
            <p:ph sz="quarter" idx="11"/>
          </p:nvPr>
        </p:nvSpPr>
        <p:spPr>
          <a:xfrm>
            <a:off x="468313" y="1557338"/>
            <a:ext cx="8207375" cy="4383087"/>
          </a:xfrm>
          <a:prstGeom prst="rect">
            <a:avLst/>
          </a:prstGeom>
        </p:spPr>
        <p:txBody>
          <a:bodyPr/>
          <a:lstStyle>
            <a:lvl1pPr marL="0" indent="0">
              <a:buFontTx/>
              <a:buNone/>
              <a:defRPr sz="1800" i="0">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269875" indent="-269875">
              <a:spcBef>
                <a:spcPts val="600"/>
              </a:spcBef>
              <a:buClr>
                <a:srgbClr val="00B0F0"/>
              </a:buClr>
              <a:buFont typeface="Wingdings" panose="05000000000000000000" pitchFamily="2" charset="2"/>
              <a:buChar char="ü"/>
              <a:defRPr sz="14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0" indent="0">
              <a:spcBef>
                <a:spcPts val="1000"/>
              </a:spcBef>
              <a:buFontTx/>
              <a:buNone/>
              <a:defRPr sz="1400">
                <a:solidFill>
                  <a:srgbClr val="0070C0"/>
                </a:solidFill>
                <a:latin typeface="Verdana" panose="020B0604030504040204" pitchFamily="34" charset="0"/>
                <a:ea typeface="Verdana" panose="020B0604030504040204" pitchFamily="34" charset="0"/>
                <a:cs typeface="Verdana" panose="020B0604030504040204" pitchFamily="34" charset="0"/>
              </a:defRPr>
            </a:lvl3pPr>
            <a:lvl4pPr marL="3175" indent="0">
              <a:spcBef>
                <a:spcPts val="1400"/>
              </a:spcBef>
              <a:buFontTx/>
              <a:buNone/>
              <a:defRPr sz="1200">
                <a:solidFill>
                  <a:srgbClr val="0070C0"/>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endParaRPr lang="en-GB" dirty="0" smtClean="0"/>
          </a:p>
          <a:p>
            <a:pPr lvl="3"/>
            <a:r>
              <a:rPr lang="en-US" dirty="0" smtClean="0"/>
              <a:t>Fourth level</a:t>
            </a:r>
            <a:endParaRPr lang="en-GB" dirty="0"/>
          </a:p>
        </p:txBody>
      </p:sp>
    </p:spTree>
    <p:extLst>
      <p:ext uri="{BB962C8B-B14F-4D97-AF65-F5344CB8AC3E}">
        <p14:creationId xmlns:p14="http://schemas.microsoft.com/office/powerpoint/2010/main" xmlns="" val="93196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sp>
        <p:nvSpPr>
          <p:cNvPr id="2" name="Title 1"/>
          <p:cNvSpPr>
            <a:spLocks noGrp="1"/>
          </p:cNvSpPr>
          <p:nvPr>
            <p:ph type="title" hasCustomPrompt="1"/>
          </p:nvPr>
        </p:nvSpPr>
        <p:spPr>
          <a:xfrm>
            <a:off x="4139952" y="1700808"/>
            <a:ext cx="4536504" cy="2088232"/>
          </a:xfrm>
        </p:spPr>
        <p:txBody>
          <a:bodyPr/>
          <a:lstStyle>
            <a:lvl1pPr>
              <a:defRPr sz="76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457200" y="6093296"/>
            <a:ext cx="2133600" cy="476250"/>
          </a:xfrm>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xfrm>
            <a:off x="3124200" y="6093296"/>
            <a:ext cx="2895600" cy="476250"/>
          </a:xfrm>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a:xfrm>
            <a:off x="6553200" y="6093296"/>
            <a:ext cx="2133600" cy="476250"/>
          </a:xfrm>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pic>
        <p:nvPicPr>
          <p:cNvPr id="1026" name="Picture 2" descr="C:\DOCUME~1\lenain\LOCALS~1\Temp\7zECB.tmp\LOGO-CE for RTD EN Positive Cyan.png"/>
          <p:cNvPicPr>
            <a:picLocks noChangeAspect="1" noChangeArrowheads="1"/>
          </p:cNvPicPr>
          <p:nvPr userDrawn="1"/>
        </p:nvPicPr>
        <p:blipFill>
          <a:blip r:embed="rId2" cstate="print"/>
          <a:srcRect/>
          <a:stretch>
            <a:fillRect/>
          </a:stretch>
        </p:blipFill>
        <p:spPr bwMode="auto">
          <a:xfrm>
            <a:off x="3664800" y="324000"/>
            <a:ext cx="1811933" cy="1396800"/>
          </a:xfrm>
          <a:prstGeom prst="rect">
            <a:avLst/>
          </a:prstGeom>
          <a:noFill/>
        </p:spPr>
      </p:pic>
      <p:pic>
        <p:nvPicPr>
          <p:cNvPr id="1027" name="Picture 3" descr="C:\DOCUME~1\lenain\LOCALS~1\Temp\7zECC.tmp\Footer Box RTD EN Cyan.png"/>
          <p:cNvPicPr>
            <a:picLocks noChangeAspect="1" noChangeArrowheads="1"/>
          </p:cNvPicPr>
          <p:nvPr userDrawn="1"/>
        </p:nvPicPr>
        <p:blipFill>
          <a:blip r:embed="rId3" cstate="print"/>
          <a:srcRect/>
          <a:stretch>
            <a:fillRect/>
          </a:stretch>
        </p:blipFill>
        <p:spPr bwMode="auto">
          <a:xfrm>
            <a:off x="4219200" y="6436800"/>
            <a:ext cx="685800" cy="457200"/>
          </a:xfrm>
          <a:prstGeom prst="rect">
            <a:avLst/>
          </a:prstGeom>
          <a:noFill/>
        </p:spPr>
      </p:pic>
    </p:spTree>
    <p:extLst>
      <p:ext uri="{BB962C8B-B14F-4D97-AF65-F5344CB8AC3E}">
        <p14:creationId xmlns:p14="http://schemas.microsoft.com/office/powerpoint/2010/main" xmlns="" val="8605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AEF0"/>
              </a:buClr>
              <a:tabLst>
                <a:tab pos="7623175" algn="l"/>
              </a:tabLst>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7" name="Rectangle 4"/>
          <p:cNvSpPr>
            <a:spLocks noGrp="1" noChangeArrowheads="1"/>
          </p:cNvSpPr>
          <p:nvPr>
            <p:ph type="dt" sz="half" idx="10"/>
          </p:nvPr>
        </p:nvSpPr>
        <p:spPr>
          <a:xfrm>
            <a:off x="457200" y="6093296"/>
            <a:ext cx="2133600" cy="476250"/>
          </a:xfrm>
        </p:spPr>
        <p:txBody>
          <a:bodyPr/>
          <a:lstStyle>
            <a:lvl1pPr>
              <a:defRPr dirty="0">
                <a:solidFill>
                  <a:schemeClr val="tx1"/>
                </a:solidFill>
              </a:defRPr>
            </a:lvl1pPr>
          </a:lstStyle>
          <a:p>
            <a:pPr>
              <a:defRPr/>
            </a:pPr>
            <a:endParaRPr lang="en-GB">
              <a:solidFill>
                <a:srgbClr val="000000"/>
              </a:solidFill>
            </a:endParaRPr>
          </a:p>
        </p:txBody>
      </p:sp>
      <p:sp>
        <p:nvSpPr>
          <p:cNvPr id="18" name="Rectangle 5"/>
          <p:cNvSpPr>
            <a:spLocks noGrp="1" noChangeArrowheads="1"/>
          </p:cNvSpPr>
          <p:nvPr>
            <p:ph type="ftr" sz="quarter" idx="11"/>
          </p:nvPr>
        </p:nvSpPr>
        <p:spPr>
          <a:xfrm>
            <a:off x="3124200" y="6093296"/>
            <a:ext cx="2895600" cy="476250"/>
          </a:xfrm>
        </p:spPr>
        <p:txBody>
          <a:bodyPr/>
          <a:lstStyle>
            <a:lvl1pPr>
              <a:defRPr dirty="0">
                <a:solidFill>
                  <a:schemeClr val="tx1"/>
                </a:solidFill>
              </a:defRPr>
            </a:lvl1pPr>
          </a:lstStyle>
          <a:p>
            <a:pPr>
              <a:defRPr/>
            </a:pPr>
            <a:endParaRPr>
              <a:solidFill>
                <a:srgbClr val="000000"/>
              </a:solidFill>
            </a:endParaRPr>
          </a:p>
        </p:txBody>
      </p:sp>
      <p:sp>
        <p:nvSpPr>
          <p:cNvPr id="19" name="Rectangle 6"/>
          <p:cNvSpPr>
            <a:spLocks noGrp="1" noChangeArrowheads="1"/>
          </p:cNvSpPr>
          <p:nvPr>
            <p:ph type="sldNum" sz="quarter" idx="12"/>
          </p:nvPr>
        </p:nvSpPr>
        <p:spPr>
          <a:xfrm>
            <a:off x="6553200" y="6093296"/>
            <a:ext cx="2133600" cy="476250"/>
          </a:xfrm>
        </p:spPr>
        <p:txBody>
          <a:bodyPr/>
          <a:lstStyle>
            <a:lvl1pPr>
              <a:defRPr smtClean="0">
                <a:solidFill>
                  <a:schemeClr val="tx1"/>
                </a:solidFill>
              </a:defRPr>
            </a:lvl1pPr>
          </a:lstStyle>
          <a:p>
            <a:pPr>
              <a:defRPr/>
            </a:pPr>
            <a:fld id="{2BB59E6E-B967-488E-B209-8B7FA0D7AF99}" type="slidenum">
              <a:rPr lang="en-GB">
                <a:solidFill>
                  <a:srgbClr val="000000"/>
                </a:solidFill>
              </a:rPr>
              <a:pPr>
                <a:defRPr/>
              </a:pPr>
              <a:t>‹#›</a:t>
            </a:fld>
            <a:endParaRPr lang="en-GB" dirty="0">
              <a:solidFill>
                <a:srgbClr val="000000"/>
              </a:solidFill>
            </a:endParaRPr>
          </a:p>
        </p:txBody>
      </p:sp>
      <p:pic>
        <p:nvPicPr>
          <p:cNvPr id="13" name="Picture 3" descr="C:\DOCUME~1\lenain\LOCALS~1\Temp\7zECC.tmp\Footer Box RTD EN Cyan.png"/>
          <p:cNvPicPr>
            <a:picLocks noChangeAspect="1" noChangeArrowheads="1"/>
          </p:cNvPicPr>
          <p:nvPr userDrawn="1"/>
        </p:nvPicPr>
        <p:blipFill>
          <a:blip r:embed="rId2" cstate="print"/>
          <a:srcRect/>
          <a:stretch>
            <a:fillRect/>
          </a:stretch>
        </p:blipFill>
        <p:spPr bwMode="auto">
          <a:xfrm>
            <a:off x="4255200" y="6458400"/>
            <a:ext cx="610200" cy="406800"/>
          </a:xfrm>
          <a:prstGeom prst="rect">
            <a:avLst/>
          </a:prstGeom>
          <a:noFill/>
        </p:spPr>
      </p:pic>
      <p:pic>
        <p:nvPicPr>
          <p:cNvPr id="2051" name="Picture 3" descr="C:\DOCUME~1\lenain\LOCALS~1\Temp\7zECD.tmp\LOGO-CE for RTD EN Negative Cyan.png"/>
          <p:cNvPicPr>
            <a:picLocks noChangeAspect="1" noChangeArrowheads="1"/>
          </p:cNvPicPr>
          <p:nvPr userDrawn="1"/>
        </p:nvPicPr>
        <p:blipFill>
          <a:blip r:embed="rId3" cstate="print"/>
          <a:srcRect/>
          <a:stretch>
            <a:fillRect/>
          </a:stretch>
        </p:blipFill>
        <p:spPr bwMode="auto">
          <a:xfrm>
            <a:off x="3762000" y="306000"/>
            <a:ext cx="1620466" cy="1249200"/>
          </a:xfrm>
          <a:prstGeom prst="rect">
            <a:avLst/>
          </a:prstGeom>
          <a:noFill/>
        </p:spPr>
      </p:pic>
    </p:spTree>
    <p:extLst>
      <p:ext uri="{BB962C8B-B14F-4D97-AF65-F5344CB8AC3E}">
        <p14:creationId xmlns:p14="http://schemas.microsoft.com/office/powerpoint/2010/main" xmlns="" val="9371836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97168" y="476672"/>
            <a:ext cx="8229600" cy="936625"/>
          </a:xfrm>
        </p:spPr>
        <p:txBody>
          <a:bodyPr/>
          <a:lstStyle>
            <a:lvl1pPr algn="l">
              <a:defRPr sz="2400">
                <a:solidFill>
                  <a:srgbClr val="00B0F0"/>
                </a:solidFill>
              </a:defRPr>
            </a:lvl1pPr>
          </a:lstStyle>
          <a:p>
            <a:r>
              <a:rPr lang="en-US" dirty="0" smtClean="0"/>
              <a:t>Click to edit Master title style</a:t>
            </a:r>
            <a:endParaRPr lang="en-GB" dirty="0"/>
          </a:p>
        </p:txBody>
      </p:sp>
      <p:sp>
        <p:nvSpPr>
          <p:cNvPr id="8" name="Rectangle 4"/>
          <p:cNvSpPr>
            <a:spLocks noGrp="1" noChangeArrowheads="1"/>
          </p:cNvSpPr>
          <p:nvPr>
            <p:ph type="dt" sz="half" idx="10"/>
          </p:nvPr>
        </p:nvSpPr>
        <p:spPr>
          <a:xfrm>
            <a:off x="457200" y="6193110"/>
            <a:ext cx="2133600" cy="476250"/>
          </a:xfrm>
        </p:spPr>
        <p:txBody>
          <a:bodyPr/>
          <a:lstStyle>
            <a:lvl1pPr>
              <a:defRPr sz="1000" dirty="0">
                <a:solidFill>
                  <a:schemeClr val="tx1"/>
                </a:solidFill>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xfrm>
            <a:off x="6553200" y="6093296"/>
            <a:ext cx="2133600" cy="476250"/>
          </a:xfrm>
        </p:spPr>
        <p:txBody>
          <a:bodyPr/>
          <a:lstStyle>
            <a:lvl1pPr>
              <a:defRPr smtClean="0">
                <a:solidFill>
                  <a:schemeClr val="tx1"/>
                </a:solidFill>
              </a:defRPr>
            </a:lvl1pPr>
          </a:lstStyle>
          <a:p>
            <a:pPr>
              <a:defRPr/>
            </a:pPr>
            <a:fld id="{2BB59E6E-B967-488E-B209-8B7FA0D7AF99}" type="slidenum">
              <a:rPr lang="en-GB">
                <a:solidFill>
                  <a:srgbClr val="000000"/>
                </a:solidFill>
              </a:rPr>
              <a:pPr>
                <a:defRPr/>
              </a:pPr>
              <a:t>‹#›</a:t>
            </a:fld>
            <a:endParaRPr lang="en-GB" dirty="0">
              <a:solidFill>
                <a:srgbClr val="000000"/>
              </a:solidFill>
            </a:endParaRPr>
          </a:p>
        </p:txBody>
      </p:sp>
      <p:pic>
        <p:nvPicPr>
          <p:cNvPr id="10" name="Picture 2" descr="C:\DOCUME~1\lenain\LOCALS~1\Temp\7zECF.tmp\LOGO-CE for RTD EN Landscape Positive Cyan.png"/>
          <p:cNvPicPr>
            <a:picLocks noChangeArrowheads="1"/>
          </p:cNvPicPr>
          <p:nvPr userDrawn="1"/>
        </p:nvPicPr>
        <p:blipFill>
          <a:blip r:embed="rId2" cstate="print"/>
          <a:srcRect/>
          <a:stretch>
            <a:fillRect/>
          </a:stretch>
        </p:blipFill>
        <p:spPr bwMode="auto">
          <a:xfrm>
            <a:off x="6577200" y="5940000"/>
            <a:ext cx="2242800" cy="597600"/>
          </a:xfrm>
          <a:prstGeom prst="rect">
            <a:avLst/>
          </a:prstGeom>
          <a:noFill/>
        </p:spPr>
      </p:pic>
      <p:pic>
        <p:nvPicPr>
          <p:cNvPr id="11" name="Picture 10" descr="R&amp;ItextBlue.jpg"/>
          <p:cNvPicPr>
            <a:picLocks noChangeAspect="1"/>
          </p:cNvPicPr>
          <p:nvPr userDrawn="1"/>
        </p:nvPicPr>
        <p:blipFill>
          <a:blip r:embed="rId3" cstate="print"/>
          <a:stretch>
            <a:fillRect/>
          </a:stretch>
        </p:blipFill>
        <p:spPr>
          <a:xfrm>
            <a:off x="467544" y="6381328"/>
            <a:ext cx="1835658" cy="194310"/>
          </a:xfrm>
          <a:prstGeom prst="rect">
            <a:avLst/>
          </a:prstGeom>
        </p:spPr>
      </p:pic>
      <p:sp>
        <p:nvSpPr>
          <p:cNvPr id="12" name="Text Placeholder 5"/>
          <p:cNvSpPr>
            <a:spLocks noGrp="1"/>
          </p:cNvSpPr>
          <p:nvPr>
            <p:ph type="body" sz="quarter" idx="13"/>
          </p:nvPr>
        </p:nvSpPr>
        <p:spPr>
          <a:xfrm>
            <a:off x="779018" y="1350868"/>
            <a:ext cx="7632774" cy="4526404"/>
          </a:xfrm>
        </p:spPr>
        <p:txBody>
          <a:bodyPr/>
          <a:lstStyle>
            <a:lvl1pPr marL="342900" indent="-342900">
              <a:spcAft>
                <a:spcPts val="600"/>
              </a:spcAft>
              <a:buClr>
                <a:srgbClr val="00B0F0"/>
              </a:buClr>
              <a:buSzPct val="130000"/>
              <a:buFont typeface="Arial" pitchFamily="34" charset="0"/>
              <a:buChar char="•"/>
              <a:defRPr sz="1800" i="0">
                <a:solidFill>
                  <a:schemeClr val="tx1">
                    <a:lumMod val="65000"/>
                    <a:lumOff val="35000"/>
                  </a:schemeClr>
                </a:solidFill>
                <a:latin typeface="+mn-lt"/>
              </a:defRPr>
            </a:lvl1pPr>
            <a:lvl2pPr marL="457200" indent="0">
              <a:buFontTx/>
              <a:buNone/>
              <a:defRPr sz="2000" i="0">
                <a:solidFill>
                  <a:schemeClr val="tx1">
                    <a:lumMod val="65000"/>
                    <a:lumOff val="35000"/>
                  </a:schemeClr>
                </a:solidFill>
                <a:latin typeface="+mn-lt"/>
              </a:defRPr>
            </a:lvl2pPr>
            <a:lvl3pPr marL="914400" indent="0">
              <a:buFontTx/>
              <a:buNone/>
              <a:defRPr sz="2000" i="0">
                <a:solidFill>
                  <a:schemeClr val="tx1">
                    <a:lumMod val="65000"/>
                    <a:lumOff val="35000"/>
                  </a:schemeClr>
                </a:solidFill>
                <a:latin typeface="+mn-lt"/>
              </a:defRPr>
            </a:lvl3pPr>
            <a:lvl4pPr marL="1371600" indent="0">
              <a:buFontTx/>
              <a:buNone/>
              <a:defRPr sz="2000" i="0">
                <a:solidFill>
                  <a:schemeClr val="tx1">
                    <a:lumMod val="65000"/>
                    <a:lumOff val="35000"/>
                  </a:schemeClr>
                </a:solidFill>
                <a:latin typeface="+mn-lt"/>
              </a:defRPr>
            </a:lvl4pPr>
            <a:lvl5pPr marL="1828800" indent="0">
              <a:buFontTx/>
              <a:buNone/>
              <a:defRPr sz="2000" i="0">
                <a:solidFill>
                  <a:schemeClr val="tx1">
                    <a:lumMod val="65000"/>
                    <a:lumOff val="35000"/>
                  </a:schemeClr>
                </a:solidFill>
                <a:latin typeface="+mn-lt"/>
              </a:defRPr>
            </a:lvl5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xmlns="" val="210348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1"/>
          <p:cNvSpPr>
            <a:spLocks noGrp="1"/>
          </p:cNvSpPr>
          <p:nvPr>
            <p:ph type="title"/>
          </p:nvPr>
        </p:nvSpPr>
        <p:spPr>
          <a:xfrm>
            <a:off x="797168" y="476672"/>
            <a:ext cx="8229600" cy="936625"/>
          </a:xfrm>
        </p:spPr>
        <p:txBody>
          <a:bodyPr/>
          <a:lstStyle>
            <a:lvl1pPr algn="l">
              <a:defRPr sz="2400">
                <a:solidFill>
                  <a:srgbClr val="00B0F0"/>
                </a:solidFill>
              </a:defRPr>
            </a:lvl1pPr>
          </a:lstStyle>
          <a:p>
            <a:r>
              <a:rPr lang="en-US" dirty="0" smtClean="0"/>
              <a:t>Click to edit Master title style</a:t>
            </a:r>
            <a:endParaRPr lang="en-GB" dirty="0"/>
          </a:p>
        </p:txBody>
      </p:sp>
      <p:sp>
        <p:nvSpPr>
          <p:cNvPr id="11" name="Rectangle 6"/>
          <p:cNvSpPr>
            <a:spLocks noGrp="1" noChangeArrowheads="1"/>
          </p:cNvSpPr>
          <p:nvPr>
            <p:ph type="sldNum" sz="quarter" idx="12"/>
          </p:nvPr>
        </p:nvSpPr>
        <p:spPr>
          <a:xfrm>
            <a:off x="6553200" y="6093296"/>
            <a:ext cx="2133600" cy="476250"/>
          </a:xfrm>
        </p:spPr>
        <p:txBody>
          <a:bodyPr/>
          <a:lstStyle>
            <a:lvl1pPr>
              <a:defRPr smtClean="0">
                <a:solidFill>
                  <a:schemeClr val="tx1"/>
                </a:solidFill>
              </a:defRPr>
            </a:lvl1pPr>
          </a:lstStyle>
          <a:p>
            <a:pPr>
              <a:defRPr/>
            </a:pPr>
            <a:fld id="{2BB59E6E-B967-488E-B209-8B7FA0D7AF99}" type="slidenum">
              <a:rPr lang="en-GB">
                <a:solidFill>
                  <a:srgbClr val="000000"/>
                </a:solidFill>
              </a:rPr>
              <a:pPr>
                <a:defRPr/>
              </a:pPr>
              <a:t>‹#›</a:t>
            </a:fld>
            <a:endParaRPr lang="en-GB" dirty="0">
              <a:solidFill>
                <a:srgbClr val="000000"/>
              </a:solidFill>
            </a:endParaRPr>
          </a:p>
        </p:txBody>
      </p:sp>
      <p:pic>
        <p:nvPicPr>
          <p:cNvPr id="12" name="Picture 2" descr="C:\DOCUME~1\lenain\LOCALS~1\Temp\7zECF.tmp\LOGO-CE for RTD EN Landscape Positive Cyan.png"/>
          <p:cNvPicPr>
            <a:picLocks noChangeArrowheads="1"/>
          </p:cNvPicPr>
          <p:nvPr userDrawn="1"/>
        </p:nvPicPr>
        <p:blipFill>
          <a:blip r:embed="rId2" cstate="print"/>
          <a:srcRect/>
          <a:stretch>
            <a:fillRect/>
          </a:stretch>
        </p:blipFill>
        <p:spPr bwMode="auto">
          <a:xfrm>
            <a:off x="6577200" y="5940000"/>
            <a:ext cx="2242800" cy="597600"/>
          </a:xfrm>
          <a:prstGeom prst="rect">
            <a:avLst/>
          </a:prstGeom>
          <a:noFill/>
        </p:spPr>
      </p:pic>
      <p:pic>
        <p:nvPicPr>
          <p:cNvPr id="13" name="Picture 12" descr="R&amp;ItextBlue.jpg"/>
          <p:cNvPicPr>
            <a:picLocks noChangeAspect="1"/>
          </p:cNvPicPr>
          <p:nvPr userDrawn="1"/>
        </p:nvPicPr>
        <p:blipFill>
          <a:blip r:embed="rId3" cstate="print"/>
          <a:stretch>
            <a:fillRect/>
          </a:stretch>
        </p:blipFill>
        <p:spPr>
          <a:xfrm>
            <a:off x="467544" y="6381328"/>
            <a:ext cx="1835658" cy="194310"/>
          </a:xfrm>
          <a:prstGeom prst="rect">
            <a:avLst/>
          </a:prstGeom>
        </p:spPr>
      </p:pic>
      <p:sp>
        <p:nvSpPr>
          <p:cNvPr id="22" name="Text Placeholder 21"/>
          <p:cNvSpPr>
            <a:spLocks noGrp="1"/>
          </p:cNvSpPr>
          <p:nvPr>
            <p:ph type="body" sz="quarter" idx="14"/>
          </p:nvPr>
        </p:nvSpPr>
        <p:spPr>
          <a:xfrm>
            <a:off x="794488" y="1340768"/>
            <a:ext cx="5616575" cy="3590925"/>
          </a:xfrm>
        </p:spPr>
        <p:txBody>
          <a:bodyPr/>
          <a:lstStyle>
            <a:lvl1pPr marL="0" indent="0">
              <a:buNone/>
              <a:defRPr sz="1800" b="1" i="0">
                <a:solidFill>
                  <a:schemeClr val="tx1">
                    <a:lumMod val="65000"/>
                    <a:lumOff val="35000"/>
                  </a:schemeClr>
                </a:solidFill>
              </a:defRPr>
            </a:lvl1pPr>
            <a:lvl2pPr marL="174625" indent="-174625">
              <a:buSzPct val="130000"/>
              <a:buFont typeface="Arial" panose="020B0604020202020204" pitchFamily="34" charset="0"/>
              <a:buChar char="•"/>
              <a:defRPr sz="1400" b="0">
                <a:solidFill>
                  <a:schemeClr val="tx1">
                    <a:lumMod val="65000"/>
                    <a:lumOff val="35000"/>
                  </a:schemeClr>
                </a:solidFill>
              </a:defRPr>
            </a:lvl2pPr>
            <a:lvl3pPr marL="0" indent="0">
              <a:buFont typeface="Arial" panose="020B0604020202020204" pitchFamily="34" charset="0"/>
              <a:buNone/>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0" indent="0">
              <a:buNone/>
              <a:defRPr sz="1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0" indent="0">
              <a:buNone/>
              <a:defRPr sz="1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389079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7872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43781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82630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518892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184626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91926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43460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fontAlgn="base">
              <a:spcBef>
                <a:spcPct val="0"/>
              </a:spcBef>
              <a:spcAft>
                <a:spcPct val="0"/>
              </a:spcAft>
              <a:defRPr/>
            </a:pPr>
            <a:fld id="{9C8D21B7-B314-438C-91E9-7FF9087DC078}"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xmlns="" val="504157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656" y="2492895"/>
            <a:ext cx="6768752" cy="769441"/>
          </a:xfrm>
          <a:prstGeom prst="rect">
            <a:avLst/>
          </a:prstGeom>
          <a:noFill/>
        </p:spPr>
        <p:txBody>
          <a:bodyPr wrap="square" rtlCol="0">
            <a:spAutoFit/>
          </a:bodyPr>
          <a:lstStyle/>
          <a:p>
            <a:pPr fontAlgn="base">
              <a:spcBef>
                <a:spcPct val="0"/>
              </a:spcBef>
              <a:spcAft>
                <a:spcPct val="0"/>
              </a:spcAft>
            </a:pPr>
            <a:endParaRPr lang="en-GB" sz="4400" b="1" dirty="0">
              <a:solidFill>
                <a:srgbClr val="FFD624"/>
              </a:solidFill>
            </a:endParaRPr>
          </a:p>
        </p:txBody>
      </p:sp>
      <p:sp>
        <p:nvSpPr>
          <p:cNvPr id="6" name="TextBox 5"/>
          <p:cNvSpPr txBox="1"/>
          <p:nvPr/>
        </p:nvSpPr>
        <p:spPr>
          <a:xfrm>
            <a:off x="614150" y="2240101"/>
            <a:ext cx="7630258" cy="3108544"/>
          </a:xfrm>
          <a:prstGeom prst="rect">
            <a:avLst/>
          </a:prstGeom>
          <a:noFill/>
        </p:spPr>
        <p:txBody>
          <a:bodyPr wrap="square" rtlCol="0">
            <a:spAutoFit/>
          </a:bodyPr>
          <a:lstStyle/>
          <a:p>
            <a:pPr algn="ctr"/>
            <a:r>
              <a:rPr lang="en-GB" sz="2800" b="1" dirty="0" smtClean="0">
                <a:solidFill>
                  <a:srgbClr val="FFFF00"/>
                </a:solidFill>
              </a:rPr>
              <a:t>COOPERATION </a:t>
            </a:r>
            <a:r>
              <a:rPr lang="en-GB" sz="2800" b="1" dirty="0">
                <a:solidFill>
                  <a:srgbClr val="FFFF00"/>
                </a:solidFill>
              </a:rPr>
              <a:t/>
            </a:r>
            <a:br>
              <a:rPr lang="en-GB" sz="2800" b="1" dirty="0">
                <a:solidFill>
                  <a:srgbClr val="FFFF00"/>
                </a:solidFill>
              </a:rPr>
            </a:br>
            <a:r>
              <a:rPr lang="en-GB" sz="2800" b="1" dirty="0">
                <a:solidFill>
                  <a:srgbClr val="FFFF00"/>
                </a:solidFill>
              </a:rPr>
              <a:t>IN RESEARCH AND </a:t>
            </a:r>
            <a:r>
              <a:rPr lang="en-GB" sz="2800" b="1" dirty="0" smtClean="0">
                <a:solidFill>
                  <a:srgbClr val="FFFF00"/>
                </a:solidFill>
              </a:rPr>
              <a:t>INNOVATION </a:t>
            </a:r>
          </a:p>
          <a:p>
            <a:pPr algn="ctr"/>
            <a:endParaRPr lang="en-GB" sz="2800" b="1" dirty="0">
              <a:solidFill>
                <a:srgbClr val="FFFF00"/>
              </a:solidFill>
            </a:endParaRPr>
          </a:p>
          <a:p>
            <a:pPr algn="ctr"/>
            <a:r>
              <a:rPr lang="en-GB" sz="2800" b="1" dirty="0" smtClean="0">
                <a:solidFill>
                  <a:srgbClr val="FFFF00"/>
                </a:solidFill>
              </a:rPr>
              <a:t>BETWEEN</a:t>
            </a:r>
          </a:p>
          <a:p>
            <a:pPr algn="ctr"/>
            <a:r>
              <a:rPr lang="en-GB" sz="2800" b="1" dirty="0">
                <a:solidFill>
                  <a:srgbClr val="FFFF00"/>
                </a:solidFill>
              </a:rPr>
              <a:t/>
            </a:r>
            <a:br>
              <a:rPr lang="en-GB" sz="2800" b="1" dirty="0">
                <a:solidFill>
                  <a:srgbClr val="FFFF00"/>
                </a:solidFill>
              </a:rPr>
            </a:br>
            <a:r>
              <a:rPr lang="en-GB" sz="2800" b="1" dirty="0">
                <a:solidFill>
                  <a:srgbClr val="FFFF00"/>
                </a:solidFill>
              </a:rPr>
              <a:t>THE SOUTHERN MEDITERRANEAN AND THE EUROPEAN UNION</a:t>
            </a:r>
          </a:p>
        </p:txBody>
      </p:sp>
      <p:grpSp>
        <p:nvGrpSpPr>
          <p:cNvPr id="7" name="Group 6"/>
          <p:cNvGrpSpPr/>
          <p:nvPr/>
        </p:nvGrpSpPr>
        <p:grpSpPr>
          <a:xfrm>
            <a:off x="0" y="0"/>
            <a:ext cx="9144000" cy="6858000"/>
            <a:chOff x="0" y="0"/>
            <a:chExt cx="9144000" cy="6858000"/>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8889"/>
            <a:stretch/>
          </p:blipFill>
          <p:spPr bwMode="auto">
            <a:xfrm>
              <a:off x="4138613" y="6579870"/>
              <a:ext cx="866775" cy="278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1950392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268413"/>
            <a:ext cx="8301038" cy="793750"/>
          </a:xfrm>
        </p:spPr>
        <p:txBody>
          <a:bodyPr/>
          <a:lstStyle/>
          <a:p>
            <a:pPr indent="0" eaLnBrk="1" hangingPunct="1"/>
            <a:r>
              <a:rPr lang="en-GB" altLang="en-US" sz="2000" dirty="0" smtClean="0"/>
              <a:t>For international cooperation, the INCO Strategy foresees:</a:t>
            </a:r>
          </a:p>
        </p:txBody>
      </p:sp>
      <p:sp>
        <p:nvSpPr>
          <p:cNvPr id="9219" name="Rectangle 3"/>
          <p:cNvSpPr>
            <a:spLocks noGrp="1" noChangeArrowheads="1"/>
          </p:cNvSpPr>
          <p:nvPr>
            <p:ph type="body" idx="1"/>
          </p:nvPr>
        </p:nvSpPr>
        <p:spPr>
          <a:xfrm>
            <a:off x="395536" y="2348880"/>
            <a:ext cx="8229600" cy="3528392"/>
          </a:xfrm>
        </p:spPr>
        <p:txBody>
          <a:bodyPr/>
          <a:lstStyle/>
          <a:p>
            <a:pPr marL="0" indent="0" eaLnBrk="1" hangingPunct="1">
              <a:spcBef>
                <a:spcPts val="600"/>
              </a:spcBef>
              <a:spcAft>
                <a:spcPts val="600"/>
              </a:spcAft>
              <a:buFont typeface="Wingdings" pitchFamily="2" charset="2"/>
              <a:buNone/>
              <a:defRPr/>
            </a:pPr>
            <a:r>
              <a:rPr lang="en-GB" sz="1800" b="1" i="1" dirty="0">
                <a:solidFill>
                  <a:srgbClr val="FF0000"/>
                </a:solidFill>
                <a:latin typeface="+mj-lt"/>
                <a:ea typeface="+mj-ea"/>
                <a:cs typeface="+mj-cs"/>
              </a:rPr>
              <a:t>Multi-annual roadmaps for cooperation with countries / </a:t>
            </a:r>
            <a:r>
              <a:rPr lang="en-GB" sz="1800" b="1" i="1" dirty="0" smtClean="0">
                <a:solidFill>
                  <a:srgbClr val="FF0000"/>
                </a:solidFill>
                <a:latin typeface="+mj-lt"/>
                <a:ea typeface="+mj-ea"/>
                <a:cs typeface="+mj-cs"/>
              </a:rPr>
              <a:t>regions</a:t>
            </a:r>
          </a:p>
          <a:p>
            <a:pPr marL="0" indent="0" eaLnBrk="1" hangingPunct="1">
              <a:spcBef>
                <a:spcPts val="600"/>
              </a:spcBef>
              <a:spcAft>
                <a:spcPts val="600"/>
              </a:spcAft>
              <a:buFont typeface="Wingdings" pitchFamily="2" charset="2"/>
              <a:buNone/>
              <a:defRPr/>
            </a:pPr>
            <a:endParaRPr lang="en-GB" sz="1800" b="1" i="1" dirty="0">
              <a:solidFill>
                <a:srgbClr val="0F5494"/>
              </a:solidFill>
              <a:latin typeface="+mj-lt"/>
              <a:ea typeface="+mj-ea"/>
              <a:cs typeface="+mj-cs"/>
            </a:endParaRPr>
          </a:p>
          <a:p>
            <a:pPr eaLnBrk="1" hangingPunct="1">
              <a:spcBef>
                <a:spcPts val="0"/>
              </a:spcBef>
              <a:spcAft>
                <a:spcPts val="600"/>
              </a:spcAft>
              <a:defRPr/>
            </a:pPr>
            <a:r>
              <a:rPr lang="en-GB" sz="1800" dirty="0" smtClean="0"/>
              <a:t>Enlargement and neighbourhood countries, and EFTA</a:t>
            </a:r>
          </a:p>
          <a:p>
            <a:pPr marL="0" indent="0" eaLnBrk="1" hangingPunct="1">
              <a:spcBef>
                <a:spcPts val="0"/>
              </a:spcBef>
              <a:spcAft>
                <a:spcPts val="600"/>
              </a:spcAft>
              <a:buFont typeface="Wingdings" pitchFamily="2" charset="2"/>
              <a:buNone/>
              <a:defRPr/>
            </a:pPr>
            <a:r>
              <a:rPr lang="en-US" sz="1100" i="1" dirty="0" smtClean="0"/>
              <a:t>Integration in the ERA, creating CKIS, capacity building, coordination with other instruments</a:t>
            </a:r>
            <a:endParaRPr lang="en-GB" sz="1100" i="1" dirty="0" smtClean="0"/>
          </a:p>
          <a:p>
            <a:pPr eaLnBrk="1" hangingPunct="1">
              <a:spcBef>
                <a:spcPts val="0"/>
              </a:spcBef>
              <a:spcAft>
                <a:spcPts val="600"/>
              </a:spcAft>
              <a:defRPr/>
            </a:pPr>
            <a:r>
              <a:rPr lang="en-GB" sz="1800" dirty="0" smtClean="0"/>
              <a:t>Industrialised countries and emerging economies</a:t>
            </a:r>
          </a:p>
          <a:p>
            <a:pPr marL="0" indent="0" eaLnBrk="1" hangingPunct="1">
              <a:spcBef>
                <a:spcPts val="0"/>
              </a:spcBef>
              <a:spcAft>
                <a:spcPts val="600"/>
              </a:spcAft>
              <a:buFont typeface="Wingdings" pitchFamily="2" charset="2"/>
              <a:buNone/>
              <a:defRPr/>
            </a:pPr>
            <a:r>
              <a:rPr lang="en-US" sz="1200" i="1" dirty="0" smtClean="0"/>
              <a:t>Access new markets, tackle global challenges, access new knowledge</a:t>
            </a:r>
            <a:endParaRPr lang="en-GB" sz="1200" i="1" dirty="0" smtClean="0"/>
          </a:p>
          <a:p>
            <a:pPr eaLnBrk="1" hangingPunct="1">
              <a:spcBef>
                <a:spcPts val="0"/>
              </a:spcBef>
              <a:spcAft>
                <a:spcPts val="600"/>
              </a:spcAft>
              <a:defRPr/>
            </a:pPr>
            <a:r>
              <a:rPr lang="en-GB" sz="1800" dirty="0" smtClean="0"/>
              <a:t>Developing countries</a:t>
            </a:r>
          </a:p>
          <a:p>
            <a:pPr marL="0" indent="0" eaLnBrk="1" hangingPunct="1">
              <a:spcBef>
                <a:spcPts val="0"/>
              </a:spcBef>
              <a:spcAft>
                <a:spcPts val="0"/>
              </a:spcAft>
              <a:buFont typeface="Wingdings" pitchFamily="2" charset="2"/>
              <a:buNone/>
              <a:defRPr/>
            </a:pPr>
            <a:r>
              <a:rPr lang="en-US" sz="1200" i="1" dirty="0"/>
              <a:t>Complementing external policies by building partnerships, Sustainable development, demand-led research, and innovation for development</a:t>
            </a:r>
            <a:endParaRPr lang="en-GB" sz="1200" i="1" dirty="0"/>
          </a:p>
          <a:p>
            <a:pPr marL="0" indent="0" eaLnBrk="1" hangingPunct="1">
              <a:spcBef>
                <a:spcPts val="0"/>
              </a:spcBef>
              <a:spcAft>
                <a:spcPts val="0"/>
              </a:spcAft>
              <a:buFont typeface="Wingdings" pitchFamily="2" charset="2"/>
              <a:buNone/>
              <a:defRPr/>
            </a:pPr>
            <a:endParaRPr lang="en-GB" sz="2000" dirty="0" smtClean="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6108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241264" y="1148968"/>
            <a:ext cx="8229600" cy="869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GB" altLang="en-US" sz="2800" dirty="0" smtClean="0"/>
              <a:t>What is Horizon 2020?</a:t>
            </a:r>
          </a:p>
        </p:txBody>
      </p:sp>
      <p:sp>
        <p:nvSpPr>
          <p:cNvPr id="20483" name="Content Placeholder 1"/>
          <p:cNvSpPr>
            <a:spLocks noGrp="1"/>
          </p:cNvSpPr>
          <p:nvPr>
            <p:ph sz="quarter" idx="11"/>
          </p:nvPr>
        </p:nvSpPr>
        <p:spPr bwMode="auto">
          <a:xfrm>
            <a:off x="468313" y="2349500"/>
            <a:ext cx="3527425" cy="3590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indent="-257175" eaLnBrk="1" hangingPunct="1">
              <a:spcBef>
                <a:spcPts val="1200"/>
              </a:spcBef>
              <a:spcAft>
                <a:spcPts val="1200"/>
              </a:spcAft>
              <a:buClr>
                <a:srgbClr val="00B0F0"/>
              </a:buClr>
              <a:buFont typeface="Arial" pitchFamily="34" charset="0"/>
              <a:buChar char="•"/>
              <a:tabLst>
                <a:tab pos="266700" algn="l"/>
              </a:tabLst>
            </a:pPr>
            <a:r>
              <a:rPr lang="en-GB" altLang="en-US" sz="1600" b="1" dirty="0" smtClean="0"/>
              <a:t>An integrated programme coupling research to innovation </a:t>
            </a:r>
          </a:p>
          <a:p>
            <a:pPr marL="266700" indent="-257175" eaLnBrk="1" hangingPunct="1">
              <a:spcBef>
                <a:spcPts val="1200"/>
              </a:spcBef>
              <a:spcAft>
                <a:spcPts val="1200"/>
              </a:spcAft>
              <a:buClr>
                <a:srgbClr val="00B0F0"/>
              </a:buClr>
              <a:buFont typeface="Arial" pitchFamily="34" charset="0"/>
              <a:buChar char="•"/>
              <a:tabLst>
                <a:tab pos="266700" algn="l"/>
              </a:tabLst>
            </a:pPr>
            <a:r>
              <a:rPr lang="en-GB" altLang="en-US" sz="1600" b="1" dirty="0" smtClean="0"/>
              <a:t>Challenge based </a:t>
            </a:r>
          </a:p>
          <a:p>
            <a:pPr marL="266700" indent="-257175" eaLnBrk="1" hangingPunct="1">
              <a:spcBef>
                <a:spcPts val="1200"/>
              </a:spcBef>
              <a:spcAft>
                <a:spcPts val="1200"/>
              </a:spcAft>
              <a:buClr>
                <a:srgbClr val="00B0F0"/>
              </a:buClr>
              <a:buFont typeface="Arial" pitchFamily="34" charset="0"/>
              <a:buChar char="•"/>
              <a:tabLst>
                <a:tab pos="266700" algn="l"/>
              </a:tabLst>
            </a:pPr>
            <a:r>
              <a:rPr lang="fr-BE" altLang="en-US" sz="1600" b="1" dirty="0" err="1" smtClean="0"/>
              <a:t>Strong</a:t>
            </a:r>
            <a:r>
              <a:rPr lang="fr-BE" altLang="en-US" sz="1600" b="1" dirty="0" smtClean="0"/>
              <a:t> focus on </a:t>
            </a:r>
            <a:r>
              <a:rPr lang="fr-BE" altLang="en-US" sz="1600" b="1" dirty="0" err="1" smtClean="0"/>
              <a:t>SMEs</a:t>
            </a:r>
            <a:r>
              <a:rPr lang="en-GB" altLang="en-US" sz="1600" b="1" dirty="0" smtClean="0"/>
              <a:t> </a:t>
            </a:r>
          </a:p>
          <a:p>
            <a:pPr marL="266700" indent="-257175" eaLnBrk="1" hangingPunct="1">
              <a:spcBef>
                <a:spcPts val="1200"/>
              </a:spcBef>
              <a:spcAft>
                <a:spcPts val="1200"/>
              </a:spcAft>
              <a:buClr>
                <a:srgbClr val="00B0F0"/>
              </a:buClr>
              <a:buFont typeface="Arial" pitchFamily="34" charset="0"/>
              <a:buChar char="•"/>
              <a:tabLst>
                <a:tab pos="266700" algn="l"/>
              </a:tabLst>
            </a:pPr>
            <a:r>
              <a:rPr lang="en-GB" altLang="en-US" sz="1600" b="1" dirty="0" smtClean="0"/>
              <a:t>Major simplification</a:t>
            </a:r>
          </a:p>
          <a:p>
            <a:pPr marL="266700" indent="-257175" eaLnBrk="1" hangingPunct="1">
              <a:spcBef>
                <a:spcPts val="1200"/>
              </a:spcBef>
              <a:spcAft>
                <a:spcPts val="1200"/>
              </a:spcAft>
              <a:buClr>
                <a:srgbClr val="00B0F0"/>
              </a:buClr>
              <a:buFont typeface="Arial" pitchFamily="34" charset="0"/>
              <a:buChar char="•"/>
              <a:tabLst>
                <a:tab pos="266700" algn="l"/>
              </a:tabLst>
            </a:pPr>
            <a:r>
              <a:rPr lang="en-GB" altLang="en-US" sz="1600" b="1" dirty="0" smtClean="0"/>
              <a:t>Open to the world</a:t>
            </a:r>
          </a:p>
        </p:txBody>
      </p:sp>
      <p:sp>
        <p:nvSpPr>
          <p:cNvPr id="6" name="Content Placeholder 4"/>
          <p:cNvSpPr txBox="1">
            <a:spLocks/>
          </p:cNvSpPr>
          <p:nvPr/>
        </p:nvSpPr>
        <p:spPr>
          <a:xfrm>
            <a:off x="684213" y="5300663"/>
            <a:ext cx="8002587" cy="792162"/>
          </a:xfrm>
          <a:prstGeom prst="rect">
            <a:avLst/>
          </a:prstGeom>
        </p:spPr>
        <p:txBody>
          <a:bodyPr lIns="80147" tIns="40074" rIns="80147" bIns="40074"/>
          <a:lstStyle>
            <a:lvl1pPr marL="0" indent="0" algn="l" defTabSz="449437" rtl="0" eaLnBrk="1" fontAlgn="base" hangingPunct="1">
              <a:spcBef>
                <a:spcPts val="0"/>
              </a:spcBef>
              <a:spcAft>
                <a:spcPct val="0"/>
              </a:spcAft>
              <a:buClr>
                <a:srgbClr val="000000"/>
              </a:buClr>
              <a:buSzPct val="100000"/>
              <a:buFont typeface="Times New Roman" pitchFamily="18" charset="0"/>
              <a:defRPr sz="2000">
                <a:solidFill>
                  <a:srgbClr val="0070C0"/>
                </a:solidFill>
                <a:latin typeface="Verdana" pitchFamily="34" charset="0"/>
                <a:ea typeface="Verdana" pitchFamily="34" charset="0"/>
                <a:cs typeface="Verdana" pitchFamily="34" charset="0"/>
              </a:defRPr>
            </a:lvl1pPr>
            <a:lvl2pPr marL="0" indent="0" algn="l" defTabSz="449437" rtl="0" eaLnBrk="1" fontAlgn="base" hangingPunct="1">
              <a:spcBef>
                <a:spcPts val="0"/>
              </a:spcBef>
              <a:spcAft>
                <a:spcPct val="0"/>
              </a:spcAft>
              <a:buClr>
                <a:srgbClr val="000000"/>
              </a:buClr>
              <a:buSzPct val="100000"/>
              <a:buFont typeface="Times New Roman" pitchFamily="18" charset="0"/>
              <a:defRPr sz="1800">
                <a:solidFill>
                  <a:srgbClr val="0070C0"/>
                </a:solidFill>
                <a:latin typeface="Verdana" pitchFamily="34" charset="0"/>
                <a:ea typeface="Verdana" pitchFamily="34" charset="0"/>
                <a:cs typeface="Verdana" pitchFamily="34" charset="0"/>
              </a:defRPr>
            </a:lvl2pPr>
            <a:lvl3pPr marL="1142376" indent="-228197" algn="l" defTabSz="449437" rtl="0" eaLnBrk="1" fontAlgn="base" hangingPunct="1">
              <a:spcBef>
                <a:spcPts val="603"/>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3pPr>
            <a:lvl4pPr marL="1600160" indent="-228197" algn="l" defTabSz="449437" rtl="0" eaLnBrk="1" fontAlgn="base" hangingPunct="1">
              <a:spcBef>
                <a:spcPts val="504"/>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4pPr>
            <a:lvl5pPr marL="2056554"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Verdana" pitchFamily="34" charset="0"/>
                <a:ea typeface="Verdana" pitchFamily="34" charset="0"/>
                <a:cs typeface="Verdana" pitchFamily="34" charset="0"/>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a:lstStyle>
          <a:p>
            <a:pPr marL="108000" indent="-108000">
              <a:spcBef>
                <a:spcPts val="600"/>
              </a:spcBef>
              <a:spcAft>
                <a:spcPts val="600"/>
              </a:spcAft>
              <a:buClr>
                <a:schemeClr val="bg1">
                  <a:lumMod val="50000"/>
                </a:schemeClr>
              </a:buClr>
              <a:buSzPct val="95000"/>
              <a:buFont typeface="Verdana" pitchFamily="34" charset="0"/>
              <a:buChar char="⃰"/>
              <a:defRPr/>
            </a:pPr>
            <a:endParaRPr lang="en-GB" sz="1400" kern="0" dirty="0">
              <a:solidFill>
                <a:schemeClr val="bg1">
                  <a:lumMod val="50000"/>
                </a:schemeClr>
              </a:solidFill>
            </a:endParaRPr>
          </a:p>
        </p:txBody>
      </p:sp>
      <p:sp>
        <p:nvSpPr>
          <p:cNvPr id="7" name="Slide Number Placeholder 1"/>
          <p:cNvSpPr txBox="1">
            <a:spLocks/>
          </p:cNvSpPr>
          <p:nvPr/>
        </p:nvSpPr>
        <p:spPr>
          <a:xfrm>
            <a:off x="6516688" y="6237288"/>
            <a:ext cx="2133600" cy="476250"/>
          </a:xfrm>
          <a:prstGeom prst="rect">
            <a:avLst/>
          </a:prstGeo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en-US"/>
            </a:defPPr>
            <a:lvl1pPr algn="l" rtl="0" eaLnBrk="0" fontAlgn="base"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1pPr>
            <a:lvl2pPr marL="742950" indent="-285750" algn="l" rtl="0" eaLnBrk="0" fontAlgn="base"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2pPr>
            <a:lvl3pPr marL="1143000" indent="-228600" algn="l" rtl="0" eaLnBrk="0" fontAlgn="base"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3pPr>
            <a:lvl4pPr marL="1600200" indent="-228600" algn="l" rtl="0" eaLnBrk="0" fontAlgn="base"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4pPr>
            <a:lvl5pPr marL="2057400" indent="-228600" algn="l" rtl="0" eaLnBrk="0" fontAlgn="base"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5pPr>
            <a:lvl6pPr marL="2514600" indent="-228600" algn="l" defTabSz="914400" rtl="0" eaLnBrk="0" fontAlgn="base" latinLnBrk="0"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6pPr>
            <a:lvl7pPr marL="2971800" indent="-228600" algn="l" defTabSz="914400" rtl="0" eaLnBrk="0" fontAlgn="base" latinLnBrk="0"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7pPr>
            <a:lvl8pPr marL="3429000" indent="-228600" algn="l" defTabSz="914400" rtl="0" eaLnBrk="0" fontAlgn="base" latinLnBrk="0"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8pPr>
            <a:lvl9pPr marL="3886200" indent="-228600" algn="l" defTabSz="914400" rtl="0" eaLnBrk="0" fontAlgn="base" latinLnBrk="0" hangingPunct="0">
              <a:spcBef>
                <a:spcPct val="0"/>
              </a:spcBef>
              <a:spcAft>
                <a:spcPct val="0"/>
              </a:spcAft>
              <a:defRPr sz="7600" b="1" kern="1200">
                <a:solidFill>
                  <a:srgbClr val="FFD624"/>
                </a:solidFill>
                <a:latin typeface="Verdana" pitchFamily="34" charset="0"/>
                <a:ea typeface="MS PGothic" pitchFamily="34" charset="-128"/>
                <a:cs typeface="Arial" pitchFamily="34" charset="0"/>
              </a:defRPr>
            </a:lvl9pPr>
          </a:lstStyle>
          <a:p>
            <a:pPr eaLnBrk="1" hangingPunct="1">
              <a:defRPr/>
            </a:pPr>
            <a:endParaRPr lang="en-GB" sz="1400" b="0" dirty="0" smtClean="0">
              <a:solidFill>
                <a:srgbClr val="0F5494"/>
              </a:solidFill>
              <a:latin typeface="Arial" pitchFamily="34" charset="0"/>
            </a:endParaRPr>
          </a:p>
        </p:txBody>
      </p:sp>
      <p:pic>
        <p:nvPicPr>
          <p:cNvPr id="20486" name="Picture 1"/>
          <p:cNvPicPr>
            <a:picLocks noChangeAspect="1"/>
          </p:cNvPicPr>
          <p:nvPr/>
        </p:nvPicPr>
        <p:blipFill>
          <a:blip r:embed="rId3" cstate="print">
            <a:extLst>
              <a:ext uri="{28A0092B-C50C-407E-A947-70E740481C1C}">
                <a14:useLocalDpi xmlns:a14="http://schemas.microsoft.com/office/drawing/2010/main" xmlns="" val="0"/>
              </a:ext>
            </a:extLst>
          </a:blip>
          <a:srcRect l="24690" t="8069" r="6070" b="8977"/>
          <a:stretch>
            <a:fillRect/>
          </a:stretch>
        </p:blipFill>
        <p:spPr bwMode="auto">
          <a:xfrm>
            <a:off x="4159250" y="2463800"/>
            <a:ext cx="4714875" cy="339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7" name="TextBox 3"/>
          <p:cNvSpPr txBox="1">
            <a:spLocks noChangeArrowheads="1"/>
          </p:cNvSpPr>
          <p:nvPr/>
        </p:nvSpPr>
        <p:spPr bwMode="auto">
          <a:xfrm>
            <a:off x="251520" y="1664906"/>
            <a:ext cx="8261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nl-NL" sz="2000" b="1" dirty="0">
                <a:solidFill>
                  <a:srgbClr val="0070C0"/>
                </a:solidFill>
                <a:latin typeface="Verdana" pitchFamily="34" charset="0"/>
                <a:ea typeface="MS PGothic" pitchFamily="34" charset="-128"/>
              </a:rPr>
              <a:t>The new European Union programme for research and innovation for 2014-2020 – </a:t>
            </a:r>
            <a:r>
              <a:rPr lang="en-GB" altLang="en-US" sz="2000" b="1" dirty="0">
                <a:solidFill>
                  <a:srgbClr val="3166CF"/>
                </a:solidFill>
                <a:latin typeface="Verdana" pitchFamily="34" charset="0"/>
                <a:ea typeface="MS PGothic" pitchFamily="34" charset="-128"/>
              </a:rPr>
              <a:t>€ </a:t>
            </a:r>
            <a:r>
              <a:rPr lang="en-GB" altLang="nl-NL" sz="2000" b="1" dirty="0">
                <a:solidFill>
                  <a:srgbClr val="0070C0"/>
                </a:solidFill>
                <a:latin typeface="Verdana" pitchFamily="34" charset="0"/>
                <a:ea typeface="MS PGothic" pitchFamily="34" charset="-128"/>
              </a:rPr>
              <a:t>79 billion</a:t>
            </a:r>
          </a:p>
        </p:txBody>
      </p:sp>
      <p:grpSp>
        <p:nvGrpSpPr>
          <p:cNvPr id="11" name="Group 10"/>
          <p:cNvGrpSpPr/>
          <p:nvPr/>
        </p:nvGrpSpPr>
        <p:grpSpPr>
          <a:xfrm>
            <a:off x="0" y="0"/>
            <a:ext cx="9144000" cy="6858000"/>
            <a:chOff x="0" y="0"/>
            <a:chExt cx="9144000" cy="6858000"/>
          </a:xfrm>
        </p:grpSpPr>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18889"/>
            <a:stretch/>
          </p:blipFill>
          <p:spPr bwMode="auto">
            <a:xfrm>
              <a:off x="4138613" y="6579870"/>
              <a:ext cx="866775" cy="278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1534316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8889"/>
            <a:stretch/>
          </p:blipFill>
          <p:spPr bwMode="auto">
            <a:xfrm>
              <a:off x="4138613" y="6579870"/>
              <a:ext cx="866775" cy="278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5" name="Rectangle 3"/>
          <p:cNvSpPr txBox="1">
            <a:spLocks noChangeArrowheads="1"/>
          </p:cNvSpPr>
          <p:nvPr/>
        </p:nvSpPr>
        <p:spPr bwMode="auto">
          <a:xfrm>
            <a:off x="56470" y="1600200"/>
            <a:ext cx="8823166" cy="730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342900" marR="0" lvl="0" indent="-342900" fontAlgn="base">
              <a:lnSpc>
                <a:spcPct val="100000"/>
              </a:lnSpc>
              <a:spcBef>
                <a:spcPct val="20000"/>
              </a:spcBef>
              <a:spcAft>
                <a:spcPts val="600"/>
              </a:spcAft>
              <a:buClr>
                <a:srgbClr val="0F5494"/>
              </a:buClr>
              <a:buSzTx/>
              <a:buFontTx/>
              <a:buChar char="•"/>
              <a:tabLst/>
              <a:defRPr kumimoji="0" sz="2000" b="0" i="1" u="none" strike="noStrike" kern="0" cap="none" spc="0" normalizeH="0" baseline="0">
                <a:ln>
                  <a:noFill/>
                </a:ln>
                <a:solidFill>
                  <a:srgbClr val="0F5494"/>
                </a:solidFill>
                <a:effectLst/>
                <a:uLnTx/>
                <a:uFillTx/>
                <a:latin typeface="Verdana"/>
              </a:defRPr>
            </a:lvl1pPr>
            <a:lvl2pPr marL="742950" indent="-285750" fontAlgn="base">
              <a:spcBef>
                <a:spcPct val="20000"/>
              </a:spcBef>
              <a:spcAft>
                <a:spcPct val="0"/>
              </a:spcAft>
              <a:buClr>
                <a:srgbClr val="009FBA"/>
              </a:buClr>
              <a:buChar char="•"/>
              <a:defRPr sz="2000" b="1">
                <a:solidFill>
                  <a:srgbClr val="0F5494"/>
                </a:solidFill>
              </a:defRPr>
            </a:lvl2pPr>
            <a:lvl3pPr marL="1143000" indent="-228600" fontAlgn="base">
              <a:spcBef>
                <a:spcPct val="20000"/>
              </a:spcBef>
              <a:spcAft>
                <a:spcPct val="0"/>
              </a:spcAft>
              <a:defRPr sz="1400">
                <a:solidFill>
                  <a:srgbClr val="0F5494"/>
                </a:solidFill>
              </a:defRPr>
            </a:lvl3pPr>
            <a:lvl4pPr marL="1600200" indent="-228600" fontAlgn="base">
              <a:spcBef>
                <a:spcPct val="20000"/>
              </a:spcBef>
              <a:spcAft>
                <a:spcPct val="0"/>
              </a:spcAft>
              <a:buChar char="–"/>
              <a:defRPr sz="2000">
                <a:latin typeface="Arial" charset="0"/>
              </a:defRPr>
            </a:lvl4pPr>
            <a:lvl5pPr marL="2057400" indent="-228600" fontAlgn="base">
              <a:spcBef>
                <a:spcPct val="20000"/>
              </a:spcBef>
              <a:spcAft>
                <a:spcPct val="0"/>
              </a:spcAft>
              <a:buChar char="»"/>
              <a:defRPr sz="2000">
                <a:latin typeface="Arial" charset="0"/>
              </a:defRPr>
            </a:lvl5pPr>
            <a:lvl6pPr marL="2514600" indent="-228600" fontAlgn="base">
              <a:spcBef>
                <a:spcPct val="20000"/>
              </a:spcBef>
              <a:spcAft>
                <a:spcPct val="0"/>
              </a:spcAft>
              <a:buChar char="»"/>
              <a:defRPr sz="2000">
                <a:latin typeface="Arial" charset="0"/>
              </a:defRPr>
            </a:lvl6pPr>
            <a:lvl7pPr marL="2971800" indent="-228600" fontAlgn="base">
              <a:spcBef>
                <a:spcPct val="20000"/>
              </a:spcBef>
              <a:spcAft>
                <a:spcPct val="0"/>
              </a:spcAft>
              <a:buChar char="»"/>
              <a:defRPr sz="2000">
                <a:latin typeface="Arial" charset="0"/>
              </a:defRPr>
            </a:lvl7pPr>
            <a:lvl8pPr marL="3429000" indent="-228600" fontAlgn="base">
              <a:spcBef>
                <a:spcPct val="20000"/>
              </a:spcBef>
              <a:spcAft>
                <a:spcPct val="0"/>
              </a:spcAft>
              <a:buChar char="»"/>
              <a:defRPr sz="2000">
                <a:latin typeface="Arial" charset="0"/>
              </a:defRPr>
            </a:lvl8pPr>
            <a:lvl9pPr marL="3886200" indent="-228600" fontAlgn="base">
              <a:spcBef>
                <a:spcPct val="20000"/>
              </a:spcBef>
              <a:spcAft>
                <a:spcPct val="0"/>
              </a:spcAft>
              <a:buChar char="»"/>
              <a:defRPr sz="2000">
                <a:latin typeface="Arial" charset="0"/>
              </a:defRPr>
            </a:lvl9pPr>
          </a:lstStyle>
          <a:p>
            <a:pPr marL="0" indent="0" algn="ctr">
              <a:buNone/>
            </a:pPr>
            <a:r>
              <a:rPr lang="en-GB" sz="24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Political drivers in South-Med influencing RI cooperation with the EU</a:t>
            </a:r>
            <a:endParaRPr lang="en-US" sz="2400" i="0" dirty="0">
              <a:solidFill>
                <a:schemeClr val="tx1"/>
              </a:solidFill>
            </a:endParaRPr>
          </a:p>
        </p:txBody>
      </p:sp>
      <p:sp>
        <p:nvSpPr>
          <p:cNvPr id="4" name="TextBox 3"/>
          <p:cNvSpPr txBox="1"/>
          <p:nvPr/>
        </p:nvSpPr>
        <p:spPr>
          <a:xfrm>
            <a:off x="518732" y="2743200"/>
            <a:ext cx="8106536" cy="3077766"/>
          </a:xfrm>
          <a:prstGeom prst="rect">
            <a:avLst/>
          </a:prstGeom>
          <a:noFill/>
        </p:spPr>
        <p:txBody>
          <a:bodyPr wrap="square" rtlCol="0">
            <a:spAutoFit/>
          </a:bodyPr>
          <a:lstStyle/>
          <a:p>
            <a:r>
              <a:rPr lang="en-GB" sz="2200" dirty="0"/>
              <a:t>Region of strategic importance to both EU external and internal policies</a:t>
            </a:r>
          </a:p>
          <a:p>
            <a:r>
              <a:rPr lang="en-GB" sz="2200" dirty="0"/>
              <a:t>EU response to the </a:t>
            </a:r>
            <a:r>
              <a:rPr lang="en-GB" sz="2200" b="1" dirty="0"/>
              <a:t>Arab Spring </a:t>
            </a:r>
            <a:r>
              <a:rPr lang="en-GB" sz="2200" dirty="0"/>
              <a:t>articulated in 2011: </a:t>
            </a:r>
          </a:p>
          <a:p>
            <a:r>
              <a:rPr lang="en-GB" sz="2200" b="1" dirty="0"/>
              <a:t>Ά Partnership for democracy and shared prosperity</a:t>
            </a:r>
            <a:r>
              <a:rPr lang="en-GB" sz="2200" dirty="0"/>
              <a:t>'</a:t>
            </a:r>
          </a:p>
          <a:p>
            <a:pPr marL="800100" lvl="1" indent="-342900">
              <a:buFont typeface="Arial" panose="020B0604020202020204" pitchFamily="34" charset="0"/>
              <a:buChar char="•"/>
            </a:pPr>
            <a:r>
              <a:rPr lang="en-GB" sz="2200" dirty="0"/>
              <a:t>democratic transformation</a:t>
            </a:r>
          </a:p>
          <a:p>
            <a:pPr marL="800100" lvl="1" indent="-342900">
              <a:buFont typeface="Arial" panose="020B0604020202020204" pitchFamily="34" charset="0"/>
              <a:buChar char="•"/>
            </a:pPr>
            <a:r>
              <a:rPr lang="en-GB" sz="2200" dirty="0"/>
              <a:t>focusing on people and civil society</a:t>
            </a:r>
          </a:p>
          <a:p>
            <a:pPr marL="800100" lvl="1" indent="-342900">
              <a:buFont typeface="Arial" panose="020B0604020202020204" pitchFamily="34" charset="0"/>
              <a:buChar char="•"/>
            </a:pPr>
            <a:r>
              <a:rPr lang="en-GB" sz="2200" dirty="0"/>
              <a:t>sustainable and inclusive </a:t>
            </a:r>
            <a:r>
              <a:rPr lang="en-GB" sz="2200" dirty="0" smtClean="0"/>
              <a:t>growth</a:t>
            </a:r>
            <a:endParaRPr lang="en-GB" sz="2200" dirty="0"/>
          </a:p>
          <a:p>
            <a:r>
              <a:rPr lang="en-GB" sz="2200" dirty="0" smtClean="0"/>
              <a:t>communication </a:t>
            </a:r>
            <a:r>
              <a:rPr lang="en-GB" sz="2200" dirty="0"/>
              <a:t>on ‘</a:t>
            </a:r>
            <a:r>
              <a:rPr lang="en-GB" sz="2200" b="1" dirty="0"/>
              <a:t>A New Response to a Changing </a:t>
            </a:r>
            <a:r>
              <a:rPr lang="en-GB" sz="2200" b="1" dirty="0" err="1"/>
              <a:t>Neighourhood</a:t>
            </a:r>
            <a:r>
              <a:rPr lang="en-GB" dirty="0"/>
              <a:t>’</a:t>
            </a:r>
          </a:p>
          <a:p>
            <a:endParaRPr lang="en-GB" dirty="0"/>
          </a:p>
        </p:txBody>
      </p:sp>
    </p:spTree>
    <p:extLst>
      <p:ext uri="{BB962C8B-B14F-4D97-AF65-F5344CB8AC3E}">
        <p14:creationId xmlns:p14="http://schemas.microsoft.com/office/powerpoint/2010/main" xmlns="" val="1943473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7544" y="1196752"/>
            <a:ext cx="8229600" cy="936625"/>
          </a:xfrm>
        </p:spPr>
        <p:txBody>
          <a:bodyPr/>
          <a:lstStyle/>
          <a:p>
            <a:r>
              <a:rPr lang="en-US" sz="2400" dirty="0"/>
              <a:t> Bi-regional </a:t>
            </a:r>
            <a:r>
              <a:rPr lang="en-US" sz="2400" dirty="0" smtClean="0"/>
              <a:t>Platforms – FP7</a:t>
            </a:r>
            <a:endParaRPr lang="en-US" sz="2400" dirty="0"/>
          </a:p>
        </p:txBody>
      </p:sp>
      <p:sp>
        <p:nvSpPr>
          <p:cNvPr id="4099" name="Content Placeholder 2"/>
          <p:cNvSpPr>
            <a:spLocks noGrp="1"/>
          </p:cNvSpPr>
          <p:nvPr>
            <p:ph idx="1"/>
          </p:nvPr>
        </p:nvSpPr>
        <p:spPr>
          <a:xfrm>
            <a:off x="323528" y="1988840"/>
            <a:ext cx="8229600" cy="3744913"/>
          </a:xfrm>
        </p:spPr>
        <p:txBody>
          <a:bodyPr/>
          <a:lstStyle/>
          <a:p>
            <a:pPr marL="0" indent="0">
              <a:buNone/>
            </a:pPr>
            <a:r>
              <a:rPr lang="en-US" sz="1100" dirty="0"/>
              <a:t>  </a:t>
            </a:r>
          </a:p>
          <a:p>
            <a:r>
              <a:rPr lang="en-US" sz="2000" dirty="0"/>
              <a:t>MEDSPRING -the Mediterranean Science, Policy, Research and Innovation Gateway - promoting better dialogue between the EU and the Southern Med region on research and innovation, thematic focus - water, food and </a:t>
            </a:r>
            <a:r>
              <a:rPr lang="en-US" sz="2000" dirty="0" smtClean="0"/>
              <a:t>energy</a:t>
            </a:r>
          </a:p>
          <a:p>
            <a:r>
              <a:rPr lang="en-US" sz="2000" dirty="0" smtClean="0"/>
              <a:t>ERANETMED </a:t>
            </a:r>
            <a:r>
              <a:rPr lang="en-US" sz="2000" dirty="0"/>
              <a:t>which launched a joint Euro-Mediterranean call, amounting to 13 </a:t>
            </a:r>
            <a:r>
              <a:rPr lang="en-US" sz="2000" dirty="0" smtClean="0"/>
              <a:t>M (</a:t>
            </a:r>
            <a:r>
              <a:rPr lang="en-US" sz="2000" dirty="0"/>
              <a:t>almost equal co-funding between EU MS and Southern Mediterranean countries) and resulted in the submission of around 200 high quality proposals from researchers and innovators in the Euro-Mediterranean Area. </a:t>
            </a:r>
            <a:endParaRPr lang="en-US" sz="2000" dirty="0" smtClean="0"/>
          </a:p>
          <a:p>
            <a:r>
              <a:rPr lang="en-US" sz="2000" dirty="0" smtClean="0"/>
              <a:t>R2I Projects</a:t>
            </a:r>
            <a:endParaRPr lang="en-GB" dirty="0" smtClean="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5191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4"/>
            <a:ext cx="8229600" cy="793750"/>
          </a:xfrm>
        </p:spPr>
        <p:txBody>
          <a:bodyPr/>
          <a:lstStyle/>
          <a:p>
            <a:r>
              <a:rPr lang="en-US" sz="2400" dirty="0"/>
              <a:t>New Cooperation </a:t>
            </a:r>
            <a:r>
              <a:rPr lang="en-US" sz="2400" dirty="0" smtClean="0"/>
              <a:t>Prospects</a:t>
            </a:r>
            <a:endParaRPr lang="en-US" sz="2400" dirty="0"/>
          </a:p>
        </p:txBody>
      </p:sp>
      <p:sp>
        <p:nvSpPr>
          <p:cNvPr id="3" name="Content Placeholder 2"/>
          <p:cNvSpPr>
            <a:spLocks noGrp="1"/>
          </p:cNvSpPr>
          <p:nvPr>
            <p:ph idx="1"/>
          </p:nvPr>
        </p:nvSpPr>
        <p:spPr>
          <a:xfrm>
            <a:off x="457200" y="1844824"/>
            <a:ext cx="8229600" cy="3744913"/>
          </a:xfrm>
        </p:spPr>
        <p:txBody>
          <a:bodyPr>
            <a:normAutofit fontScale="92500" lnSpcReduction="10000"/>
          </a:bodyPr>
          <a:lstStyle/>
          <a:p>
            <a:r>
              <a:rPr lang="en-US" sz="2000" dirty="0" smtClean="0"/>
              <a:t>The </a:t>
            </a:r>
            <a:r>
              <a:rPr lang="en-US" sz="2000" dirty="0"/>
              <a:t>EU </a:t>
            </a:r>
            <a:r>
              <a:rPr lang="en-US" sz="2000" dirty="0" err="1"/>
              <a:t>Neighbourhood</a:t>
            </a:r>
            <a:r>
              <a:rPr lang="en-US" sz="2000" dirty="0"/>
              <a:t> </a:t>
            </a:r>
            <a:r>
              <a:rPr lang="en-US" sz="2000" dirty="0" smtClean="0"/>
              <a:t>-  </a:t>
            </a:r>
            <a:r>
              <a:rPr lang="en-US" sz="2000" dirty="0"/>
              <a:t>one of the priority areas </a:t>
            </a:r>
            <a:r>
              <a:rPr lang="en-US" sz="2000" dirty="0" smtClean="0"/>
              <a:t>for </a:t>
            </a:r>
            <a:r>
              <a:rPr lang="en-US" sz="2000" dirty="0"/>
              <a:t>the EU`s science diplomacy.</a:t>
            </a:r>
          </a:p>
          <a:p>
            <a:r>
              <a:rPr lang="en-US" sz="2000" dirty="0"/>
              <a:t>Under Horizon 2020`s first calls there have been </a:t>
            </a:r>
            <a:r>
              <a:rPr lang="en-US" sz="2000" dirty="0" smtClean="0"/>
              <a:t>two </a:t>
            </a:r>
            <a:r>
              <a:rPr lang="en-US" sz="2000" dirty="0"/>
              <a:t>multilateral science diplomacy </a:t>
            </a:r>
            <a:r>
              <a:rPr lang="en-US" sz="2000" dirty="0" smtClean="0"/>
              <a:t>projects</a:t>
            </a:r>
          </a:p>
          <a:p>
            <a:r>
              <a:rPr lang="en-US" sz="2000" dirty="0" smtClean="0"/>
              <a:t>Middle </a:t>
            </a:r>
            <a:r>
              <a:rPr lang="en-US" sz="2000" dirty="0"/>
              <a:t>East Research and Innovation Dialogue (</a:t>
            </a:r>
            <a:r>
              <a:rPr lang="en-US" sz="2000" dirty="0" smtClean="0"/>
              <a:t>MERID)</a:t>
            </a:r>
            <a:r>
              <a:rPr lang="en-US" sz="2000" dirty="0"/>
              <a:t> </a:t>
            </a:r>
          </a:p>
          <a:p>
            <a:r>
              <a:rPr lang="en-US" sz="2000" dirty="0"/>
              <a:t>Additional EUR 2 million earmarked for </a:t>
            </a:r>
            <a:r>
              <a:rPr lang="en-US" sz="2000" dirty="0" smtClean="0"/>
              <a:t>SESAME </a:t>
            </a:r>
            <a:r>
              <a:rPr lang="en-US" sz="2000" dirty="0"/>
              <a:t>in the forthcoming Horizon 2020 calls in addition to the so far EUR 12 million EU contribution (EUR 5 million of which under FP7) </a:t>
            </a:r>
            <a:endParaRPr lang="en-US" sz="2000" dirty="0" smtClean="0"/>
          </a:p>
          <a:p>
            <a:r>
              <a:rPr lang="en-GB" sz="2000" dirty="0" smtClean="0"/>
              <a:t>In addition, 3 SC topics targeting MED  </a:t>
            </a:r>
            <a:r>
              <a:rPr lang="en-GB" sz="2000" dirty="0"/>
              <a:t>in WP 2014-2015 -  SC Food (1 topic) and SC Societies (2 topics</a:t>
            </a:r>
            <a:r>
              <a:rPr lang="en-GB" sz="2000" dirty="0" smtClean="0"/>
              <a:t>)</a:t>
            </a:r>
          </a:p>
          <a:p>
            <a:endParaRPr lang="en-GB" sz="2000" dirty="0"/>
          </a:p>
          <a:p>
            <a:r>
              <a:rPr lang="en-GB" sz="2000" dirty="0" smtClean="0">
                <a:solidFill>
                  <a:srgbClr val="FF0000"/>
                </a:solidFill>
              </a:rPr>
              <a:t>In addition to Common Innovation agenda</a:t>
            </a:r>
          </a:p>
          <a:p>
            <a:pPr marL="0" indent="0">
              <a:buNone/>
            </a:pPr>
            <a:endParaRPr lang="en-GB" sz="2000" dirty="0"/>
          </a:p>
          <a:p>
            <a:endParaRPr lang="en-US" dirty="0"/>
          </a:p>
        </p:txBody>
      </p:sp>
      <p:sp>
        <p:nvSpPr>
          <p:cNvPr id="4" name="Slide Number Placeholder 3"/>
          <p:cNvSpPr>
            <a:spLocks noGrp="1"/>
          </p:cNvSpPr>
          <p:nvPr>
            <p:ph type="sldNum" sz="quarter" idx="12"/>
          </p:nvPr>
        </p:nvSpPr>
        <p:spPr/>
        <p:txBody>
          <a:bodyPr/>
          <a:lstStyle/>
          <a:p>
            <a:pPr>
              <a:defRPr/>
            </a:pPr>
            <a:fld id="{14605A5B-C879-4FAE-9AC6-9F13744C898D}" type="slidenum">
              <a:rPr lang="en-GB" smtClean="0"/>
              <a:pPr>
                <a:defRPr/>
              </a:pPr>
              <a:t>6</a:t>
            </a:fld>
            <a:endParaRPr lang="en-GB"/>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0035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8889"/>
            <a:stretch/>
          </p:blipFill>
          <p:spPr bwMode="auto">
            <a:xfrm>
              <a:off x="4138613" y="6579870"/>
              <a:ext cx="866775" cy="278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4" name="Group 13"/>
          <p:cNvGrpSpPr/>
          <p:nvPr/>
        </p:nvGrpSpPr>
        <p:grpSpPr>
          <a:xfrm>
            <a:off x="72805" y="1581391"/>
            <a:ext cx="8981552" cy="1176641"/>
            <a:chOff x="76200" y="2224056"/>
            <a:chExt cx="3873159" cy="3910909"/>
          </a:xfrm>
        </p:grpSpPr>
        <p:sp>
          <p:nvSpPr>
            <p:cNvPr id="15" name="Rectangle 3"/>
            <p:cNvSpPr txBox="1">
              <a:spLocks noChangeArrowheads="1"/>
            </p:cNvSpPr>
            <p:nvPr/>
          </p:nvSpPr>
          <p:spPr bwMode="auto">
            <a:xfrm>
              <a:off x="148067" y="3194290"/>
              <a:ext cx="3801292" cy="294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342900" marR="0" lvl="0" indent="-342900" fontAlgn="base">
                <a:lnSpc>
                  <a:spcPct val="100000"/>
                </a:lnSpc>
                <a:spcBef>
                  <a:spcPct val="20000"/>
                </a:spcBef>
                <a:spcAft>
                  <a:spcPts val="600"/>
                </a:spcAft>
                <a:buClr>
                  <a:srgbClr val="0F5494"/>
                </a:buClr>
                <a:buSzTx/>
                <a:buFontTx/>
                <a:buChar char="•"/>
                <a:tabLst/>
                <a:defRPr kumimoji="0" sz="2000" b="0" i="1" u="none" strike="noStrike" kern="0" cap="none" spc="0" normalizeH="0" baseline="0">
                  <a:ln>
                    <a:noFill/>
                  </a:ln>
                  <a:solidFill>
                    <a:srgbClr val="0F5494"/>
                  </a:solidFill>
                  <a:effectLst/>
                  <a:uLnTx/>
                  <a:uFillTx/>
                  <a:latin typeface="Verdana"/>
                </a:defRPr>
              </a:lvl1pPr>
              <a:lvl2pPr marL="742950" indent="-285750" fontAlgn="base">
                <a:spcBef>
                  <a:spcPct val="20000"/>
                </a:spcBef>
                <a:spcAft>
                  <a:spcPct val="0"/>
                </a:spcAft>
                <a:buClr>
                  <a:srgbClr val="009FBA"/>
                </a:buClr>
                <a:buChar char="•"/>
                <a:defRPr sz="2000" b="1">
                  <a:solidFill>
                    <a:srgbClr val="0F5494"/>
                  </a:solidFill>
                </a:defRPr>
              </a:lvl2pPr>
              <a:lvl3pPr marL="1143000" indent="-228600" fontAlgn="base">
                <a:spcBef>
                  <a:spcPct val="20000"/>
                </a:spcBef>
                <a:spcAft>
                  <a:spcPct val="0"/>
                </a:spcAft>
                <a:defRPr sz="1400">
                  <a:solidFill>
                    <a:srgbClr val="0F5494"/>
                  </a:solidFill>
                </a:defRPr>
              </a:lvl3pPr>
              <a:lvl4pPr marL="1600200" indent="-228600" fontAlgn="base">
                <a:spcBef>
                  <a:spcPct val="20000"/>
                </a:spcBef>
                <a:spcAft>
                  <a:spcPct val="0"/>
                </a:spcAft>
                <a:buChar char="–"/>
                <a:defRPr sz="2000">
                  <a:latin typeface="Arial" charset="0"/>
                </a:defRPr>
              </a:lvl4pPr>
              <a:lvl5pPr marL="2057400" indent="-228600" fontAlgn="base">
                <a:spcBef>
                  <a:spcPct val="20000"/>
                </a:spcBef>
                <a:spcAft>
                  <a:spcPct val="0"/>
                </a:spcAft>
                <a:buChar char="»"/>
                <a:defRPr sz="2000">
                  <a:latin typeface="Arial" charset="0"/>
                </a:defRPr>
              </a:lvl5pPr>
              <a:lvl6pPr marL="2514600" indent="-228600" fontAlgn="base">
                <a:spcBef>
                  <a:spcPct val="20000"/>
                </a:spcBef>
                <a:spcAft>
                  <a:spcPct val="0"/>
                </a:spcAft>
                <a:buChar char="»"/>
                <a:defRPr sz="2000">
                  <a:latin typeface="Arial" charset="0"/>
                </a:defRPr>
              </a:lvl6pPr>
              <a:lvl7pPr marL="2971800" indent="-228600" fontAlgn="base">
                <a:spcBef>
                  <a:spcPct val="20000"/>
                </a:spcBef>
                <a:spcAft>
                  <a:spcPct val="0"/>
                </a:spcAft>
                <a:buChar char="»"/>
                <a:defRPr sz="2000">
                  <a:latin typeface="Arial" charset="0"/>
                </a:defRPr>
              </a:lvl7pPr>
              <a:lvl8pPr marL="3429000" indent="-228600" fontAlgn="base">
                <a:spcBef>
                  <a:spcPct val="20000"/>
                </a:spcBef>
                <a:spcAft>
                  <a:spcPct val="0"/>
                </a:spcAft>
                <a:buChar char="»"/>
                <a:defRPr sz="2000">
                  <a:latin typeface="Arial" charset="0"/>
                </a:defRPr>
              </a:lvl8pPr>
              <a:lvl9pPr marL="3886200" indent="-228600" fontAlgn="base">
                <a:spcBef>
                  <a:spcPct val="20000"/>
                </a:spcBef>
                <a:spcAft>
                  <a:spcPct val="0"/>
                </a:spcAft>
                <a:buChar char="»"/>
                <a:defRPr sz="2000">
                  <a:latin typeface="Arial" charset="0"/>
                </a:defRPr>
              </a:lvl9pPr>
            </a:lstStyle>
            <a:p>
              <a:pPr marL="0" indent="0">
                <a:buNone/>
              </a:pPr>
              <a:r>
                <a:rPr lang="en-US" i="0" dirty="0" smtClean="0"/>
                <a:t> </a:t>
              </a:r>
            </a:p>
            <a:p>
              <a:endParaRPr lang="en-US" i="0" dirty="0"/>
            </a:p>
          </p:txBody>
        </p:sp>
        <p:sp>
          <p:nvSpPr>
            <p:cNvPr id="16" name="Rectangle 15"/>
            <p:cNvSpPr/>
            <p:nvPr/>
          </p:nvSpPr>
          <p:spPr>
            <a:xfrm>
              <a:off x="76200" y="2224056"/>
              <a:ext cx="3713191" cy="324286"/>
            </a:xfrm>
            <a:prstGeom prst="rect">
              <a:avLst/>
            </a:prstGeom>
            <a:ln>
              <a:solidFill>
                <a:schemeClr val="accent1"/>
              </a:solidFill>
            </a:ln>
          </p:spPr>
          <p:txBody>
            <a:bodyPr wrap="square" anchor="ctr">
              <a:spAutoFit/>
            </a:bodyPr>
            <a:lstStyle/>
            <a:p>
              <a:pPr algn="ctr"/>
              <a:r>
                <a:rPr lang="en-GB" sz="2400" dirty="0">
                  <a:ln w="1905"/>
                  <a:effectLst>
                    <a:innerShdw blurRad="69850" dist="43180" dir="5400000">
                      <a:srgbClr val="000000">
                        <a:alpha val="65000"/>
                      </a:srgbClr>
                    </a:innerShdw>
                  </a:effectLst>
                </a:rPr>
                <a:t>Common Euro-Mediterranean Innovation Agenda</a:t>
              </a:r>
              <a:endParaRPr lang="en-GB" b="1" spc="50" dirty="0">
                <a:ln w="13500">
                  <a:solidFill>
                    <a:schemeClr val="accent1">
                      <a:shade val="2500"/>
                      <a:alpha val="6500"/>
                    </a:schemeClr>
                  </a:solidFill>
                  <a:prstDash val="solid"/>
                </a:ln>
                <a:solidFill>
                  <a:srgbClr val="00B050">
                    <a:alpha val="95000"/>
                  </a:srgbClr>
                </a:solidFill>
                <a:effectLst>
                  <a:innerShdw blurRad="50900" dist="38500" dir="13500000">
                    <a:srgbClr val="000000">
                      <a:alpha val="60000"/>
                    </a:srgbClr>
                  </a:innerShdw>
                </a:effectLst>
              </a:endParaRPr>
            </a:p>
          </p:txBody>
        </p:sp>
      </p:grpSp>
      <p:sp>
        <p:nvSpPr>
          <p:cNvPr id="4" name="TextBox 3"/>
          <p:cNvSpPr txBox="1"/>
          <p:nvPr/>
        </p:nvSpPr>
        <p:spPr>
          <a:xfrm>
            <a:off x="754030" y="2166062"/>
            <a:ext cx="7619103" cy="3831818"/>
          </a:xfrm>
          <a:prstGeom prst="rect">
            <a:avLst/>
          </a:prstGeom>
          <a:noFill/>
        </p:spPr>
        <p:txBody>
          <a:bodyPr wrap="square" rtlCol="0">
            <a:spAutoFit/>
          </a:bodyPr>
          <a:lstStyle/>
          <a:p>
            <a:pPr>
              <a:lnSpc>
                <a:spcPct val="150000"/>
              </a:lnSpc>
            </a:pPr>
            <a:r>
              <a:rPr lang="en-GB" altLang="en-US" sz="1600" dirty="0">
                <a:ea typeface="ＭＳ Ｐゴシック" pitchFamily="34" charset="-128"/>
                <a:sym typeface="Wingdings" pitchFamily="2" charset="2"/>
              </a:rPr>
              <a:t> </a:t>
            </a:r>
            <a:r>
              <a:rPr lang="en-GB" dirty="0"/>
              <a:t>Initiative of the Euro-Mediterranean Innovation Working Group (under EU-Med GSO, Malta, November 2012)</a:t>
            </a:r>
          </a:p>
          <a:p>
            <a:pPr>
              <a:lnSpc>
                <a:spcPct val="150000"/>
              </a:lnSpc>
            </a:pPr>
            <a:r>
              <a:rPr lang="en-GB" altLang="en-US" dirty="0">
                <a:ea typeface="ＭＳ Ｐゴシック" pitchFamily="34" charset="-128"/>
                <a:sym typeface="Wingdings" pitchFamily="2" charset="2"/>
              </a:rPr>
              <a:t> </a:t>
            </a:r>
            <a:r>
              <a:rPr lang="en-US" dirty="0"/>
              <a:t>Elaboration of a concept paper on "Supporting Innovation in the Southern Mediterranean countries; Common Euro-Mediterranean Innovation Agenda" (</a:t>
            </a:r>
            <a:r>
              <a:rPr lang="en-GB" dirty="0"/>
              <a:t>Beirut, July 2013)</a:t>
            </a:r>
          </a:p>
          <a:p>
            <a:pPr>
              <a:lnSpc>
                <a:spcPct val="150000"/>
              </a:lnSpc>
            </a:pPr>
            <a:r>
              <a:rPr lang="en-GB" altLang="en-US" dirty="0">
                <a:ea typeface="ＭＳ Ｐゴシック" pitchFamily="34" charset="-128"/>
                <a:sym typeface="Wingdings" pitchFamily="2" charset="2"/>
              </a:rPr>
              <a:t> </a:t>
            </a:r>
            <a:r>
              <a:rPr lang="en-GB" altLang="en-US" dirty="0" smtClean="0">
                <a:ea typeface="ＭＳ Ｐゴシック" pitchFamily="34" charset="-128"/>
                <a:sym typeface="Wingdings" pitchFamily="2" charset="2"/>
              </a:rPr>
              <a:t> </a:t>
            </a:r>
            <a:r>
              <a:rPr lang="en-GB" dirty="0"/>
              <a:t>Euro-Mediterranean Innovation Workshop with International Financial Institutions (Brussels, 28 April 2014)</a:t>
            </a:r>
          </a:p>
          <a:p>
            <a:pPr>
              <a:lnSpc>
                <a:spcPct val="150000"/>
              </a:lnSpc>
            </a:pPr>
            <a:r>
              <a:rPr lang="en-GB" altLang="en-US" dirty="0">
                <a:ea typeface="ＭＳ Ｐゴシック" pitchFamily="34" charset="-128"/>
                <a:sym typeface="Wingdings" pitchFamily="2" charset="2"/>
              </a:rPr>
              <a:t> </a:t>
            </a:r>
            <a:r>
              <a:rPr lang="en-US" dirty="0"/>
              <a:t>Follow-up Meeting with EEAS, DG DEVCO, DG GROW, EIB, EBRD, World Bank (Brussels, July 2014)</a:t>
            </a:r>
            <a:endParaRPr lang="en-GB" dirty="0"/>
          </a:p>
        </p:txBody>
      </p:sp>
    </p:spTree>
    <p:extLst>
      <p:ext uri="{BB962C8B-B14F-4D97-AF65-F5344CB8AC3E}">
        <p14:creationId xmlns:p14="http://schemas.microsoft.com/office/powerpoint/2010/main" xmlns="" val="52180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8889"/>
            <a:stretch/>
          </p:blipFill>
          <p:spPr bwMode="auto">
            <a:xfrm>
              <a:off x="4138613" y="6579870"/>
              <a:ext cx="866775" cy="278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4" name="Group 13"/>
          <p:cNvGrpSpPr/>
          <p:nvPr/>
        </p:nvGrpSpPr>
        <p:grpSpPr>
          <a:xfrm>
            <a:off x="76200" y="1739996"/>
            <a:ext cx="8981552" cy="676456"/>
            <a:chOff x="76200" y="1772409"/>
            <a:chExt cx="3873159" cy="4362556"/>
          </a:xfrm>
        </p:grpSpPr>
        <p:sp>
          <p:nvSpPr>
            <p:cNvPr id="15" name="Rectangle 3"/>
            <p:cNvSpPr txBox="1">
              <a:spLocks noChangeArrowheads="1"/>
            </p:cNvSpPr>
            <p:nvPr/>
          </p:nvSpPr>
          <p:spPr bwMode="auto">
            <a:xfrm>
              <a:off x="148067" y="3194290"/>
              <a:ext cx="3801292" cy="294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342900" marR="0" lvl="0" indent="-342900" fontAlgn="base">
                <a:lnSpc>
                  <a:spcPct val="100000"/>
                </a:lnSpc>
                <a:spcBef>
                  <a:spcPct val="20000"/>
                </a:spcBef>
                <a:spcAft>
                  <a:spcPts val="600"/>
                </a:spcAft>
                <a:buClr>
                  <a:srgbClr val="0F5494"/>
                </a:buClr>
                <a:buSzTx/>
                <a:buFontTx/>
                <a:buChar char="•"/>
                <a:tabLst/>
                <a:defRPr kumimoji="0" sz="2000" b="0" i="1" u="none" strike="noStrike" kern="0" cap="none" spc="0" normalizeH="0" baseline="0">
                  <a:ln>
                    <a:noFill/>
                  </a:ln>
                  <a:solidFill>
                    <a:srgbClr val="0F5494"/>
                  </a:solidFill>
                  <a:effectLst/>
                  <a:uLnTx/>
                  <a:uFillTx/>
                  <a:latin typeface="Verdana"/>
                </a:defRPr>
              </a:lvl1pPr>
              <a:lvl2pPr marL="742950" indent="-285750" fontAlgn="base">
                <a:spcBef>
                  <a:spcPct val="20000"/>
                </a:spcBef>
                <a:spcAft>
                  <a:spcPct val="0"/>
                </a:spcAft>
                <a:buClr>
                  <a:srgbClr val="009FBA"/>
                </a:buClr>
                <a:buChar char="•"/>
                <a:defRPr sz="2000" b="1">
                  <a:solidFill>
                    <a:srgbClr val="0F5494"/>
                  </a:solidFill>
                </a:defRPr>
              </a:lvl2pPr>
              <a:lvl3pPr marL="1143000" indent="-228600" fontAlgn="base">
                <a:spcBef>
                  <a:spcPct val="20000"/>
                </a:spcBef>
                <a:spcAft>
                  <a:spcPct val="0"/>
                </a:spcAft>
                <a:defRPr sz="1400">
                  <a:solidFill>
                    <a:srgbClr val="0F5494"/>
                  </a:solidFill>
                </a:defRPr>
              </a:lvl3pPr>
              <a:lvl4pPr marL="1600200" indent="-228600" fontAlgn="base">
                <a:spcBef>
                  <a:spcPct val="20000"/>
                </a:spcBef>
                <a:spcAft>
                  <a:spcPct val="0"/>
                </a:spcAft>
                <a:buChar char="–"/>
                <a:defRPr sz="2000">
                  <a:latin typeface="Arial" charset="0"/>
                </a:defRPr>
              </a:lvl4pPr>
              <a:lvl5pPr marL="2057400" indent="-228600" fontAlgn="base">
                <a:spcBef>
                  <a:spcPct val="20000"/>
                </a:spcBef>
                <a:spcAft>
                  <a:spcPct val="0"/>
                </a:spcAft>
                <a:buChar char="»"/>
                <a:defRPr sz="2000">
                  <a:latin typeface="Arial" charset="0"/>
                </a:defRPr>
              </a:lvl5pPr>
              <a:lvl6pPr marL="2514600" indent="-228600" fontAlgn="base">
                <a:spcBef>
                  <a:spcPct val="20000"/>
                </a:spcBef>
                <a:spcAft>
                  <a:spcPct val="0"/>
                </a:spcAft>
                <a:buChar char="»"/>
                <a:defRPr sz="2000">
                  <a:latin typeface="Arial" charset="0"/>
                </a:defRPr>
              </a:lvl6pPr>
              <a:lvl7pPr marL="2971800" indent="-228600" fontAlgn="base">
                <a:spcBef>
                  <a:spcPct val="20000"/>
                </a:spcBef>
                <a:spcAft>
                  <a:spcPct val="0"/>
                </a:spcAft>
                <a:buChar char="»"/>
                <a:defRPr sz="2000">
                  <a:latin typeface="Arial" charset="0"/>
                </a:defRPr>
              </a:lvl7pPr>
              <a:lvl8pPr marL="3429000" indent="-228600" fontAlgn="base">
                <a:spcBef>
                  <a:spcPct val="20000"/>
                </a:spcBef>
                <a:spcAft>
                  <a:spcPct val="0"/>
                </a:spcAft>
                <a:buChar char="»"/>
                <a:defRPr sz="2000">
                  <a:latin typeface="Arial" charset="0"/>
                </a:defRPr>
              </a:lvl8pPr>
              <a:lvl9pPr marL="3886200" indent="-228600" fontAlgn="base">
                <a:spcBef>
                  <a:spcPct val="20000"/>
                </a:spcBef>
                <a:spcAft>
                  <a:spcPct val="0"/>
                </a:spcAft>
                <a:buChar char="»"/>
                <a:defRPr sz="2000">
                  <a:latin typeface="Arial" charset="0"/>
                </a:defRPr>
              </a:lvl9pPr>
            </a:lstStyle>
            <a:p>
              <a:pPr marL="0" indent="0">
                <a:buNone/>
              </a:pPr>
              <a:r>
                <a:rPr lang="en-US" i="0" dirty="0" smtClean="0"/>
                <a:t> </a:t>
              </a:r>
            </a:p>
            <a:p>
              <a:endParaRPr lang="en-US" i="0" dirty="0"/>
            </a:p>
          </p:txBody>
        </p:sp>
        <p:sp>
          <p:nvSpPr>
            <p:cNvPr id="16" name="Rectangle 15"/>
            <p:cNvSpPr/>
            <p:nvPr/>
          </p:nvSpPr>
          <p:spPr>
            <a:xfrm>
              <a:off x="76200" y="1772409"/>
              <a:ext cx="3713191" cy="1227582"/>
            </a:xfrm>
            <a:prstGeom prst="rect">
              <a:avLst/>
            </a:prstGeom>
          </p:spPr>
          <p:txBody>
            <a:bodyPr wrap="square" anchor="ctr">
              <a:spAutoFit/>
            </a:bodyPr>
            <a:lstStyle/>
            <a:p>
              <a:pPr algn="ctr"/>
              <a:endParaRPr lang="en-GB" b="1" spc="50" dirty="0">
                <a:ln w="13500">
                  <a:solidFill>
                    <a:schemeClr val="accent1">
                      <a:shade val="2500"/>
                      <a:alpha val="6500"/>
                    </a:schemeClr>
                  </a:solidFill>
                  <a:prstDash val="solid"/>
                </a:ln>
                <a:solidFill>
                  <a:srgbClr val="00B050">
                    <a:alpha val="95000"/>
                  </a:srgbClr>
                </a:solidFill>
                <a:effectLst>
                  <a:innerShdw blurRad="50900" dist="38500" dir="13500000">
                    <a:srgbClr val="000000">
                      <a:alpha val="60000"/>
                    </a:srgbClr>
                  </a:innerShdw>
                </a:effectLst>
              </a:endParaRPr>
            </a:p>
          </p:txBody>
        </p:sp>
      </p:grpSp>
      <p:sp>
        <p:nvSpPr>
          <p:cNvPr id="19" name="Content Placeholder 2"/>
          <p:cNvSpPr txBox="1">
            <a:spLocks/>
          </p:cNvSpPr>
          <p:nvPr/>
        </p:nvSpPr>
        <p:spPr>
          <a:xfrm>
            <a:off x="438372" y="2895600"/>
            <a:ext cx="7886253" cy="30217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u="sng" dirty="0"/>
          </a:p>
        </p:txBody>
      </p:sp>
      <p:sp>
        <p:nvSpPr>
          <p:cNvPr id="4" name="Rectangle 3"/>
          <p:cNvSpPr/>
          <p:nvPr/>
        </p:nvSpPr>
        <p:spPr>
          <a:xfrm>
            <a:off x="1930038" y="1478386"/>
            <a:ext cx="5004162" cy="523220"/>
          </a:xfrm>
          <a:prstGeom prst="rect">
            <a:avLst/>
          </a:prstGeom>
        </p:spPr>
        <p:txBody>
          <a:bodyPr wrap="square">
            <a:spAutoFit/>
          </a:bodyPr>
          <a:lstStyle/>
          <a:p>
            <a:pPr algn="ctr"/>
            <a:r>
              <a:rPr lang="en-GB" sz="2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PRIMA</a:t>
            </a:r>
          </a:p>
        </p:txBody>
      </p:sp>
      <p:sp>
        <p:nvSpPr>
          <p:cNvPr id="6" name="TextBox 5"/>
          <p:cNvSpPr txBox="1"/>
          <p:nvPr/>
        </p:nvSpPr>
        <p:spPr>
          <a:xfrm>
            <a:off x="762896" y="2188462"/>
            <a:ext cx="8152504" cy="4247317"/>
          </a:xfrm>
          <a:prstGeom prst="rect">
            <a:avLst/>
          </a:prstGeom>
          <a:noFill/>
        </p:spPr>
        <p:txBody>
          <a:bodyPr wrap="square" rtlCol="0">
            <a:spAutoFit/>
          </a:bodyPr>
          <a:lstStyle/>
          <a:p>
            <a:pPr lvl="0"/>
            <a:endParaRPr lang="en-GB" dirty="0" smtClean="0"/>
          </a:p>
          <a:p>
            <a:pPr marL="285750" lvl="0" indent="-285750">
              <a:buFont typeface="Arial" panose="020B0604020202020204" pitchFamily="34" charset="0"/>
              <a:buChar char="•"/>
            </a:pPr>
            <a:r>
              <a:rPr lang="en-US" dirty="0"/>
              <a:t>The PRIMA initiative concerns the potential Union participation in a proposal for a joint </a:t>
            </a:r>
            <a:r>
              <a:rPr lang="en-US" dirty="0" err="1"/>
              <a:t>programme</a:t>
            </a:r>
            <a:r>
              <a:rPr lang="en-US" dirty="0"/>
              <a:t> submitted by 9 Member States in December 2014 in the framework of an Article 185 TFEU. </a:t>
            </a:r>
            <a:endParaRPr lang="en-US" dirty="0" smtClean="0"/>
          </a:p>
          <a:p>
            <a:pPr lvl="0"/>
            <a:endParaRPr lang="en-GB" dirty="0"/>
          </a:p>
          <a:p>
            <a:pPr marL="285750" indent="-285750">
              <a:buFont typeface="Arial" panose="020B0604020202020204" pitchFamily="34" charset="0"/>
              <a:buChar char="•"/>
            </a:pPr>
            <a:r>
              <a:rPr lang="en-US" dirty="0"/>
              <a:t>3</a:t>
            </a:r>
            <a:r>
              <a:rPr lang="en-US" baseline="30000" dirty="0"/>
              <a:t>rd</a:t>
            </a:r>
            <a:r>
              <a:rPr lang="en-US" dirty="0"/>
              <a:t> country participants in the preparation of the joint </a:t>
            </a:r>
            <a:r>
              <a:rPr lang="en-US" dirty="0" err="1"/>
              <a:t>programme</a:t>
            </a:r>
            <a:r>
              <a:rPr lang="en-US" dirty="0"/>
              <a:t> are: Algeria, Egypt, Jordan, Lebanon, Morocco, Tunisia and Turkey. </a:t>
            </a:r>
            <a:endParaRPr lang="en-US"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smtClean="0"/>
              <a:t>The proposal </a:t>
            </a:r>
            <a:r>
              <a:rPr lang="en-US" dirty="0"/>
              <a:t>is fostering an integrated approach to address issues related to food production systems and the sustainable use of water </a:t>
            </a:r>
            <a:r>
              <a:rPr lang="en-US" dirty="0" smtClean="0"/>
              <a:t>resources.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key socio-economic challenge for the Mediterranean area prompted by water scarcity and fresh water demand for: agricultural</a:t>
            </a:r>
            <a:r>
              <a:rPr lang="en-US" dirty="0"/>
              <a:t>, domestic, touristic and industrial use. </a:t>
            </a:r>
            <a:endParaRPr lang="en-GB" dirty="0"/>
          </a:p>
          <a:p>
            <a:pPr marL="285750" lvl="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xmlns="" val="2904181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1" r="667"/>
            <a:stretch/>
          </p:blipFill>
          <p:spPr bwMode="auto">
            <a:xfrm>
              <a:off x="0" y="0"/>
              <a:ext cx="9144000" cy="1351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8889"/>
            <a:stretch/>
          </p:blipFill>
          <p:spPr bwMode="auto">
            <a:xfrm>
              <a:off x="4138613" y="6579870"/>
              <a:ext cx="866775" cy="278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6" name="Rectangle 15"/>
          <p:cNvSpPr/>
          <p:nvPr/>
        </p:nvSpPr>
        <p:spPr>
          <a:xfrm>
            <a:off x="76200" y="1887876"/>
            <a:ext cx="8610599" cy="190348"/>
          </a:xfrm>
          <a:prstGeom prst="rect">
            <a:avLst/>
          </a:prstGeom>
        </p:spPr>
        <p:txBody>
          <a:bodyPr wrap="square" anchor="ctr">
            <a:spAutoFit/>
          </a:bodyPr>
          <a:lstStyle/>
          <a:p>
            <a:pPr algn="ctr"/>
            <a:endParaRPr lang="en-GB" b="1" spc="50" dirty="0">
              <a:ln w="13500">
                <a:solidFill>
                  <a:schemeClr val="accent1">
                    <a:shade val="2500"/>
                    <a:alpha val="6500"/>
                  </a:schemeClr>
                </a:solidFill>
                <a:prstDash val="solid"/>
              </a:ln>
              <a:solidFill>
                <a:srgbClr val="00B050">
                  <a:alpha val="95000"/>
                </a:srgbClr>
              </a:solidFill>
              <a:effectLst>
                <a:innerShdw blurRad="50900" dist="38500" dir="13500000">
                  <a:srgbClr val="000000">
                    <a:alpha val="60000"/>
                  </a:srgbClr>
                </a:innerShdw>
              </a:effectLst>
            </a:endParaRPr>
          </a:p>
        </p:txBody>
      </p:sp>
      <p:sp>
        <p:nvSpPr>
          <p:cNvPr id="19" name="Content Placeholder 2"/>
          <p:cNvSpPr txBox="1">
            <a:spLocks/>
          </p:cNvSpPr>
          <p:nvPr/>
        </p:nvSpPr>
        <p:spPr>
          <a:xfrm>
            <a:off x="438372" y="2895600"/>
            <a:ext cx="7886253" cy="30217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u="sng" dirty="0"/>
          </a:p>
        </p:txBody>
      </p:sp>
      <p:sp>
        <p:nvSpPr>
          <p:cNvPr id="5" name="TextBox 4"/>
          <p:cNvSpPr txBox="1"/>
          <p:nvPr/>
        </p:nvSpPr>
        <p:spPr>
          <a:xfrm>
            <a:off x="228599" y="1256753"/>
            <a:ext cx="8686799" cy="646331"/>
          </a:xfrm>
          <a:prstGeom prst="rect">
            <a:avLst/>
          </a:prstGeom>
          <a:noFill/>
        </p:spPr>
        <p:txBody>
          <a:bodyPr wrap="square" rtlCol="0">
            <a:spAutoFit/>
          </a:bodyPr>
          <a:lstStyle/>
          <a:p>
            <a:pPr algn="ctr"/>
            <a:r>
              <a:rPr lang="en-GB" b="1" dirty="0"/>
              <a:t>COOPERATION BETWEEN THE SOUTHERN MEDITERRANEAN AND THE EU ON RESEARCH</a:t>
            </a:r>
            <a:br>
              <a:rPr lang="en-GB" b="1" dirty="0"/>
            </a:br>
            <a:r>
              <a:rPr lang="en-GB" b="1" dirty="0"/>
              <a:t>AND INNOVATION: PRIORITIES FOR THE FUTURE</a:t>
            </a:r>
          </a:p>
        </p:txBody>
      </p:sp>
      <p:sp>
        <p:nvSpPr>
          <p:cNvPr id="10" name="Rectangle 9"/>
          <p:cNvSpPr/>
          <p:nvPr/>
        </p:nvSpPr>
        <p:spPr>
          <a:xfrm>
            <a:off x="527371" y="2144302"/>
            <a:ext cx="8311830" cy="3737946"/>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t>Water availability and management and food security</a:t>
            </a:r>
          </a:p>
          <a:p>
            <a:pPr marL="342900" indent="-342900">
              <a:lnSpc>
                <a:spcPct val="150000"/>
              </a:lnSpc>
              <a:buFont typeface="Arial" panose="020B0604020202020204" pitchFamily="34" charset="0"/>
              <a:buChar char="•"/>
            </a:pPr>
            <a:r>
              <a:rPr lang="en-GB" sz="2000" dirty="0" smtClean="0"/>
              <a:t>Renewable </a:t>
            </a:r>
            <a:r>
              <a:rPr lang="en-GB" sz="2000" dirty="0"/>
              <a:t>energy and efficiency</a:t>
            </a:r>
          </a:p>
          <a:p>
            <a:pPr marL="342900" indent="-342900">
              <a:lnSpc>
                <a:spcPct val="150000"/>
              </a:lnSpc>
              <a:buFont typeface="Arial" panose="020B0604020202020204" pitchFamily="34" charset="0"/>
              <a:buChar char="•"/>
            </a:pPr>
            <a:r>
              <a:rPr lang="en-GB" sz="2000" dirty="0" smtClean="0"/>
              <a:t>Fighting </a:t>
            </a:r>
            <a:r>
              <a:rPr lang="en-GB" sz="2000" dirty="0"/>
              <a:t>diseases and improving </a:t>
            </a:r>
            <a:r>
              <a:rPr lang="en-GB" sz="2000" dirty="0" smtClean="0"/>
              <a:t>well-being</a:t>
            </a:r>
          </a:p>
          <a:p>
            <a:pPr marL="342900" indent="-342900">
              <a:lnSpc>
                <a:spcPct val="150000"/>
              </a:lnSpc>
              <a:buFont typeface="Arial" panose="020B0604020202020204" pitchFamily="34" charset="0"/>
              <a:buChar char="•"/>
            </a:pPr>
            <a:r>
              <a:rPr lang="en-US" sz="2000" dirty="0"/>
              <a:t>Green, efficient and integrated transport systems </a:t>
            </a:r>
            <a:endParaRPr lang="en-US" sz="2000" dirty="0" smtClean="0"/>
          </a:p>
          <a:p>
            <a:pPr marL="342900" indent="-342900">
              <a:lnSpc>
                <a:spcPct val="150000"/>
              </a:lnSpc>
              <a:buFont typeface="Arial" panose="020B0604020202020204" pitchFamily="34" charset="0"/>
              <a:buChar char="•"/>
            </a:pPr>
            <a:r>
              <a:rPr lang="en-US" sz="2000" dirty="0"/>
              <a:t>Management of marine environment and </a:t>
            </a:r>
            <a:r>
              <a:rPr lang="en-US" sz="2000" dirty="0" smtClean="0"/>
              <a:t>resources</a:t>
            </a:r>
          </a:p>
          <a:p>
            <a:pPr marL="342900" indent="-342900">
              <a:lnSpc>
                <a:spcPct val="150000"/>
              </a:lnSpc>
              <a:buFont typeface="Arial" panose="020B0604020202020204" pitchFamily="34" charset="0"/>
              <a:buChar char="•"/>
            </a:pPr>
            <a:r>
              <a:rPr lang="en-US" sz="2000" dirty="0"/>
              <a:t>Changing science in changing </a:t>
            </a:r>
            <a:r>
              <a:rPr lang="en-US" sz="2000" dirty="0" smtClean="0"/>
              <a:t>societies</a:t>
            </a:r>
          </a:p>
          <a:p>
            <a:pPr marL="342900" indent="-342900">
              <a:lnSpc>
                <a:spcPct val="150000"/>
              </a:lnSpc>
              <a:buFont typeface="Arial" panose="020B0604020202020204" pitchFamily="34" charset="0"/>
              <a:buChar char="•"/>
            </a:pPr>
            <a:r>
              <a:rPr lang="en-GB" sz="2000" dirty="0"/>
              <a:t>Research </a:t>
            </a:r>
            <a:r>
              <a:rPr lang="en-GB" sz="2000" dirty="0" smtClean="0"/>
              <a:t>infrastructures</a:t>
            </a:r>
          </a:p>
          <a:p>
            <a:pPr marL="342900" indent="-342900">
              <a:lnSpc>
                <a:spcPct val="150000"/>
              </a:lnSpc>
              <a:buFont typeface="Arial" panose="020B0604020202020204" pitchFamily="34" charset="0"/>
              <a:buChar char="•"/>
            </a:pPr>
            <a:r>
              <a:rPr lang="en-GB" sz="2000" dirty="0"/>
              <a:t>Innovation</a:t>
            </a:r>
          </a:p>
        </p:txBody>
      </p:sp>
    </p:spTree>
    <p:extLst>
      <p:ext uri="{BB962C8B-B14F-4D97-AF65-F5344CB8AC3E}">
        <p14:creationId xmlns:p14="http://schemas.microsoft.com/office/powerpoint/2010/main" xmlns="" val="2643428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TotalTime>
  <Words>1644</Words>
  <Application>Microsoft Office PowerPoint</Application>
  <PresentationFormat>On-screen Show (4:3)</PresentationFormat>
  <Paragraphs>141</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Default Design</vt:lpstr>
      <vt:lpstr>Slide 1</vt:lpstr>
      <vt:lpstr>For international cooperation, the INCO Strategy foresees:</vt:lpstr>
      <vt:lpstr>What is Horizon 2020?</vt:lpstr>
      <vt:lpstr>Slide 4</vt:lpstr>
      <vt:lpstr> Bi-regional Platforms – FP7</vt:lpstr>
      <vt:lpstr>New Cooperation Prospects</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MERESI Mihaela (RTD)</dc:creator>
  <cp:lastModifiedBy>ERF_NETBOOK_2014</cp:lastModifiedBy>
  <cp:revision>47</cp:revision>
  <dcterms:created xsi:type="dcterms:W3CDTF">2006-08-16T00:00:00Z</dcterms:created>
  <dcterms:modified xsi:type="dcterms:W3CDTF">2016-01-18T09:24:19Z</dcterms:modified>
</cp:coreProperties>
</file>