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0" r:id="rId4"/>
    <p:sldId id="269" r:id="rId5"/>
    <p:sldId id="259" r:id="rId6"/>
    <p:sldId id="271" r:id="rId7"/>
    <p:sldId id="257" r:id="rId8"/>
    <p:sldId id="260" r:id="rId9"/>
    <p:sldId id="261" r:id="rId10"/>
    <p:sldId id="262" r:id="rId11"/>
    <p:sldId id="263" r:id="rId12"/>
    <p:sldId id="264" r:id="rId13"/>
    <p:sldId id="272" r:id="rId14"/>
    <p:sldId id="266" r:id="rId15"/>
    <p:sldId id="273" r:id="rId16"/>
    <p:sldId id="267" r:id="rId17"/>
    <p:sldId id="265"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900FF2-A31B-4985-8DEF-5D9BD7968D39}"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33169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0FF2-A31B-4985-8DEF-5D9BD7968D39}"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190203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0FF2-A31B-4985-8DEF-5D9BD7968D39}"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189400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900FF2-A31B-4985-8DEF-5D9BD7968D39}"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096396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900FF2-A31B-4985-8DEF-5D9BD7968D39}" type="datetimeFigureOut">
              <a:rPr lang="en-US" smtClean="0"/>
              <a:t>4/29/2017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44857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900FF2-A31B-4985-8DEF-5D9BD7968D39}"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28371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900FF2-A31B-4985-8DEF-5D9BD7968D39}" type="datetimeFigureOut">
              <a:rPr lang="en-US" smtClean="0"/>
              <a:t>4/29/2017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805852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900FF2-A31B-4985-8DEF-5D9BD7968D39}" type="datetimeFigureOut">
              <a:rPr lang="en-US" smtClean="0"/>
              <a:t>4/29/2017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115008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0FF2-A31B-4985-8DEF-5D9BD7968D39}" type="datetimeFigureOut">
              <a:rPr lang="en-US" smtClean="0"/>
              <a:t>4/29/2017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49319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0FF2-A31B-4985-8DEF-5D9BD7968D39}"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29002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900FF2-A31B-4985-8DEF-5D9BD7968D39}" type="datetimeFigureOut">
              <a:rPr lang="en-US" smtClean="0"/>
              <a:t>4/29/2017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E89C9-0174-4164-A4EC-AFD2384AFB13}" type="slidenum">
              <a:rPr lang="en-US" smtClean="0"/>
              <a:t>‹#›</a:t>
            </a:fld>
            <a:endParaRPr lang="en-US"/>
          </a:p>
        </p:txBody>
      </p:sp>
    </p:spTree>
    <p:extLst>
      <p:ext uri="{BB962C8B-B14F-4D97-AF65-F5344CB8AC3E}">
        <p14:creationId xmlns:p14="http://schemas.microsoft.com/office/powerpoint/2010/main" val="3977410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00FF2-A31B-4985-8DEF-5D9BD7968D39}" type="datetimeFigureOut">
              <a:rPr lang="en-US" smtClean="0"/>
              <a:t>4/29/2017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3E89C9-0174-4164-A4EC-AFD2384AFB13}" type="slidenum">
              <a:rPr lang="en-US" smtClean="0"/>
              <a:t>‹#›</a:t>
            </a:fld>
            <a:endParaRPr lang="en-US"/>
          </a:p>
        </p:txBody>
      </p:sp>
    </p:spTree>
    <p:extLst>
      <p:ext uri="{BB962C8B-B14F-4D97-AF65-F5344CB8AC3E}">
        <p14:creationId xmlns:p14="http://schemas.microsoft.com/office/powerpoint/2010/main" val="3866237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www.freetheworld.com/2015/economic-freedom-of-the-world-2015.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6062" y="1674657"/>
            <a:ext cx="11848562" cy="2983447"/>
          </a:xfrm>
        </p:spPr>
        <p:txBody>
          <a:bodyPr>
            <a:noAutofit/>
          </a:bodyPr>
          <a:lstStyle/>
          <a:p>
            <a:r>
              <a:rPr lang="en-US" sz="2400" dirty="0"/>
              <a:t>Migration and Refugees’ Crisis in the EU – Med: Dawn of an Era of shared </a:t>
            </a:r>
            <a:r>
              <a:rPr lang="en-US" sz="2400" dirty="0" smtClean="0"/>
              <a:t>responsibility?</a:t>
            </a:r>
            <a:r>
              <a:rPr lang="ar-SA" sz="2400" dirty="0" smtClean="0"/>
              <a:t/>
            </a:r>
            <a:br>
              <a:rPr lang="ar-SA" sz="2400" dirty="0" smtClean="0"/>
            </a:br>
            <a:r>
              <a:rPr lang="en-US" sz="2400" dirty="0"/>
              <a:t/>
            </a:r>
            <a:br>
              <a:rPr lang="en-US" sz="2400" dirty="0"/>
            </a:br>
            <a:r>
              <a:rPr lang="en-US" sz="2400" dirty="0">
                <a:solidFill>
                  <a:srgbClr val="FF0000"/>
                </a:solidFill>
              </a:rPr>
              <a:t>Plenary </a:t>
            </a:r>
            <a:r>
              <a:rPr lang="en-US" sz="2400" dirty="0" smtClean="0">
                <a:solidFill>
                  <a:srgbClr val="FF0000"/>
                </a:solidFill>
              </a:rPr>
              <a:t>I: “</a:t>
            </a:r>
            <a:r>
              <a:rPr lang="en-US" sz="2400" dirty="0">
                <a:solidFill>
                  <a:srgbClr val="FF0000"/>
                </a:solidFill>
              </a:rPr>
              <a:t>Impact of the Refugees’ Crisis on Neighboring Southern countries</a:t>
            </a:r>
            <a:r>
              <a:rPr lang="en-US" sz="2400" dirty="0" smtClean="0">
                <a:solidFill>
                  <a:srgbClr val="FF0000"/>
                </a:solidFill>
              </a:rPr>
              <a:t>”</a:t>
            </a:r>
            <a:r>
              <a:rPr lang="en-US" sz="2600" b="1" dirty="0" smtClean="0">
                <a:solidFill>
                  <a:srgbClr val="FF0000"/>
                </a:solidFill>
              </a:rPr>
              <a:t/>
            </a:r>
            <a:br>
              <a:rPr lang="en-US" sz="2600" b="1" dirty="0" smtClean="0">
                <a:solidFill>
                  <a:srgbClr val="FF0000"/>
                </a:solidFill>
              </a:rPr>
            </a:br>
            <a:r>
              <a:rPr lang="en-US" sz="2600" b="1" dirty="0">
                <a:solidFill>
                  <a:srgbClr val="FF0000"/>
                </a:solidFill>
              </a:rPr>
              <a:t/>
            </a:r>
            <a:br>
              <a:rPr lang="en-US" sz="2600" b="1" dirty="0">
                <a:solidFill>
                  <a:srgbClr val="FF0000"/>
                </a:solidFill>
              </a:rPr>
            </a:br>
            <a:r>
              <a:rPr lang="en-US" sz="4000" b="1" dirty="0" smtClean="0">
                <a:solidFill>
                  <a:schemeClr val="accent2">
                    <a:lumMod val="50000"/>
                  </a:schemeClr>
                </a:solidFill>
              </a:rPr>
              <a:t>The Tragedy And Hope of Syrian Economy:                   Between Two Plans!</a:t>
            </a:r>
            <a:r>
              <a:rPr lang="ar-SA" sz="4000" b="1" dirty="0" smtClean="0">
                <a:solidFill>
                  <a:schemeClr val="accent2">
                    <a:lumMod val="50000"/>
                  </a:schemeClr>
                </a:solidFill>
              </a:rPr>
              <a:t/>
            </a:r>
            <a:br>
              <a:rPr lang="ar-SA" sz="4000" b="1" dirty="0" smtClean="0">
                <a:solidFill>
                  <a:schemeClr val="accent2">
                    <a:lumMod val="50000"/>
                  </a:schemeClr>
                </a:solidFill>
              </a:rPr>
            </a:br>
            <a:r>
              <a:rPr lang="ar-SA" sz="4000" b="1" dirty="0" smtClean="0">
                <a:solidFill>
                  <a:schemeClr val="accent2">
                    <a:lumMod val="50000"/>
                  </a:schemeClr>
                </a:solidFill>
              </a:rPr>
              <a:t>مأساة وأمل الاقتصاد السوري بين خطتين!</a:t>
            </a:r>
            <a:r>
              <a:rPr lang="en-US" sz="2600" dirty="0"/>
              <a:t/>
            </a:r>
            <a:br>
              <a:rPr lang="en-US" sz="2600" dirty="0"/>
            </a:br>
            <a:endParaRPr lang="en-US" sz="2600" dirty="0"/>
          </a:p>
        </p:txBody>
      </p:sp>
      <p:sp>
        <p:nvSpPr>
          <p:cNvPr id="3" name="Subtitle 2"/>
          <p:cNvSpPr>
            <a:spLocks noGrp="1"/>
          </p:cNvSpPr>
          <p:nvPr>
            <p:ph type="subTitle" idx="1"/>
          </p:nvPr>
        </p:nvSpPr>
        <p:spPr>
          <a:xfrm>
            <a:off x="1558343" y="4426285"/>
            <a:ext cx="9144000" cy="1655762"/>
          </a:xfrm>
        </p:spPr>
        <p:txBody>
          <a:bodyPr>
            <a:normAutofit lnSpcReduction="10000"/>
          </a:bodyPr>
          <a:lstStyle/>
          <a:p>
            <a:r>
              <a:rPr lang="en-US" dirty="0" smtClean="0"/>
              <a:t>Dr. Osama Kadi; </a:t>
            </a:r>
          </a:p>
          <a:p>
            <a:r>
              <a:rPr lang="en-US" dirty="0" smtClean="0"/>
              <a:t>President of Syrian Economic </a:t>
            </a:r>
            <a:r>
              <a:rPr lang="en-US" dirty="0"/>
              <a:t>T</a:t>
            </a:r>
            <a:r>
              <a:rPr lang="en-US" dirty="0" smtClean="0"/>
              <a:t>ask Force SETF</a:t>
            </a:r>
          </a:p>
          <a:p>
            <a:r>
              <a:rPr lang="en-US" dirty="0"/>
              <a:t>Casablanca –Morocco</a:t>
            </a:r>
          </a:p>
          <a:p>
            <a:r>
              <a:rPr lang="en-US" dirty="0"/>
              <a:t> 29</a:t>
            </a:r>
            <a:r>
              <a:rPr lang="en-US" baseline="30000" dirty="0"/>
              <a:t>th</a:t>
            </a:r>
            <a:r>
              <a:rPr lang="en-US" dirty="0"/>
              <a:t> – 30</a:t>
            </a:r>
            <a:r>
              <a:rPr lang="en-US" baseline="30000" dirty="0"/>
              <a:t>th</a:t>
            </a:r>
            <a:r>
              <a:rPr lang="en-US" dirty="0"/>
              <a:t> April, 2017</a:t>
            </a:r>
          </a:p>
          <a:p>
            <a:endParaRPr lang="en-US" dirty="0"/>
          </a:p>
        </p:txBody>
      </p:sp>
      <p:pic>
        <p:nvPicPr>
          <p:cNvPr id="1027" name="Picture 1" descr="C:\Users\User\Desktop\Casablabce-Conf-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2356" y="242220"/>
            <a:ext cx="7238499" cy="800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05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6367"/>
            <a:ext cx="10515600" cy="433365"/>
          </a:xfrm>
        </p:spPr>
        <p:txBody>
          <a:bodyPr>
            <a:normAutofit fontScale="90000"/>
          </a:bodyPr>
          <a:lstStyle/>
          <a:p>
            <a:r>
              <a:rPr lang="en-US" dirty="0" smtClean="0"/>
              <a:t>Syrian Economy Tragedy 2011-2017</a:t>
            </a:r>
            <a:endParaRPr lang="en-US" dirty="0"/>
          </a:p>
        </p:txBody>
      </p:sp>
      <p:sp>
        <p:nvSpPr>
          <p:cNvPr id="3" name="Content Placeholder 2"/>
          <p:cNvSpPr>
            <a:spLocks noGrp="1"/>
          </p:cNvSpPr>
          <p:nvPr>
            <p:ph idx="1"/>
          </p:nvPr>
        </p:nvSpPr>
        <p:spPr>
          <a:xfrm>
            <a:off x="310166" y="1223492"/>
            <a:ext cx="10515600" cy="5507262"/>
          </a:xfrm>
        </p:spPr>
        <p:txBody>
          <a:bodyPr>
            <a:normAutofit lnSpcReduction="10000"/>
          </a:bodyPr>
          <a:lstStyle/>
          <a:p>
            <a:r>
              <a:rPr lang="en-US" dirty="0" smtClean="0"/>
              <a:t>one-quarter of schools are not operational, and there is a significant shortage of teachers. (UNICEF)</a:t>
            </a:r>
          </a:p>
          <a:p>
            <a:r>
              <a:rPr lang="en-US" dirty="0" smtClean="0"/>
              <a:t>over 700,000 children of Syrian refugees are out of school. (UNICEF)</a:t>
            </a:r>
          </a:p>
          <a:p>
            <a:r>
              <a:rPr lang="en-US" dirty="0" smtClean="0"/>
              <a:t>10 Per cent of 3.7 million Syrian children that have been born since the conflict began in 2011 are born as refugees.(UNICEF)</a:t>
            </a:r>
          </a:p>
          <a:p>
            <a:r>
              <a:rPr lang="en-US" dirty="0"/>
              <a:t>L</a:t>
            </a:r>
            <a:r>
              <a:rPr lang="en-US" dirty="0" smtClean="0"/>
              <a:t>ife expectancy has declined by 20 years within a span of four years (to 56 years in 2014, down from 76 years in 2010)</a:t>
            </a:r>
          </a:p>
          <a:p>
            <a:r>
              <a:rPr lang="en-US" dirty="0" smtClean="0"/>
              <a:t>Health clinics have been closed; health services severely curtailed; about one-fifth of all primary health care facilities are not functioning and another one-fifth are functioning at limited levels; </a:t>
            </a:r>
          </a:p>
          <a:p>
            <a:r>
              <a:rPr lang="en-US" dirty="0" smtClean="0"/>
              <a:t>and </a:t>
            </a:r>
            <a:r>
              <a:rPr lang="en-US" b="1" dirty="0" smtClean="0"/>
              <a:t>half of the country’s hospitals have been destroyed</a:t>
            </a:r>
            <a:r>
              <a:rPr lang="en-US" dirty="0" smtClean="0"/>
              <a:t>.(UNDP)</a:t>
            </a:r>
          </a:p>
          <a:p>
            <a:r>
              <a:rPr lang="en-US" dirty="0" smtClean="0"/>
              <a:t>The ratio of doctors to the overall population has declined to </a:t>
            </a:r>
            <a:r>
              <a:rPr lang="en-US" b="1" dirty="0" smtClean="0"/>
              <a:t>1:4,000 </a:t>
            </a:r>
            <a:r>
              <a:rPr lang="en-US" dirty="0" smtClean="0"/>
              <a:t>in 2014,13 down from </a:t>
            </a:r>
            <a:r>
              <a:rPr lang="en-US" b="1" dirty="0" smtClean="0"/>
              <a:t>1:661 in 2010</a:t>
            </a:r>
            <a:endParaRPr lang="en-US" b="1" dirty="0"/>
          </a:p>
        </p:txBody>
      </p:sp>
    </p:spTree>
    <p:extLst>
      <p:ext uri="{BB962C8B-B14F-4D97-AF65-F5344CB8AC3E}">
        <p14:creationId xmlns:p14="http://schemas.microsoft.com/office/powerpoint/2010/main" val="351317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59" y="184821"/>
            <a:ext cx="10515600" cy="897005"/>
          </a:xfrm>
        </p:spPr>
        <p:txBody>
          <a:bodyPr/>
          <a:lstStyle/>
          <a:p>
            <a:r>
              <a:rPr lang="en-US" dirty="0" smtClean="0"/>
              <a:t>Syrian Economy Tragedy 2011-2017</a:t>
            </a:r>
            <a:endParaRPr lang="en-US" dirty="0"/>
          </a:p>
        </p:txBody>
      </p:sp>
      <p:sp>
        <p:nvSpPr>
          <p:cNvPr id="3" name="Content Placeholder 2"/>
          <p:cNvSpPr>
            <a:spLocks noGrp="1"/>
          </p:cNvSpPr>
          <p:nvPr>
            <p:ph idx="1"/>
          </p:nvPr>
        </p:nvSpPr>
        <p:spPr>
          <a:xfrm>
            <a:off x="412124" y="1262130"/>
            <a:ext cx="11539470" cy="4914833"/>
          </a:xfrm>
        </p:spPr>
        <p:txBody>
          <a:bodyPr>
            <a:normAutofit fontScale="92500" lnSpcReduction="10000"/>
          </a:bodyPr>
          <a:lstStyle/>
          <a:p>
            <a:r>
              <a:rPr lang="en-US" dirty="0" smtClean="0"/>
              <a:t>Vaccination rates for children have fallen to 50–70 percent from 99–100 percent before the crisis.</a:t>
            </a:r>
          </a:p>
          <a:p>
            <a:r>
              <a:rPr lang="en-US" dirty="0"/>
              <a:t>D</a:t>
            </a:r>
            <a:r>
              <a:rPr lang="en-US" dirty="0" smtClean="0"/>
              <a:t>iseases that had long disappeared in Syria such as polio, measles, and typhoid have reappeared. Unsafe drinking water and poor hygiene practices are further increasing the risk of infections and illnesses among children. </a:t>
            </a:r>
          </a:p>
          <a:p>
            <a:r>
              <a:rPr lang="en-US" dirty="0"/>
              <a:t>T</a:t>
            </a:r>
            <a:r>
              <a:rPr lang="en-US" dirty="0" smtClean="0"/>
              <a:t>wo thirds of children in Syria are without safe and reliable water.(OCHA)</a:t>
            </a:r>
          </a:p>
          <a:p>
            <a:r>
              <a:rPr lang="en-US" dirty="0" smtClean="0"/>
              <a:t>Only one third of Syria’s sewage is now treated.</a:t>
            </a:r>
          </a:p>
          <a:p>
            <a:r>
              <a:rPr lang="en-US" dirty="0" smtClean="0"/>
              <a:t>UNICEF estimates that more than 4 million children and women are in need of nutritional assistance.</a:t>
            </a:r>
          </a:p>
          <a:p>
            <a:r>
              <a:rPr lang="en-US" dirty="0" smtClean="0"/>
              <a:t>Since mid-2014, the government has cut price subsidies on bread, rice, sugar, and water, as well as closed down government-run bakeries in opposition held areas.</a:t>
            </a:r>
          </a:p>
          <a:p>
            <a:r>
              <a:rPr lang="en-US" dirty="0" smtClean="0"/>
              <a:t>The Syrian regime destroyed tens of bakeries and hospitals in the opposition areas.</a:t>
            </a:r>
            <a:endParaRPr lang="en-US" dirty="0"/>
          </a:p>
        </p:txBody>
      </p:sp>
    </p:spTree>
    <p:extLst>
      <p:ext uri="{BB962C8B-B14F-4D97-AF65-F5344CB8AC3E}">
        <p14:creationId xmlns:p14="http://schemas.microsoft.com/office/powerpoint/2010/main" val="124516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9579"/>
          </a:xfrm>
        </p:spPr>
        <p:txBody>
          <a:bodyPr/>
          <a:lstStyle/>
          <a:p>
            <a:r>
              <a:rPr lang="en-US" dirty="0" smtClean="0"/>
              <a:t>Syrian Economy Tragedy 2011-2017</a:t>
            </a:r>
            <a:endParaRPr lang="en-US" dirty="0"/>
          </a:p>
        </p:txBody>
      </p:sp>
      <p:sp>
        <p:nvSpPr>
          <p:cNvPr id="3" name="Content Placeholder 2"/>
          <p:cNvSpPr>
            <a:spLocks noGrp="1"/>
          </p:cNvSpPr>
          <p:nvPr>
            <p:ph idx="1"/>
          </p:nvPr>
        </p:nvSpPr>
        <p:spPr>
          <a:xfrm>
            <a:off x="323044" y="729579"/>
            <a:ext cx="11242183" cy="5890162"/>
          </a:xfrm>
        </p:spPr>
        <p:txBody>
          <a:bodyPr>
            <a:normAutofit fontScale="92500" lnSpcReduction="10000"/>
          </a:bodyPr>
          <a:lstStyle/>
          <a:p>
            <a:r>
              <a:rPr lang="en-US" dirty="0" smtClean="0"/>
              <a:t>Energy infrastructure—including oil and natural gas pipelines and electricity transmission networks—has been damaged.</a:t>
            </a:r>
          </a:p>
          <a:p>
            <a:r>
              <a:rPr lang="en-US" dirty="0"/>
              <a:t>M</a:t>
            </a:r>
            <a:r>
              <a:rPr lang="en-US" dirty="0" smtClean="0"/>
              <a:t>ore than 30 of Syria’s power stations were inactive</a:t>
            </a:r>
          </a:p>
          <a:p>
            <a:r>
              <a:rPr lang="en-US" dirty="0" smtClean="0"/>
              <a:t>40 percent of the country’s high voltage lines had been damaged</a:t>
            </a:r>
          </a:p>
          <a:p>
            <a:r>
              <a:rPr lang="en-US" dirty="0" smtClean="0"/>
              <a:t>Wheat production dropped from 3.5 M/T to less than 2 M/T.</a:t>
            </a:r>
          </a:p>
          <a:p>
            <a:r>
              <a:rPr lang="en-US" dirty="0"/>
              <a:t>O</a:t>
            </a:r>
            <a:r>
              <a:rPr lang="en-US" dirty="0" smtClean="0"/>
              <a:t>live production has declined to 400,000 tons per year in 2015 from 1 million tons per year</a:t>
            </a:r>
          </a:p>
          <a:p>
            <a:r>
              <a:rPr lang="en-US" dirty="0" smtClean="0"/>
              <a:t>Livestock production has declined by 30 percent in cattle, by 40 percent in sheep and goats, and by 50 percent in poultry</a:t>
            </a:r>
          </a:p>
          <a:p>
            <a:r>
              <a:rPr lang="en-US" dirty="0" smtClean="0"/>
              <a:t>Exports are very roughly estimated to have collapsed by about 70 percent to about $4 billion between 2010–15</a:t>
            </a:r>
          </a:p>
          <a:p>
            <a:r>
              <a:rPr lang="en-US" dirty="0"/>
              <a:t>T</a:t>
            </a:r>
            <a:r>
              <a:rPr lang="en-US" dirty="0" smtClean="0"/>
              <a:t>he fiscal deficit has widened to over 20 percent of GDP in 2015 from 8 percent of GDP in 2010. While in nominal terms the budget has almost doubled from </a:t>
            </a:r>
            <a:r>
              <a:rPr lang="en-US" b="1" dirty="0" smtClean="0"/>
              <a:t>SP800 billion in 2010 to SP1.3 trillion in 2015</a:t>
            </a:r>
            <a:r>
              <a:rPr lang="en-US" dirty="0" smtClean="0"/>
              <a:t>, in real terms the 2015 budget is </a:t>
            </a:r>
            <a:r>
              <a:rPr lang="en-US" b="1" dirty="0" smtClean="0"/>
              <a:t>40 percent lower than the budget of 2010</a:t>
            </a:r>
            <a:r>
              <a:rPr lang="en-US" dirty="0" smtClean="0"/>
              <a:t>. </a:t>
            </a:r>
            <a:endParaRPr lang="en-US" dirty="0"/>
          </a:p>
        </p:txBody>
      </p:sp>
    </p:spTree>
    <p:extLst>
      <p:ext uri="{BB962C8B-B14F-4D97-AF65-F5344CB8AC3E}">
        <p14:creationId xmlns:p14="http://schemas.microsoft.com/office/powerpoint/2010/main" val="418482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lstStyle/>
          <a:p>
            <a:r>
              <a:rPr lang="en-US" b="1" dirty="0" smtClean="0"/>
              <a:t>Syrian Economy</a:t>
            </a:r>
            <a:r>
              <a:rPr lang="en-US" b="1" dirty="0"/>
              <a:t> </a:t>
            </a:r>
            <a:r>
              <a:rPr lang="en-US" b="1" dirty="0" smtClean="0"/>
              <a:t>and the hope</a:t>
            </a:r>
            <a:endParaRPr lang="en-US" b="1" dirty="0"/>
          </a:p>
        </p:txBody>
      </p:sp>
      <p:sp>
        <p:nvSpPr>
          <p:cNvPr id="5" name="Content Placeholder 4"/>
          <p:cNvSpPr>
            <a:spLocks noGrp="1"/>
          </p:cNvSpPr>
          <p:nvPr>
            <p:ph idx="1"/>
          </p:nvPr>
        </p:nvSpPr>
        <p:spPr>
          <a:xfrm>
            <a:off x="218941" y="1197736"/>
            <a:ext cx="11973059" cy="4979227"/>
          </a:xfrm>
        </p:spPr>
        <p:txBody>
          <a:bodyPr>
            <a:normAutofit fontScale="92500" lnSpcReduction="10000"/>
          </a:bodyPr>
          <a:lstStyle/>
          <a:p>
            <a:r>
              <a:rPr lang="en-US" dirty="0"/>
              <a:t>Success in a post-conflict reconstruction depends on nearly simultaneous progress in the four “pillars” of post-conflict reconstruction: </a:t>
            </a:r>
            <a:r>
              <a:rPr lang="en-US" b="1" dirty="0"/>
              <a:t>(1) security, (2) justice and reconciliation, (3) social and economic well-being, and (4) governance and participation</a:t>
            </a:r>
            <a:r>
              <a:rPr lang="en-US" dirty="0"/>
              <a:t>. </a:t>
            </a:r>
            <a:endParaRPr lang="en-US" dirty="0" smtClean="0"/>
          </a:p>
          <a:p>
            <a:r>
              <a:rPr lang="en-US" dirty="0" smtClean="0"/>
              <a:t>Reconstruction </a:t>
            </a:r>
            <a:r>
              <a:rPr lang="en-US" dirty="0"/>
              <a:t>will require substantial international support and prioritization.</a:t>
            </a:r>
          </a:p>
          <a:p>
            <a:r>
              <a:rPr lang="en-US" dirty="0" smtClean="0"/>
              <a:t>Depends on </a:t>
            </a:r>
            <a:r>
              <a:rPr lang="en-US" dirty="0"/>
              <a:t>how the conflict is </a:t>
            </a:r>
            <a:r>
              <a:rPr lang="en-US" dirty="0" smtClean="0"/>
              <a:t>resolved,</a:t>
            </a:r>
          </a:p>
          <a:p>
            <a:pPr lvl="1"/>
            <a:r>
              <a:rPr lang="en-US" sz="2800" dirty="0" smtClean="0"/>
              <a:t> that will </a:t>
            </a:r>
            <a:r>
              <a:rPr lang="en-US" sz="2800" dirty="0"/>
              <a:t>shape the scope and pace of political and economic reforms</a:t>
            </a:r>
            <a:r>
              <a:rPr lang="en-US" sz="2800" dirty="0" smtClean="0"/>
              <a:t>.</a:t>
            </a:r>
          </a:p>
          <a:p>
            <a:pPr lvl="1"/>
            <a:r>
              <a:rPr lang="en-US" sz="2800" dirty="0"/>
              <a:t>will determine how much external assistance is </a:t>
            </a:r>
            <a:r>
              <a:rPr lang="en-US" sz="2800" dirty="0" smtClean="0"/>
              <a:t>forthcoming</a:t>
            </a:r>
          </a:p>
          <a:p>
            <a:pPr lvl="1"/>
            <a:r>
              <a:rPr lang="en-US" sz="2800" dirty="0" smtClean="0"/>
              <a:t>Ability to attract </a:t>
            </a:r>
            <a:r>
              <a:rPr lang="en-US" sz="2800" dirty="0"/>
              <a:t>private investment</a:t>
            </a:r>
            <a:endParaRPr lang="en-US" sz="2800" dirty="0" smtClean="0"/>
          </a:p>
          <a:p>
            <a:r>
              <a:rPr lang="en-US" dirty="0" smtClean="0"/>
              <a:t>Quick </a:t>
            </a:r>
            <a:r>
              <a:rPr lang="en-US" dirty="0"/>
              <a:t>wins, </a:t>
            </a:r>
            <a:endParaRPr lang="en-US" dirty="0" smtClean="0"/>
          </a:p>
          <a:p>
            <a:pPr lvl="1"/>
            <a:r>
              <a:rPr lang="en-US" sz="2800" dirty="0" smtClean="0"/>
              <a:t>Energy sector</a:t>
            </a:r>
          </a:p>
          <a:p>
            <a:pPr lvl="1"/>
            <a:r>
              <a:rPr lang="en-US" sz="2800" dirty="0" smtClean="0"/>
              <a:t>Agriculture sector</a:t>
            </a:r>
          </a:p>
          <a:p>
            <a:pPr lvl="1"/>
            <a:r>
              <a:rPr lang="en-US" sz="2800" dirty="0" smtClean="0"/>
              <a:t>Labor intensive </a:t>
            </a:r>
            <a:r>
              <a:rPr lang="en-US" sz="2800" dirty="0"/>
              <a:t>industries </a:t>
            </a:r>
            <a:r>
              <a:rPr lang="en-US" sz="2800" dirty="0" smtClean="0"/>
              <a:t>(Textile, housing, &amp; </a:t>
            </a:r>
            <a:r>
              <a:rPr lang="en-US" sz="2800" dirty="0"/>
              <a:t>food </a:t>
            </a:r>
            <a:r>
              <a:rPr lang="en-US" sz="2800" dirty="0" smtClean="0"/>
              <a:t>processing)</a:t>
            </a:r>
          </a:p>
        </p:txBody>
      </p:sp>
    </p:spTree>
    <p:extLst>
      <p:ext uri="{BB962C8B-B14F-4D97-AF65-F5344CB8AC3E}">
        <p14:creationId xmlns:p14="http://schemas.microsoft.com/office/powerpoint/2010/main" val="4146626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US" b="1" dirty="0"/>
              <a:t>Syrian Economy and the hope</a:t>
            </a:r>
            <a:endParaRPr lang="en-US" dirty="0"/>
          </a:p>
        </p:txBody>
      </p:sp>
      <p:sp>
        <p:nvSpPr>
          <p:cNvPr id="3" name="Content Placeholder 2"/>
          <p:cNvSpPr>
            <a:spLocks noGrp="1"/>
          </p:cNvSpPr>
          <p:nvPr>
            <p:ph idx="1"/>
          </p:nvPr>
        </p:nvSpPr>
        <p:spPr>
          <a:xfrm>
            <a:off x="270456" y="1378039"/>
            <a:ext cx="11083344" cy="5267460"/>
          </a:xfrm>
        </p:spPr>
        <p:txBody>
          <a:bodyPr>
            <a:normAutofit fontScale="92500" lnSpcReduction="20000"/>
          </a:bodyPr>
          <a:lstStyle/>
          <a:p>
            <a:pPr marL="0" indent="0">
              <a:buNone/>
            </a:pPr>
            <a:r>
              <a:rPr lang="en-US" dirty="0" smtClean="0"/>
              <a:t>Huge </a:t>
            </a:r>
            <a:r>
              <a:rPr lang="en-US" dirty="0"/>
              <a:t>challenges</a:t>
            </a:r>
          </a:p>
          <a:p>
            <a:r>
              <a:rPr lang="en-US" dirty="0" smtClean="0"/>
              <a:t>Reconstruction cost estimates $300 </a:t>
            </a:r>
            <a:r>
              <a:rPr lang="en-US" dirty="0"/>
              <a:t>billion </a:t>
            </a:r>
            <a:r>
              <a:rPr lang="en-US" dirty="0" smtClean="0"/>
              <a:t>five times </a:t>
            </a:r>
            <a:r>
              <a:rPr lang="en-US" dirty="0"/>
              <a:t>the 2010 </a:t>
            </a:r>
            <a:r>
              <a:rPr lang="en-US" dirty="0" smtClean="0"/>
              <a:t>GDP</a:t>
            </a:r>
          </a:p>
          <a:p>
            <a:r>
              <a:rPr lang="en-US" dirty="0" smtClean="0"/>
              <a:t>Mass </a:t>
            </a:r>
            <a:r>
              <a:rPr lang="en-US" dirty="0"/>
              <a:t>poverty, </a:t>
            </a:r>
            <a:endParaRPr lang="en-US" dirty="0" smtClean="0"/>
          </a:p>
          <a:p>
            <a:r>
              <a:rPr lang="en-US" dirty="0" smtClean="0"/>
              <a:t>Destruction </a:t>
            </a:r>
            <a:r>
              <a:rPr lang="en-US" dirty="0"/>
              <a:t>of health and education services, </a:t>
            </a:r>
          </a:p>
          <a:p>
            <a:r>
              <a:rPr lang="en-US" dirty="0" smtClean="0"/>
              <a:t>Large-scale </a:t>
            </a:r>
            <a:r>
              <a:rPr lang="en-US" dirty="0"/>
              <a:t>displacement of </a:t>
            </a:r>
            <a:r>
              <a:rPr lang="en-US" dirty="0" smtClean="0"/>
              <a:t>Syrians.</a:t>
            </a:r>
          </a:p>
          <a:p>
            <a:r>
              <a:rPr lang="en-US" dirty="0" smtClean="0"/>
              <a:t>Loss </a:t>
            </a:r>
            <a:r>
              <a:rPr lang="en-US" dirty="0"/>
              <a:t>in human </a:t>
            </a:r>
            <a:r>
              <a:rPr lang="en-US" dirty="0" smtClean="0"/>
              <a:t>capital.</a:t>
            </a:r>
          </a:p>
          <a:p>
            <a:r>
              <a:rPr lang="en-US" dirty="0" smtClean="0"/>
              <a:t>Low </a:t>
            </a:r>
            <a:r>
              <a:rPr lang="en-US" dirty="0"/>
              <a:t>level of international reserves, </a:t>
            </a:r>
            <a:endParaRPr lang="en-US" dirty="0" smtClean="0"/>
          </a:p>
          <a:p>
            <a:r>
              <a:rPr lang="en-US" dirty="0"/>
              <a:t>D</a:t>
            </a:r>
            <a:r>
              <a:rPr lang="en-US" dirty="0" smtClean="0"/>
              <a:t>estruction </a:t>
            </a:r>
            <a:r>
              <a:rPr lang="en-US" dirty="0"/>
              <a:t>of infrastructure, </a:t>
            </a:r>
            <a:endParaRPr lang="en-US" dirty="0" smtClean="0"/>
          </a:p>
          <a:p>
            <a:r>
              <a:rPr lang="en-US" dirty="0"/>
              <a:t>A</a:t>
            </a:r>
            <a:r>
              <a:rPr lang="en-US" dirty="0" smtClean="0"/>
              <a:t>ccelerated </a:t>
            </a:r>
            <a:r>
              <a:rPr lang="en-US" dirty="0"/>
              <a:t>exchange rate depreciation, </a:t>
            </a:r>
            <a:endParaRPr lang="en-US" dirty="0" smtClean="0"/>
          </a:p>
          <a:p>
            <a:r>
              <a:rPr lang="en-US" dirty="0"/>
              <a:t>D</a:t>
            </a:r>
            <a:r>
              <a:rPr lang="en-US" dirty="0" smtClean="0"/>
              <a:t>ollarization</a:t>
            </a:r>
            <a:r>
              <a:rPr lang="en-US" dirty="0"/>
              <a:t>, </a:t>
            </a:r>
            <a:endParaRPr lang="en-US" dirty="0" smtClean="0"/>
          </a:p>
          <a:p>
            <a:r>
              <a:rPr lang="en-US" dirty="0"/>
              <a:t>H</a:t>
            </a:r>
            <a:r>
              <a:rPr lang="en-US" dirty="0" smtClean="0"/>
              <a:t>igh </a:t>
            </a:r>
            <a:r>
              <a:rPr lang="en-US" dirty="0"/>
              <a:t>and rising inflation, and </a:t>
            </a:r>
            <a:endParaRPr lang="en-US" dirty="0" smtClean="0"/>
          </a:p>
          <a:p>
            <a:r>
              <a:rPr lang="en-US" dirty="0"/>
              <a:t>L</a:t>
            </a:r>
            <a:r>
              <a:rPr lang="en-US" dirty="0" smtClean="0"/>
              <a:t>egal </a:t>
            </a:r>
            <a:r>
              <a:rPr lang="en-US" dirty="0"/>
              <a:t>and financial issues associated with frozen assets. </a:t>
            </a:r>
          </a:p>
          <a:p>
            <a:endParaRPr lang="en-US" dirty="0" smtClean="0"/>
          </a:p>
          <a:p>
            <a:endParaRPr lang="en-US" dirty="0"/>
          </a:p>
        </p:txBody>
      </p:sp>
    </p:spTree>
    <p:extLst>
      <p:ext uri="{BB962C8B-B14F-4D97-AF65-F5344CB8AC3E}">
        <p14:creationId xmlns:p14="http://schemas.microsoft.com/office/powerpoint/2010/main" val="940899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9731"/>
          </a:xfrm>
        </p:spPr>
        <p:txBody>
          <a:bodyPr/>
          <a:lstStyle/>
          <a:p>
            <a:r>
              <a:rPr lang="en-US" b="1" dirty="0"/>
              <a:t>Syrian Economy and the hope</a:t>
            </a:r>
            <a:endParaRPr lang="en-US" dirty="0"/>
          </a:p>
        </p:txBody>
      </p:sp>
      <p:sp>
        <p:nvSpPr>
          <p:cNvPr id="3" name="Content Placeholder 2"/>
          <p:cNvSpPr>
            <a:spLocks noGrp="1"/>
          </p:cNvSpPr>
          <p:nvPr>
            <p:ph idx="1"/>
          </p:nvPr>
        </p:nvSpPr>
        <p:spPr>
          <a:xfrm>
            <a:off x="645017" y="1429555"/>
            <a:ext cx="10515600" cy="5254581"/>
          </a:xfrm>
        </p:spPr>
        <p:txBody>
          <a:bodyPr>
            <a:noAutofit/>
          </a:bodyPr>
          <a:lstStyle/>
          <a:p>
            <a:pPr marL="0" indent="0">
              <a:buNone/>
            </a:pPr>
            <a:r>
              <a:rPr lang="en-US" sz="3000" dirty="0" smtClean="0"/>
              <a:t>* Improving Governance</a:t>
            </a:r>
            <a:endParaRPr lang="en-US" sz="3000" dirty="0"/>
          </a:p>
          <a:p>
            <a:pPr marL="457200" lvl="1" indent="0">
              <a:buNone/>
            </a:pPr>
            <a:r>
              <a:rPr lang="en-US" sz="3000" dirty="0" smtClean="0"/>
              <a:t>* Effective </a:t>
            </a:r>
            <a:r>
              <a:rPr lang="en-US" sz="3000" dirty="0"/>
              <a:t>fair, and transparent </a:t>
            </a:r>
            <a:r>
              <a:rPr lang="en-US" sz="3000" dirty="0" smtClean="0"/>
              <a:t>fiscal </a:t>
            </a:r>
            <a:r>
              <a:rPr lang="en-US" sz="3000" dirty="0"/>
              <a:t>policy and fiscal management </a:t>
            </a:r>
            <a:endParaRPr lang="en-US" sz="3000" dirty="0" smtClean="0"/>
          </a:p>
          <a:p>
            <a:pPr marL="457200" lvl="1" indent="0">
              <a:buNone/>
            </a:pPr>
            <a:r>
              <a:rPr lang="en-US" sz="3000" dirty="0" smtClean="0"/>
              <a:t>* Rule </a:t>
            </a:r>
            <a:r>
              <a:rPr lang="en-US" sz="3000" dirty="0"/>
              <a:t>of law </a:t>
            </a:r>
            <a:endParaRPr lang="en-US" sz="3000" dirty="0" smtClean="0"/>
          </a:p>
          <a:p>
            <a:pPr marL="457200" lvl="1" indent="0">
              <a:buNone/>
            </a:pPr>
            <a:r>
              <a:rPr lang="en-US" sz="3000" dirty="0" smtClean="0"/>
              <a:t>* Judiciary independence</a:t>
            </a:r>
          </a:p>
          <a:p>
            <a:pPr marL="457200" lvl="1" indent="0">
              <a:buNone/>
            </a:pPr>
            <a:r>
              <a:rPr lang="en-US" sz="3000" dirty="0" smtClean="0"/>
              <a:t>* Re-establishing </a:t>
            </a:r>
            <a:r>
              <a:rPr lang="en-US" sz="3000" dirty="0"/>
              <a:t>and strengthening the capacity for monetary operations and banking supervision, </a:t>
            </a:r>
            <a:endParaRPr lang="en-US" sz="3000" dirty="0" smtClean="0"/>
          </a:p>
          <a:p>
            <a:pPr marL="457200" lvl="1" indent="0">
              <a:buNone/>
            </a:pPr>
            <a:r>
              <a:rPr lang="en-US" sz="3000" dirty="0" smtClean="0"/>
              <a:t>* Reforming </a:t>
            </a:r>
            <a:r>
              <a:rPr lang="en-US" sz="3000" dirty="0"/>
              <a:t>the bank regulatory framework, including the anti money laundry and combating terrorist financing (AML/CFT) regime.</a:t>
            </a:r>
            <a:endParaRPr lang="en-US" sz="3000" dirty="0" smtClean="0"/>
          </a:p>
          <a:p>
            <a:endParaRPr lang="en-US" sz="3000" dirty="0"/>
          </a:p>
        </p:txBody>
      </p:sp>
    </p:spTree>
    <p:extLst>
      <p:ext uri="{BB962C8B-B14F-4D97-AF65-F5344CB8AC3E}">
        <p14:creationId xmlns:p14="http://schemas.microsoft.com/office/powerpoint/2010/main" val="899809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97005"/>
          </a:xfrm>
        </p:spPr>
        <p:txBody>
          <a:bodyPr/>
          <a:lstStyle/>
          <a:p>
            <a:r>
              <a:rPr lang="en-US" b="1" dirty="0"/>
              <a:t>Syrian Economy and the hope</a:t>
            </a:r>
            <a:endParaRPr lang="en-US" dirty="0"/>
          </a:p>
        </p:txBody>
      </p:sp>
      <p:sp>
        <p:nvSpPr>
          <p:cNvPr id="3" name="Content Placeholder 2"/>
          <p:cNvSpPr>
            <a:spLocks noGrp="1"/>
          </p:cNvSpPr>
          <p:nvPr>
            <p:ph idx="1"/>
          </p:nvPr>
        </p:nvSpPr>
        <p:spPr>
          <a:xfrm>
            <a:off x="193183" y="1262130"/>
            <a:ext cx="11160617" cy="5370489"/>
          </a:xfrm>
        </p:spPr>
        <p:txBody>
          <a:bodyPr>
            <a:normAutofit/>
          </a:bodyPr>
          <a:lstStyle/>
          <a:p>
            <a:r>
              <a:rPr lang="en-US" dirty="0"/>
              <a:t>In the short run, e</a:t>
            </a:r>
            <a:r>
              <a:rPr lang="en-US" dirty="0" smtClean="0"/>
              <a:t>conomic </a:t>
            </a:r>
            <a:r>
              <a:rPr lang="en-US" dirty="0"/>
              <a:t>reforms </a:t>
            </a:r>
            <a:r>
              <a:rPr lang="en-US" dirty="0" smtClean="0"/>
              <a:t>should </a:t>
            </a:r>
            <a:r>
              <a:rPr lang="en-US" dirty="0"/>
              <a:t>focus on </a:t>
            </a:r>
            <a:endParaRPr lang="en-US" dirty="0" smtClean="0"/>
          </a:p>
          <a:p>
            <a:pPr lvl="1"/>
            <a:r>
              <a:rPr lang="en-US" dirty="0"/>
              <a:t>S</a:t>
            </a:r>
            <a:r>
              <a:rPr lang="en-US" dirty="0" smtClean="0"/>
              <a:t>tabilization </a:t>
            </a:r>
          </a:p>
          <a:p>
            <a:pPr lvl="1"/>
            <a:r>
              <a:rPr lang="en-US" dirty="0" smtClean="0"/>
              <a:t>Helping </a:t>
            </a:r>
            <a:r>
              <a:rPr lang="en-US" dirty="0"/>
              <a:t>the </a:t>
            </a:r>
            <a:r>
              <a:rPr lang="en-US" dirty="0" smtClean="0"/>
              <a:t>poorest</a:t>
            </a:r>
          </a:p>
          <a:p>
            <a:pPr lvl="1"/>
            <a:r>
              <a:rPr lang="en-US" dirty="0"/>
              <a:t>R</a:t>
            </a:r>
            <a:r>
              <a:rPr lang="en-US" dirty="0" smtClean="0"/>
              <a:t>estoring security</a:t>
            </a:r>
          </a:p>
          <a:p>
            <a:pPr lvl="1"/>
            <a:r>
              <a:rPr lang="en-US" dirty="0" smtClean="0"/>
              <a:t>Developing </a:t>
            </a:r>
            <a:r>
              <a:rPr lang="en-US" dirty="0"/>
              <a:t>non-oil sectors to cope with the decline in oil production and the need for job </a:t>
            </a:r>
            <a:r>
              <a:rPr lang="en-US" dirty="0" smtClean="0"/>
              <a:t>creation such as: reconstruction </a:t>
            </a:r>
            <a:r>
              <a:rPr lang="en-US" dirty="0"/>
              <a:t>of </a:t>
            </a:r>
            <a:r>
              <a:rPr lang="en-US" dirty="0" smtClean="0"/>
              <a:t>damaged houses, rebuilding houses, fixing water pipelines, farm </a:t>
            </a:r>
            <a:r>
              <a:rPr lang="en-US" dirty="0"/>
              <a:t>irrigation and drainage, roads, schools and </a:t>
            </a:r>
            <a:r>
              <a:rPr lang="en-US" dirty="0" smtClean="0"/>
              <a:t>hospitals)</a:t>
            </a:r>
            <a:endParaRPr lang="en-US" dirty="0"/>
          </a:p>
          <a:p>
            <a:pPr lvl="1"/>
            <a:r>
              <a:rPr lang="en-US" dirty="0" smtClean="0"/>
              <a:t>Maintaining </a:t>
            </a:r>
            <a:r>
              <a:rPr lang="en-US" dirty="0"/>
              <a:t>fiscal sustainability while providing social protection to a growing number of young unemployed. </a:t>
            </a:r>
            <a:endParaRPr lang="en-US" dirty="0" smtClean="0"/>
          </a:p>
          <a:p>
            <a:pPr lvl="1"/>
            <a:r>
              <a:rPr lang="en-US" dirty="0" smtClean="0"/>
              <a:t>Diversification </a:t>
            </a:r>
            <a:r>
              <a:rPr lang="en-US" dirty="0"/>
              <a:t>of the economy through private sector development </a:t>
            </a:r>
            <a:endParaRPr lang="en-US" dirty="0" smtClean="0"/>
          </a:p>
          <a:p>
            <a:pPr lvl="1"/>
            <a:r>
              <a:rPr lang="en-US" dirty="0" smtClean="0"/>
              <a:t>Increasing </a:t>
            </a:r>
            <a:r>
              <a:rPr lang="en-US" dirty="0"/>
              <a:t>productivity by raising the skills of its labor </a:t>
            </a:r>
            <a:r>
              <a:rPr lang="en-US" dirty="0" smtClean="0"/>
              <a:t>force and </a:t>
            </a:r>
            <a:r>
              <a:rPr lang="en-US" dirty="0"/>
              <a:t>improving its technological base. </a:t>
            </a:r>
            <a:endParaRPr lang="en-US" dirty="0" smtClean="0"/>
          </a:p>
          <a:p>
            <a:pPr lvl="1"/>
            <a:r>
              <a:rPr lang="en-US" dirty="0"/>
              <a:t>Restoring water supply and sanitation </a:t>
            </a:r>
            <a:r>
              <a:rPr lang="en-US" dirty="0" smtClean="0"/>
              <a:t>sectors and fixing their damages.</a:t>
            </a:r>
          </a:p>
        </p:txBody>
      </p:sp>
    </p:spTree>
    <p:extLst>
      <p:ext uri="{BB962C8B-B14F-4D97-AF65-F5344CB8AC3E}">
        <p14:creationId xmlns:p14="http://schemas.microsoft.com/office/powerpoint/2010/main" val="97766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1845" y="107549"/>
            <a:ext cx="7043670" cy="716700"/>
          </a:xfrm>
        </p:spPr>
        <p:txBody>
          <a:bodyPr/>
          <a:lstStyle/>
          <a:p>
            <a:r>
              <a:rPr lang="en-US" b="1" dirty="0" smtClean="0"/>
              <a:t>Syrian Economy</a:t>
            </a:r>
            <a:r>
              <a:rPr lang="en-US" b="1" dirty="0"/>
              <a:t> </a:t>
            </a:r>
            <a:r>
              <a:rPr lang="en-US" b="1" dirty="0" smtClean="0"/>
              <a:t>and the hope</a:t>
            </a:r>
            <a:endParaRPr lang="en-US" b="1" dirty="0"/>
          </a:p>
        </p:txBody>
      </p:sp>
      <p:sp>
        <p:nvSpPr>
          <p:cNvPr id="5" name="Content Placeholder 4"/>
          <p:cNvSpPr>
            <a:spLocks noGrp="1"/>
          </p:cNvSpPr>
          <p:nvPr>
            <p:ph idx="1"/>
          </p:nvPr>
        </p:nvSpPr>
        <p:spPr>
          <a:xfrm>
            <a:off x="218942" y="850008"/>
            <a:ext cx="11874320" cy="5782613"/>
          </a:xfrm>
        </p:spPr>
        <p:txBody>
          <a:bodyPr>
            <a:normAutofit fontScale="77500" lnSpcReduction="20000"/>
          </a:bodyPr>
          <a:lstStyle/>
          <a:p>
            <a:r>
              <a:rPr lang="en-US" dirty="0"/>
              <a:t>L</a:t>
            </a:r>
            <a:r>
              <a:rPr lang="en-US" dirty="0" smtClean="0"/>
              <a:t>onger-lasting </a:t>
            </a:r>
            <a:r>
              <a:rPr lang="en-US" dirty="0"/>
              <a:t>conflict will have a more negative impact on the economy and institutions, and prolong the </a:t>
            </a:r>
            <a:r>
              <a:rPr lang="en-US" dirty="0" smtClean="0"/>
              <a:t>recovery:</a:t>
            </a:r>
          </a:p>
          <a:p>
            <a:r>
              <a:rPr lang="en-US" dirty="0" smtClean="0"/>
              <a:t>Lebanon: </a:t>
            </a:r>
            <a:r>
              <a:rPr lang="en-US" dirty="0"/>
              <a:t>16 years of conflict, 20 years to catch up to the real GDP level it enjoyed before the </a:t>
            </a:r>
            <a:r>
              <a:rPr lang="en-US" dirty="0" smtClean="0"/>
              <a:t>war</a:t>
            </a:r>
          </a:p>
          <a:p>
            <a:r>
              <a:rPr lang="en-US" b="1" dirty="0" smtClean="0"/>
              <a:t>Kuwait</a:t>
            </a:r>
            <a:r>
              <a:rPr lang="en-US" dirty="0" smtClean="0"/>
              <a:t>: </a:t>
            </a:r>
            <a:r>
              <a:rPr lang="en-US" dirty="0"/>
              <a:t>two years of conflict, seven years to regain its pre-war GDP level</a:t>
            </a:r>
            <a:r>
              <a:rPr lang="en-US" dirty="0" smtClean="0"/>
              <a:t>.</a:t>
            </a:r>
          </a:p>
          <a:p>
            <a:r>
              <a:rPr lang="en-US" b="1" dirty="0" smtClean="0"/>
              <a:t>Syria</a:t>
            </a:r>
            <a:r>
              <a:rPr lang="en-US" dirty="0" smtClean="0"/>
              <a:t>: Assuming post conflict starts 2018 @ 4.5% Growth it takes 20 years.</a:t>
            </a:r>
          </a:p>
          <a:p>
            <a:pPr marL="0" indent="0">
              <a:buNone/>
            </a:pPr>
            <a:endParaRPr lang="en-US" dirty="0" smtClean="0"/>
          </a:p>
          <a:p>
            <a:pPr marL="0" indent="0" algn="ctr">
              <a:buNone/>
            </a:pPr>
            <a:r>
              <a:rPr lang="en-US" sz="3600" dirty="0" smtClean="0"/>
              <a:t> Can the Syrian economy grow magically @ +9 %? then it takes 10 years or less.</a:t>
            </a:r>
          </a:p>
          <a:p>
            <a:pPr marL="0" indent="0" algn="ctr">
              <a:buNone/>
            </a:pPr>
            <a:endParaRPr lang="en-US" sz="3600" dirty="0" smtClean="0"/>
          </a:p>
          <a:p>
            <a:pPr marL="0" indent="0" algn="ctr">
              <a:buNone/>
            </a:pPr>
            <a:r>
              <a:rPr lang="en-US" sz="3600" dirty="0"/>
              <a:t>W</a:t>
            </a:r>
            <a:r>
              <a:rPr lang="en-US" sz="3600" dirty="0" smtClean="0"/>
              <a:t>ith the help of Syrian businessmen, and their brothers in the Gulf countries &amp; their friends in the </a:t>
            </a:r>
            <a:r>
              <a:rPr lang="en-US" sz="3600" b="1" dirty="0" smtClean="0"/>
              <a:t>FREE World</a:t>
            </a:r>
            <a:r>
              <a:rPr lang="en-US" sz="3600" dirty="0" smtClean="0"/>
              <a:t>, &amp; by using similar plan like                                                  “The European Recovery </a:t>
            </a:r>
            <a:r>
              <a:rPr lang="en-US" sz="3600" dirty="0"/>
              <a:t>P</a:t>
            </a:r>
            <a:r>
              <a:rPr lang="en-US" sz="3600" dirty="0" smtClean="0"/>
              <a:t>rogram”   Marshal Plan</a:t>
            </a:r>
          </a:p>
          <a:p>
            <a:pPr marL="0" indent="0" algn="ctr">
              <a:buNone/>
            </a:pPr>
            <a:r>
              <a:rPr lang="en-US" sz="4000" b="1" dirty="0" smtClean="0"/>
              <a:t>Let it be: “The Syrian </a:t>
            </a:r>
            <a:r>
              <a:rPr lang="en-US" sz="4000" b="1" dirty="0"/>
              <a:t>Recovery Program” </a:t>
            </a:r>
            <a:endParaRPr lang="en-US" sz="4000" b="1" dirty="0" smtClean="0"/>
          </a:p>
          <a:p>
            <a:pPr marL="0" indent="0" algn="ctr">
              <a:buNone/>
            </a:pPr>
            <a:r>
              <a:rPr lang="en-US" sz="4000" b="1" dirty="0" smtClean="0"/>
              <a:t>“Tillerson Plan”</a:t>
            </a:r>
          </a:p>
          <a:p>
            <a:pPr marL="0" indent="0" algn="ctr">
              <a:buNone/>
            </a:pPr>
            <a:r>
              <a:rPr lang="en-US" sz="4000" b="1" dirty="0" smtClean="0"/>
              <a:t>Syrians can do it Inshallah!</a:t>
            </a:r>
            <a:endParaRPr lang="en-US" sz="4000" b="1" dirty="0"/>
          </a:p>
        </p:txBody>
      </p:sp>
      <p:pic>
        <p:nvPicPr>
          <p:cNvPr id="1028" name="Picture 4" descr="Image result for state of dep tiller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4508" y="5186903"/>
            <a:ext cx="2674513" cy="15036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orge marshall pl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78" y="4829175"/>
            <a:ext cx="1522859"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726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81" y="0"/>
            <a:ext cx="6194738" cy="354168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053" y="12056"/>
            <a:ext cx="6006919" cy="35416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41689"/>
            <a:ext cx="6181856" cy="33163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1858" y="3535661"/>
            <a:ext cx="6006920" cy="3316311"/>
          </a:xfrm>
          <a:prstGeom prst="rect">
            <a:avLst/>
          </a:prstGeom>
        </p:spPr>
      </p:pic>
      <p:sp>
        <p:nvSpPr>
          <p:cNvPr id="9" name="TextBox 8"/>
          <p:cNvSpPr txBox="1"/>
          <p:nvPr/>
        </p:nvSpPr>
        <p:spPr>
          <a:xfrm>
            <a:off x="6181856" y="837485"/>
            <a:ext cx="4202796" cy="707886"/>
          </a:xfrm>
          <a:prstGeom prst="rect">
            <a:avLst/>
          </a:prstGeom>
          <a:noFill/>
        </p:spPr>
        <p:txBody>
          <a:bodyPr wrap="square" rtlCol="0">
            <a:spAutoFit/>
          </a:bodyPr>
          <a:lstStyle/>
          <a:p>
            <a:r>
              <a:rPr lang="en-US" sz="4000" b="1" dirty="0" smtClean="0">
                <a:solidFill>
                  <a:schemeClr val="bg1"/>
                </a:solidFill>
              </a:rPr>
              <a:t>The Tillerson </a:t>
            </a:r>
            <a:r>
              <a:rPr lang="en-US" sz="4000" b="1" dirty="0">
                <a:solidFill>
                  <a:schemeClr val="bg1"/>
                </a:solidFill>
              </a:rPr>
              <a:t>Plan</a:t>
            </a:r>
            <a:endParaRPr lang="en-US" sz="4000" dirty="0">
              <a:solidFill>
                <a:schemeClr val="bg1"/>
              </a:solidFill>
            </a:endParaRPr>
          </a:p>
        </p:txBody>
      </p:sp>
      <p:pic>
        <p:nvPicPr>
          <p:cNvPr id="2050" name="Picture 2" descr="Image result for state of dep tiller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93310" y="167053"/>
            <a:ext cx="1572496" cy="117937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79061" y="837485"/>
            <a:ext cx="3872941" cy="707886"/>
          </a:xfrm>
          <a:prstGeom prst="rect">
            <a:avLst/>
          </a:prstGeom>
          <a:noFill/>
        </p:spPr>
        <p:txBody>
          <a:bodyPr wrap="square" rtlCol="0">
            <a:spAutoFit/>
          </a:bodyPr>
          <a:lstStyle/>
          <a:p>
            <a:r>
              <a:rPr lang="en-US" sz="4000" b="1" dirty="0" smtClean="0">
                <a:solidFill>
                  <a:schemeClr val="bg1"/>
                </a:solidFill>
              </a:rPr>
              <a:t>The Marshal </a:t>
            </a:r>
            <a:r>
              <a:rPr lang="en-US" sz="4000" b="1" dirty="0">
                <a:solidFill>
                  <a:schemeClr val="bg1"/>
                </a:solidFill>
              </a:rPr>
              <a:t>Plan</a:t>
            </a:r>
            <a:endParaRPr lang="en-US" sz="4000" dirty="0">
              <a:solidFill>
                <a:schemeClr val="bg1"/>
              </a:solidFill>
            </a:endParaRPr>
          </a:p>
        </p:txBody>
      </p:sp>
      <p:pic>
        <p:nvPicPr>
          <p:cNvPr id="2054" name="Picture 6" descr="Image result for george marshall pl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60" y="166604"/>
            <a:ext cx="1626419" cy="11798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syria map revoluti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028918" y="1501422"/>
            <a:ext cx="1005139" cy="852814"/>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Image result for german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25" y="1303325"/>
            <a:ext cx="12192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6890197" y="6297974"/>
            <a:ext cx="4881093" cy="553998"/>
          </a:xfrm>
          <a:prstGeom prst="rect">
            <a:avLst/>
          </a:prstGeom>
          <a:noFill/>
        </p:spPr>
        <p:txBody>
          <a:bodyPr wrap="square" rtlCol="0">
            <a:spAutoFit/>
          </a:bodyPr>
          <a:lstStyle/>
          <a:p>
            <a:r>
              <a:rPr lang="en-US" sz="3000" b="1" dirty="0">
                <a:solidFill>
                  <a:schemeClr val="bg1"/>
                </a:solidFill>
              </a:rPr>
              <a:t>The Syrian Recovery Program</a:t>
            </a:r>
            <a:endParaRPr lang="en-US" sz="3000" dirty="0">
              <a:solidFill>
                <a:schemeClr val="bg1"/>
              </a:solidFill>
            </a:endParaRPr>
          </a:p>
        </p:txBody>
      </p:sp>
      <p:sp>
        <p:nvSpPr>
          <p:cNvPr id="19" name="TextBox 18"/>
          <p:cNvSpPr txBox="1"/>
          <p:nvPr/>
        </p:nvSpPr>
        <p:spPr>
          <a:xfrm>
            <a:off x="297372" y="6297974"/>
            <a:ext cx="5466998" cy="553998"/>
          </a:xfrm>
          <a:prstGeom prst="rect">
            <a:avLst/>
          </a:prstGeom>
          <a:noFill/>
        </p:spPr>
        <p:txBody>
          <a:bodyPr wrap="square" rtlCol="0">
            <a:spAutoFit/>
          </a:bodyPr>
          <a:lstStyle/>
          <a:p>
            <a:r>
              <a:rPr lang="en-US" sz="3000" b="1" dirty="0">
                <a:solidFill>
                  <a:schemeClr val="bg1"/>
                </a:solidFill>
              </a:rPr>
              <a:t>The European Recovery </a:t>
            </a:r>
            <a:r>
              <a:rPr lang="en-US" sz="3000" b="1" dirty="0" smtClean="0">
                <a:solidFill>
                  <a:schemeClr val="bg1"/>
                </a:solidFill>
              </a:rPr>
              <a:t>Program</a:t>
            </a:r>
            <a:endParaRPr lang="en-US" sz="3000" dirty="0">
              <a:solidFill>
                <a:schemeClr val="bg1"/>
              </a:solidFill>
            </a:endParaRPr>
          </a:p>
        </p:txBody>
      </p:sp>
    </p:spTree>
    <p:extLst>
      <p:ext uri="{BB962C8B-B14F-4D97-AF65-F5344CB8AC3E}">
        <p14:creationId xmlns:p14="http://schemas.microsoft.com/office/powerpoint/2010/main" val="49237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39341"/>
          </a:xfrm>
        </p:spPr>
        <p:txBody>
          <a:bodyPr>
            <a:normAutofit fontScale="90000"/>
          </a:bodyPr>
          <a:lstStyle/>
          <a:p>
            <a:r>
              <a:rPr lang="en-US" b="1" dirty="0" smtClean="0">
                <a:solidFill>
                  <a:schemeClr val="accent1">
                    <a:lumMod val="50000"/>
                  </a:schemeClr>
                </a:solidFill>
              </a:rPr>
              <a:t>Syrian Economy: before Revolution/March 2011</a:t>
            </a:r>
            <a:endParaRPr lang="en-US" dirty="0"/>
          </a:p>
        </p:txBody>
      </p:sp>
      <p:sp>
        <p:nvSpPr>
          <p:cNvPr id="3" name="Content Placeholder 2"/>
          <p:cNvSpPr>
            <a:spLocks noGrp="1"/>
          </p:cNvSpPr>
          <p:nvPr>
            <p:ph idx="1"/>
          </p:nvPr>
        </p:nvSpPr>
        <p:spPr>
          <a:xfrm>
            <a:off x="141668" y="839341"/>
            <a:ext cx="11925836" cy="5303882"/>
          </a:xfrm>
        </p:spPr>
        <p:txBody>
          <a:bodyPr>
            <a:normAutofit fontScale="92500" lnSpcReduction="10000"/>
          </a:bodyPr>
          <a:lstStyle/>
          <a:p>
            <a:r>
              <a:rPr lang="en-US" dirty="0" smtClean="0"/>
              <a:t>In the early 2000s, Syria embarked on a gradual economic liberalization (by few  oligopolistic called holding companies) to spur growth. </a:t>
            </a:r>
          </a:p>
          <a:p>
            <a:r>
              <a:rPr lang="en-US" dirty="0" smtClean="0"/>
              <a:t>Structural reforms were aimed at deregulating and diversifying the tightly-managed, state-focused economy, while phasing out energy subsidies and streamlining the tax regime. </a:t>
            </a:r>
          </a:p>
          <a:p>
            <a:r>
              <a:rPr lang="en-US" dirty="0" smtClean="0"/>
              <a:t>In 2004, private banks were allowed to begin operating. </a:t>
            </a:r>
          </a:p>
          <a:p>
            <a:r>
              <a:rPr lang="en-US" dirty="0" smtClean="0"/>
              <a:t>In 2009 the stock market re-opened after more than 40 years. </a:t>
            </a:r>
          </a:p>
          <a:p>
            <a:r>
              <a:rPr lang="en-US" dirty="0" smtClean="0"/>
              <a:t>Syria requested to become a member of the WTO in 2001.</a:t>
            </a:r>
          </a:p>
          <a:p>
            <a:r>
              <a:rPr lang="en-US" dirty="0"/>
              <a:t>S</a:t>
            </a:r>
            <a:r>
              <a:rPr lang="en-US" dirty="0" smtClean="0"/>
              <a:t>igned a free trade agreement with Turkey in 2007.</a:t>
            </a:r>
          </a:p>
          <a:p>
            <a:r>
              <a:rPr lang="en-US" dirty="0" smtClean="0"/>
              <a:t>Inflation was low and growth robust (non-oil growth averaged 4.4 percent during 2000–09). </a:t>
            </a:r>
          </a:p>
          <a:p>
            <a:r>
              <a:rPr lang="en-US" dirty="0" smtClean="0"/>
              <a:t>The public sector remained dominant, fiscal deficits were manageable with public debt standing at 31 percent of GDP at the end of 2009*. </a:t>
            </a:r>
            <a:endParaRPr lang="en-US" dirty="0"/>
          </a:p>
        </p:txBody>
      </p:sp>
      <p:sp>
        <p:nvSpPr>
          <p:cNvPr id="5" name="TextBox 4"/>
          <p:cNvSpPr txBox="1"/>
          <p:nvPr/>
        </p:nvSpPr>
        <p:spPr>
          <a:xfrm>
            <a:off x="838200" y="6311900"/>
            <a:ext cx="11353800" cy="230832"/>
          </a:xfrm>
          <a:prstGeom prst="rect">
            <a:avLst/>
          </a:prstGeom>
          <a:noFill/>
        </p:spPr>
        <p:txBody>
          <a:bodyPr wrap="square" rtlCol="0">
            <a:spAutoFit/>
          </a:bodyPr>
          <a:lstStyle/>
          <a:p>
            <a:r>
              <a:rPr lang="en-US" sz="900" dirty="0" smtClean="0"/>
              <a:t>* All info above according to IMF working paper - WP/16/123 -Syria’s Conflict Economy , Jeanne Gobat and Kristina </a:t>
            </a:r>
            <a:r>
              <a:rPr lang="en-US" sz="900" dirty="0" err="1" smtClean="0"/>
              <a:t>Kostial</a:t>
            </a:r>
            <a:r>
              <a:rPr lang="en-US" sz="900" dirty="0" smtClean="0"/>
              <a:t>, June 2016.</a:t>
            </a:r>
            <a:endParaRPr lang="en-US" sz="900" dirty="0"/>
          </a:p>
        </p:txBody>
      </p:sp>
    </p:spTree>
    <p:extLst>
      <p:ext uri="{BB962C8B-B14F-4D97-AF65-F5344CB8AC3E}">
        <p14:creationId xmlns:p14="http://schemas.microsoft.com/office/powerpoint/2010/main" val="781792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50" y="82600"/>
            <a:ext cx="11370973" cy="847943"/>
          </a:xfrm>
        </p:spPr>
        <p:txBody>
          <a:bodyPr/>
          <a:lstStyle/>
          <a:p>
            <a:r>
              <a:rPr lang="en-US" b="1" dirty="0" smtClean="0">
                <a:solidFill>
                  <a:schemeClr val="accent1">
                    <a:lumMod val="50000"/>
                  </a:schemeClr>
                </a:solidFill>
              </a:rPr>
              <a:t>Syrian Economy: before Revolution/March 2011</a:t>
            </a:r>
            <a:endParaRPr lang="en-US" dirty="0"/>
          </a:p>
        </p:txBody>
      </p:sp>
      <p:sp>
        <p:nvSpPr>
          <p:cNvPr id="3" name="Content Placeholder 2"/>
          <p:cNvSpPr>
            <a:spLocks noGrp="1"/>
          </p:cNvSpPr>
          <p:nvPr>
            <p:ph idx="1"/>
          </p:nvPr>
        </p:nvSpPr>
        <p:spPr>
          <a:xfrm>
            <a:off x="136834" y="824248"/>
            <a:ext cx="11750365" cy="4644377"/>
          </a:xfrm>
        </p:spPr>
        <p:txBody>
          <a:bodyPr/>
          <a:lstStyle/>
          <a:p>
            <a:r>
              <a:rPr lang="en-US" sz="2500" dirty="0" smtClean="0"/>
              <a:t>Poverty and unemployment were on the rise in the second half of the 2000s.</a:t>
            </a:r>
          </a:p>
          <a:p>
            <a:r>
              <a:rPr lang="en-US" sz="2500" dirty="0"/>
              <a:t>U</a:t>
            </a:r>
            <a:r>
              <a:rPr lang="en-US" sz="2500" dirty="0" smtClean="0"/>
              <a:t>nemployment almost doubled within a decade to more than 16 % in 2006/07</a:t>
            </a:r>
          </a:p>
          <a:p>
            <a:r>
              <a:rPr lang="en-US" sz="2500" dirty="0" smtClean="0"/>
              <a:t>The unemployment rate was highest among the youth (age 15–24) @ 22% in 2006/07</a:t>
            </a:r>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6735" y="2288401"/>
            <a:ext cx="6074075" cy="4403001"/>
          </a:xfrm>
          <a:prstGeom prst="rect">
            <a:avLst/>
          </a:prstGeom>
        </p:spPr>
      </p:pic>
      <p:sp>
        <p:nvSpPr>
          <p:cNvPr id="5" name="TextBox 4"/>
          <p:cNvSpPr txBox="1"/>
          <p:nvPr/>
        </p:nvSpPr>
        <p:spPr>
          <a:xfrm>
            <a:off x="8100810" y="3889736"/>
            <a:ext cx="3876542" cy="923330"/>
          </a:xfrm>
          <a:prstGeom prst="rect">
            <a:avLst/>
          </a:prstGeom>
          <a:noFill/>
        </p:spPr>
        <p:txBody>
          <a:bodyPr wrap="square" rtlCol="0">
            <a:spAutoFit/>
          </a:bodyPr>
          <a:lstStyle/>
          <a:p>
            <a:pPr algn="ctr"/>
            <a:r>
              <a:rPr lang="en-US" b="1" dirty="0" smtClean="0"/>
              <a:t>According to Agency of </a:t>
            </a:r>
            <a:r>
              <a:rPr lang="en-US" b="1" dirty="0"/>
              <a:t>C</a:t>
            </a:r>
            <a:r>
              <a:rPr lang="en-US" b="1" dirty="0" smtClean="0"/>
              <a:t>ombating Unemployment 2004-2005 reached app. </a:t>
            </a:r>
            <a:r>
              <a:rPr lang="en-US" b="1" dirty="0" smtClean="0">
                <a:solidFill>
                  <a:srgbClr val="FF0000"/>
                </a:solidFill>
              </a:rPr>
              <a:t>20 </a:t>
            </a:r>
            <a:r>
              <a:rPr lang="en-US" b="1" dirty="0" smtClean="0">
                <a:solidFill>
                  <a:srgbClr val="FF0000"/>
                </a:solidFill>
              </a:rPr>
              <a:t>percent</a:t>
            </a:r>
          </a:p>
        </p:txBody>
      </p:sp>
    </p:spTree>
    <p:extLst>
      <p:ext uri="{BB962C8B-B14F-4D97-AF65-F5344CB8AC3E}">
        <p14:creationId xmlns:p14="http://schemas.microsoft.com/office/powerpoint/2010/main" val="276580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017" y="1"/>
            <a:ext cx="10515600" cy="824248"/>
          </a:xfrm>
        </p:spPr>
        <p:txBody>
          <a:bodyPr>
            <a:normAutofit fontScale="90000"/>
          </a:bodyPr>
          <a:lstStyle/>
          <a:p>
            <a:r>
              <a:rPr lang="en-US" b="1" dirty="0" smtClean="0">
                <a:solidFill>
                  <a:schemeClr val="accent1">
                    <a:lumMod val="50000"/>
                  </a:schemeClr>
                </a:solidFill>
              </a:rPr>
              <a:t>Syrian Economy: before Revolution/March 2011</a:t>
            </a:r>
            <a:endParaRPr lang="en-US" dirty="0"/>
          </a:p>
        </p:txBody>
      </p:sp>
      <p:sp>
        <p:nvSpPr>
          <p:cNvPr id="3" name="Content Placeholder 2"/>
          <p:cNvSpPr>
            <a:spLocks noGrp="1"/>
          </p:cNvSpPr>
          <p:nvPr>
            <p:ph idx="1"/>
          </p:nvPr>
        </p:nvSpPr>
        <p:spPr>
          <a:xfrm>
            <a:off x="283334" y="708339"/>
            <a:ext cx="11745533" cy="6149662"/>
          </a:xfrm>
        </p:spPr>
        <p:txBody>
          <a:bodyPr>
            <a:normAutofit/>
          </a:bodyPr>
          <a:lstStyle/>
          <a:p>
            <a:r>
              <a:rPr lang="en-US" sz="2200" b="1" dirty="0"/>
              <a:t>M</a:t>
            </a:r>
            <a:r>
              <a:rPr lang="en-US" sz="2200" b="1" dirty="0" smtClean="0"/>
              <a:t>aldistribution of wealth</a:t>
            </a:r>
          </a:p>
          <a:p>
            <a:pPr lvl="1"/>
            <a:r>
              <a:rPr lang="en-US" sz="2200" dirty="0" smtClean="0"/>
              <a:t>There were considerable regional disparities.</a:t>
            </a:r>
          </a:p>
          <a:p>
            <a:pPr lvl="1"/>
            <a:r>
              <a:rPr lang="en-US" sz="2200" dirty="0"/>
              <a:t>R</a:t>
            </a:r>
            <a:r>
              <a:rPr lang="en-US" sz="2200" dirty="0" smtClean="0"/>
              <a:t>ural </a:t>
            </a:r>
            <a:r>
              <a:rPr lang="en-US" sz="2200" dirty="0" smtClean="0"/>
              <a:t>population </a:t>
            </a:r>
            <a:r>
              <a:rPr lang="en-US" sz="2200" b="1" dirty="0" smtClean="0"/>
              <a:t>did not benefit </a:t>
            </a:r>
            <a:r>
              <a:rPr lang="en-US" sz="2200" dirty="0" smtClean="0"/>
              <a:t>from the economic liberalization reforms, and farmers in particular were affected by a </a:t>
            </a:r>
            <a:r>
              <a:rPr lang="en-US" sz="2200" b="1" dirty="0" smtClean="0"/>
              <a:t>multi-year drought</a:t>
            </a:r>
            <a:r>
              <a:rPr lang="en-US" sz="2200" dirty="0" smtClean="0"/>
              <a:t>.</a:t>
            </a:r>
          </a:p>
          <a:p>
            <a:pPr lvl="1"/>
            <a:r>
              <a:rPr lang="en-US" sz="2200" dirty="0" smtClean="0"/>
              <a:t>The northeast region had the highest poverty ratio at about 15 percent in 2007, and accounted for more than half of the poor in Syria.</a:t>
            </a:r>
          </a:p>
          <a:p>
            <a:r>
              <a:rPr lang="en-US" sz="2200" dirty="0" smtClean="0"/>
              <a:t>In the 2011 Doing Business Indicators, </a:t>
            </a:r>
            <a:r>
              <a:rPr lang="en-US" sz="2200" b="1" dirty="0" smtClean="0"/>
              <a:t>Syria ranked 144 out of 183 </a:t>
            </a:r>
            <a:r>
              <a:rPr lang="en-US" sz="2200" dirty="0" smtClean="0"/>
              <a:t>countries.</a:t>
            </a:r>
          </a:p>
          <a:p>
            <a:endParaRPr lang="en-US" dirty="0"/>
          </a:p>
        </p:txBody>
      </p:sp>
      <p:pic>
        <p:nvPicPr>
          <p:cNvPr id="4" name="Picture 3" descr="Doing business 20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93194" y="3296992"/>
            <a:ext cx="8281115" cy="3400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6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563" y="25311"/>
            <a:ext cx="10515600" cy="811817"/>
          </a:xfrm>
        </p:spPr>
        <p:txBody>
          <a:bodyPr>
            <a:normAutofit fontScale="90000"/>
          </a:bodyPr>
          <a:lstStyle/>
          <a:p>
            <a:r>
              <a:rPr lang="en-US" b="1" dirty="0" smtClean="0">
                <a:solidFill>
                  <a:schemeClr val="accent1">
                    <a:lumMod val="50000"/>
                  </a:schemeClr>
                </a:solidFill>
              </a:rPr>
              <a:t>Syrian Economy: before Revolution/March 2011</a:t>
            </a:r>
            <a:endParaRPr lang="en-US" dirty="0"/>
          </a:p>
        </p:txBody>
      </p:sp>
      <p:sp>
        <p:nvSpPr>
          <p:cNvPr id="3" name="Content Placeholder 2"/>
          <p:cNvSpPr>
            <a:spLocks noGrp="1"/>
          </p:cNvSpPr>
          <p:nvPr>
            <p:ph idx="1"/>
          </p:nvPr>
        </p:nvSpPr>
        <p:spPr>
          <a:xfrm>
            <a:off x="141669" y="837128"/>
            <a:ext cx="11848562" cy="6020872"/>
          </a:xfrm>
        </p:spPr>
        <p:txBody>
          <a:bodyPr/>
          <a:lstStyle/>
          <a:p>
            <a:r>
              <a:rPr lang="en-US" dirty="0"/>
              <a:t>T</a:t>
            </a:r>
            <a:r>
              <a:rPr lang="en-US" dirty="0" smtClean="0"/>
              <a:t>op five obstacles to firms investing in Syria included </a:t>
            </a:r>
            <a:r>
              <a:rPr lang="en-US" b="1" dirty="0" smtClean="0"/>
              <a:t>corruption, an inadequately educated workforce, and inefficient gov’t bureaucracy. </a:t>
            </a:r>
          </a:p>
          <a:p>
            <a:r>
              <a:rPr lang="en-US" b="1" dirty="0" smtClean="0"/>
              <a:t>More than 80 percent </a:t>
            </a:r>
            <a:r>
              <a:rPr lang="en-US" dirty="0" smtClean="0"/>
              <a:t>of firms indicated at the time that they were expected to give gifts to public officials to </a:t>
            </a:r>
            <a:r>
              <a:rPr lang="en-US" b="1" dirty="0" smtClean="0"/>
              <a:t>“get things done</a:t>
            </a:r>
            <a:r>
              <a:rPr lang="en-US" dirty="0" smtClean="0"/>
              <a:t>,” compared to a regional average </a:t>
            </a:r>
            <a:r>
              <a:rPr lang="en-US" b="1" dirty="0" smtClean="0"/>
              <a:t>of 37 percent</a:t>
            </a:r>
            <a:r>
              <a:rPr lang="en-US" dirty="0" smtClean="0"/>
              <a:t>.</a:t>
            </a:r>
          </a:p>
          <a:p>
            <a:endParaRPr lang="en-US" b="1" dirty="0" smtClean="0"/>
          </a:p>
          <a:p>
            <a:pPr marL="0" indent="0">
              <a:buNone/>
            </a:pPr>
            <a:endParaRPr lang="en-US" b="1" dirty="0" smtClean="0"/>
          </a:p>
          <a:p>
            <a:endParaRPr lang="en-US" dirty="0"/>
          </a:p>
        </p:txBody>
      </p:sp>
      <p:pic>
        <p:nvPicPr>
          <p:cNvPr id="5" name="Picture 3" descr="Doing Busiess 2010-Syria.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563" y="3077782"/>
            <a:ext cx="5776175" cy="378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940158" y="6387921"/>
            <a:ext cx="3747752" cy="338554"/>
          </a:xfrm>
          <a:prstGeom prst="rect">
            <a:avLst/>
          </a:prstGeom>
          <a:noFill/>
        </p:spPr>
        <p:txBody>
          <a:bodyPr wrap="square" rtlCol="0">
            <a:spAutoFit/>
          </a:bodyPr>
          <a:lstStyle/>
          <a:p>
            <a:r>
              <a:rPr lang="en-US" sz="1600" dirty="0" smtClean="0"/>
              <a:t>2011 Doing Business- World Bank</a:t>
            </a:r>
            <a:endParaRPr lang="en-US" sz="1600"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757" y="2953196"/>
            <a:ext cx="5485455" cy="3604002"/>
          </a:xfrm>
          <a:prstGeom prst="rect">
            <a:avLst/>
          </a:prstGeom>
        </p:spPr>
      </p:pic>
    </p:spTree>
    <p:extLst>
      <p:ext uri="{BB962C8B-B14F-4D97-AF65-F5344CB8AC3E}">
        <p14:creationId xmlns:p14="http://schemas.microsoft.com/office/powerpoint/2010/main" val="124754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7" name="Content Placeholder 3" descr="Doing bus 2011.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165205" y="1017431"/>
            <a:ext cx="3582563" cy="5577044"/>
          </a:xfrm>
        </p:spPr>
      </p:pic>
      <p:pic>
        <p:nvPicPr>
          <p:cNvPr id="31748" name="Picture 5" descr="Economic Freedom 2010.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767" y="3533657"/>
            <a:ext cx="5449574" cy="330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2"/>
          <p:cNvSpPr txBox="1">
            <a:spLocks noChangeArrowheads="1"/>
          </p:cNvSpPr>
          <p:nvPr/>
        </p:nvSpPr>
        <p:spPr bwMode="auto">
          <a:xfrm>
            <a:off x="2524125" y="6594475"/>
            <a:ext cx="47244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000">
                <a:hlinkClick r:id="rId4"/>
              </a:rPr>
              <a:t>http://www.freetheworld.com/2015/economic-freedom-of-the-world-2015.pdf</a:t>
            </a:r>
            <a:r>
              <a:rPr lang="en-US" altLang="en-US" sz="1000"/>
              <a:t> </a:t>
            </a:r>
          </a:p>
        </p:txBody>
      </p:sp>
      <p:sp>
        <p:nvSpPr>
          <p:cNvPr id="3" name="TextBox 2"/>
          <p:cNvSpPr txBox="1"/>
          <p:nvPr/>
        </p:nvSpPr>
        <p:spPr>
          <a:xfrm>
            <a:off x="206062" y="837128"/>
            <a:ext cx="8087932" cy="2677656"/>
          </a:xfrm>
          <a:prstGeom prst="rect">
            <a:avLst/>
          </a:prstGeom>
          <a:noFill/>
        </p:spPr>
        <p:txBody>
          <a:bodyPr wrap="square" rtlCol="0">
            <a:spAutoFit/>
          </a:bodyPr>
          <a:lstStyle/>
          <a:p>
            <a:r>
              <a:rPr lang="en-CA" sz="2400" dirty="0" smtClean="0"/>
              <a:t>Economic Freedom in 2011: 140/179 (2016: above 178)     	 			128/141 Fraser Institute (153/157:2016)                                                                                    </a:t>
            </a:r>
            <a:r>
              <a:rPr lang="en-US" sz="2400" dirty="0" smtClean="0"/>
              <a:t>Heritage Index of Economic Freedom, Syria was ranked as “repressed” or “mostly unfree”</a:t>
            </a:r>
          </a:p>
          <a:p>
            <a:r>
              <a:rPr lang="en-US" sz="2400" dirty="0" smtClean="0"/>
              <a:t>Syria’s government institutions </a:t>
            </a:r>
            <a:r>
              <a:rPr lang="en-US" sz="2400" b="1" dirty="0" smtClean="0"/>
              <a:t>lacked public accountability </a:t>
            </a:r>
            <a:r>
              <a:rPr lang="en-US" sz="2400" dirty="0" smtClean="0"/>
              <a:t>and were plagued by corruption, while the judiciary was viewed as </a:t>
            </a:r>
            <a:r>
              <a:rPr lang="en-US" sz="2400" b="1" dirty="0" smtClean="0"/>
              <a:t>neither transparent nor independent</a:t>
            </a:r>
            <a:r>
              <a:rPr lang="en-US" sz="2400" dirty="0" smtClean="0"/>
              <a:t>. </a:t>
            </a:r>
            <a:endParaRPr lang="en-US" sz="2400" dirty="0"/>
          </a:p>
        </p:txBody>
      </p:sp>
      <p:sp>
        <p:nvSpPr>
          <p:cNvPr id="7" name="Title 1"/>
          <p:cNvSpPr txBox="1">
            <a:spLocks/>
          </p:cNvSpPr>
          <p:nvPr/>
        </p:nvSpPr>
        <p:spPr>
          <a:xfrm>
            <a:off x="418563" y="25311"/>
            <a:ext cx="10515600" cy="8118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solidFill>
                  <a:schemeClr val="accent1">
                    <a:lumMod val="50000"/>
                  </a:schemeClr>
                </a:solidFill>
              </a:rPr>
              <a:t>Syrian Economy: before Revolution/March 2011</a:t>
            </a:r>
            <a:endParaRPr lang="en-US" dirty="0"/>
          </a:p>
        </p:txBody>
      </p:sp>
    </p:spTree>
    <p:extLst>
      <p:ext uri="{BB962C8B-B14F-4D97-AF65-F5344CB8AC3E}">
        <p14:creationId xmlns:p14="http://schemas.microsoft.com/office/powerpoint/2010/main" val="123133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189" y="146184"/>
            <a:ext cx="11044707" cy="665185"/>
          </a:xfrm>
        </p:spPr>
        <p:txBody>
          <a:bodyPr>
            <a:normAutofit/>
          </a:bodyPr>
          <a:lstStyle/>
          <a:p>
            <a:r>
              <a:rPr lang="en-US" sz="4000" b="1" dirty="0" smtClean="0"/>
              <a:t>Syrian Economy Tragedy 2011-2017</a:t>
            </a:r>
            <a:endParaRPr lang="en-US" sz="4000" b="1" dirty="0"/>
          </a:p>
        </p:txBody>
      </p:sp>
      <p:sp>
        <p:nvSpPr>
          <p:cNvPr id="3" name="Content Placeholder 2"/>
          <p:cNvSpPr>
            <a:spLocks noGrp="1"/>
          </p:cNvSpPr>
          <p:nvPr>
            <p:ph idx="1"/>
          </p:nvPr>
        </p:nvSpPr>
        <p:spPr>
          <a:xfrm>
            <a:off x="245770" y="811369"/>
            <a:ext cx="11610305" cy="5525036"/>
          </a:xfrm>
        </p:spPr>
        <p:txBody>
          <a:bodyPr>
            <a:noAutofit/>
          </a:bodyPr>
          <a:lstStyle/>
          <a:p>
            <a:r>
              <a:rPr lang="en-US" sz="2200" dirty="0" smtClean="0"/>
              <a:t>Seven years into the ongoing &amp; tragic conflict</a:t>
            </a:r>
          </a:p>
          <a:p>
            <a:r>
              <a:rPr lang="en-US" sz="2200" dirty="0"/>
              <a:t>T</a:t>
            </a:r>
            <a:r>
              <a:rPr lang="en-US" sz="2200" dirty="0" smtClean="0"/>
              <a:t>he devastating civil war has set the country back decades in terms of economic, social and human development.</a:t>
            </a:r>
          </a:p>
          <a:p>
            <a:r>
              <a:rPr lang="en-US" sz="2400" dirty="0" smtClean="0"/>
              <a:t>The Syrian pound lost at least 85 percent (from 50 SP in 2011 to 530 in 2017 = $1 </a:t>
            </a:r>
            <a:endParaRPr lang="en-US" sz="2200" dirty="0" smtClean="0"/>
          </a:p>
          <a:p>
            <a:r>
              <a:rPr lang="en-US" sz="2200" dirty="0" smtClean="0"/>
              <a:t>Syria’s GDP today is </a:t>
            </a:r>
            <a:r>
              <a:rPr lang="en-US" sz="2200" b="1" dirty="0" smtClean="0"/>
              <a:t>less than third </a:t>
            </a:r>
            <a:r>
              <a:rPr lang="en-US" sz="2200" dirty="0" smtClean="0"/>
              <a:t>of what it was before the war started</a:t>
            </a:r>
          </a:p>
          <a:p>
            <a:r>
              <a:rPr lang="en-US" sz="2200" dirty="0"/>
              <a:t>E</a:t>
            </a:r>
            <a:r>
              <a:rPr lang="en-US" sz="2200" dirty="0" smtClean="0"/>
              <a:t>conomy has contracted in real terms by 57 percent since 2010.</a:t>
            </a:r>
          </a:p>
          <a:p>
            <a:r>
              <a:rPr lang="en-US" sz="2200" dirty="0"/>
              <a:t>I</a:t>
            </a:r>
            <a:r>
              <a:rPr lang="en-US" sz="2200" dirty="0" smtClean="0"/>
              <a:t>t could take two decades or more for Syria to return to its pre-conflict GDP levels</a:t>
            </a:r>
          </a:p>
          <a:p>
            <a:r>
              <a:rPr lang="en-US" sz="2200" dirty="0" smtClean="0"/>
              <a:t>Human capital has been torn apart: more than half of the population (+15 out of 25 Millions) killed, , jailed, disabled, displaced, or refugees.</a:t>
            </a:r>
          </a:p>
          <a:p>
            <a:r>
              <a:rPr lang="en-US" sz="2200" dirty="0" smtClean="0"/>
              <a:t>2016, 13.5 million people in Syria are in need of humanitarian aid, including six million children. </a:t>
            </a:r>
          </a:p>
          <a:p>
            <a:r>
              <a:rPr lang="en-US" sz="2200" b="1" dirty="0" smtClean="0"/>
              <a:t>4.6 million people are in hard-to-reach areas</a:t>
            </a:r>
            <a:r>
              <a:rPr lang="en-US" sz="2200" dirty="0" smtClean="0"/>
              <a:t>, including close to 500,000 people in besieged areas. </a:t>
            </a:r>
          </a:p>
          <a:p>
            <a:r>
              <a:rPr lang="en-US" sz="2200" dirty="0"/>
              <a:t>F</a:t>
            </a:r>
            <a:r>
              <a:rPr lang="en-US" sz="2200" dirty="0" smtClean="0"/>
              <a:t>oreign NGOs have been somewhat restricted in their assistance, as they cannot distribute aid without formal authorization by the government. </a:t>
            </a:r>
          </a:p>
          <a:p>
            <a:r>
              <a:rPr lang="en-US" sz="2200" dirty="0" smtClean="0"/>
              <a:t>Crude oil production in areas under government control has fallen sharply, declining to about </a:t>
            </a:r>
            <a:r>
              <a:rPr lang="en-US" sz="2200" b="1" dirty="0" smtClean="0"/>
              <a:t>9,000 barrels per day (b/p) in 2014 from 386,000 </a:t>
            </a:r>
            <a:r>
              <a:rPr lang="en-US" sz="2200" b="1" dirty="0" err="1" smtClean="0"/>
              <a:t>b/p</a:t>
            </a:r>
            <a:r>
              <a:rPr lang="en-US" sz="2200" b="1" dirty="0" smtClean="0"/>
              <a:t> in 2010, </a:t>
            </a:r>
            <a:r>
              <a:rPr lang="en-US" sz="2200" dirty="0" smtClean="0"/>
              <a:t>a 98 percent decline in oil GDP.</a:t>
            </a:r>
          </a:p>
          <a:p>
            <a:endParaRPr lang="en-US" sz="2200" dirty="0"/>
          </a:p>
        </p:txBody>
      </p:sp>
    </p:spTree>
    <p:extLst>
      <p:ext uri="{BB962C8B-B14F-4D97-AF65-F5344CB8AC3E}">
        <p14:creationId xmlns:p14="http://schemas.microsoft.com/office/powerpoint/2010/main" val="975595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463" y="133306"/>
            <a:ext cx="8247878" cy="446244"/>
          </a:xfrm>
        </p:spPr>
        <p:txBody>
          <a:bodyPr>
            <a:normAutofit fontScale="90000"/>
          </a:bodyPr>
          <a:lstStyle/>
          <a:p>
            <a:r>
              <a:rPr lang="en-US" dirty="0" smtClean="0"/>
              <a:t>Syrian Economy Tragedy 2011-2017</a:t>
            </a:r>
            <a:endParaRPr lang="en-US" dirty="0"/>
          </a:p>
        </p:txBody>
      </p:sp>
      <p:sp>
        <p:nvSpPr>
          <p:cNvPr id="5" name="TextBox 4"/>
          <p:cNvSpPr txBox="1"/>
          <p:nvPr/>
        </p:nvSpPr>
        <p:spPr>
          <a:xfrm>
            <a:off x="6709893" y="1151937"/>
            <a:ext cx="5383369" cy="5509200"/>
          </a:xfrm>
          <a:prstGeom prst="rect">
            <a:avLst/>
          </a:prstGeom>
          <a:noFill/>
        </p:spPr>
        <p:txBody>
          <a:bodyPr wrap="square" rtlCol="0">
            <a:spAutoFit/>
          </a:bodyPr>
          <a:lstStyle/>
          <a:p>
            <a:r>
              <a:rPr lang="en-US" sz="2200" b="1" dirty="0" smtClean="0"/>
              <a:t>* Syria is deeply fragmented</a:t>
            </a:r>
            <a:r>
              <a:rPr lang="en-US" sz="2200" b="1" dirty="0"/>
              <a:t>.</a:t>
            </a:r>
            <a:endParaRPr lang="en-US" sz="2200" b="1" dirty="0" smtClean="0"/>
          </a:p>
          <a:p>
            <a:r>
              <a:rPr lang="en-US" sz="2200" b="1" dirty="0" smtClean="0"/>
              <a:t>* ISIL controls about less than third of Syria’s territory (by land mass), in particular the resource-rich north and the eastern/central part of the country. </a:t>
            </a:r>
          </a:p>
          <a:p>
            <a:r>
              <a:rPr lang="en-US" sz="2200" b="1" dirty="0" smtClean="0"/>
              <a:t>* The Kurds hold about +15 percent of the territory (by land mass) in the northeast and a small pocket in the northwest. </a:t>
            </a:r>
          </a:p>
          <a:p>
            <a:r>
              <a:rPr lang="en-US" sz="2200" b="1" dirty="0" smtClean="0"/>
              <a:t>* The Syrian regime controls most of the west—the coastal area and some parts of the south. These areas are more densely populated, with the west and Damascus accounting for about 55 to 70 percent of the population. </a:t>
            </a:r>
          </a:p>
          <a:p>
            <a:r>
              <a:rPr lang="en-US" sz="2200" b="1" dirty="0" smtClean="0"/>
              <a:t>* There are also parts that are held by other anti-regime forces</a:t>
            </a:r>
            <a:endParaRPr lang="en-US" sz="2200" b="1" dirty="0"/>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9092" y="579550"/>
            <a:ext cx="6143223" cy="6054068"/>
          </a:xfrm>
        </p:spPr>
      </p:pic>
    </p:spTree>
    <p:extLst>
      <p:ext uri="{BB962C8B-B14F-4D97-AF65-F5344CB8AC3E}">
        <p14:creationId xmlns:p14="http://schemas.microsoft.com/office/powerpoint/2010/main" val="221407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92" y="94668"/>
            <a:ext cx="10515600" cy="987157"/>
          </a:xfrm>
        </p:spPr>
        <p:txBody>
          <a:bodyPr/>
          <a:lstStyle/>
          <a:p>
            <a:r>
              <a:rPr lang="en-US" dirty="0" smtClean="0"/>
              <a:t>Syrian Economy Tragedy 2011-2017</a:t>
            </a:r>
            <a:endParaRPr lang="en-US" dirty="0"/>
          </a:p>
        </p:txBody>
      </p:sp>
      <p:sp>
        <p:nvSpPr>
          <p:cNvPr id="3" name="Content Placeholder 2"/>
          <p:cNvSpPr>
            <a:spLocks noGrp="1"/>
          </p:cNvSpPr>
          <p:nvPr>
            <p:ph idx="1"/>
          </p:nvPr>
        </p:nvSpPr>
        <p:spPr>
          <a:xfrm>
            <a:off x="206063" y="1081825"/>
            <a:ext cx="11668258" cy="5095138"/>
          </a:xfrm>
        </p:spPr>
        <p:txBody>
          <a:bodyPr>
            <a:normAutofit fontScale="92500"/>
          </a:bodyPr>
          <a:lstStyle/>
          <a:p>
            <a:r>
              <a:rPr lang="en-US" dirty="0" smtClean="0"/>
              <a:t>GDP was </a:t>
            </a:r>
            <a:r>
              <a:rPr lang="en-US" dirty="0"/>
              <a:t>to be approximately $55 billion, and reached in 2017 less than $5 billion</a:t>
            </a:r>
            <a:r>
              <a:rPr lang="en-US" dirty="0" smtClean="0"/>
              <a:t>.</a:t>
            </a:r>
          </a:p>
          <a:p>
            <a:r>
              <a:rPr lang="en-US" dirty="0" smtClean="0"/>
              <a:t>Unemployment </a:t>
            </a:r>
            <a:r>
              <a:rPr lang="en-US" dirty="0" smtClean="0"/>
              <a:t>+80 Percent (+ 4 million of labor force)</a:t>
            </a:r>
          </a:p>
          <a:p>
            <a:r>
              <a:rPr lang="en-US" dirty="0" smtClean="0"/>
              <a:t>People under poverty line +85 per cent</a:t>
            </a:r>
          </a:p>
          <a:p>
            <a:r>
              <a:rPr lang="en-US" dirty="0" smtClean="0"/>
              <a:t>Inflation +500 per cent, and in the besieged areas +3000 per  cent</a:t>
            </a:r>
          </a:p>
          <a:p>
            <a:r>
              <a:rPr lang="en-US" dirty="0" smtClean="0"/>
              <a:t>More than two-thirds of Syrians are living in extreme poverty</a:t>
            </a:r>
          </a:p>
          <a:p>
            <a:r>
              <a:rPr lang="en-US" dirty="0"/>
              <a:t>L</a:t>
            </a:r>
            <a:r>
              <a:rPr lang="en-US" dirty="0" smtClean="0"/>
              <a:t>oss of property, jobs, and access to public services, including health and clean water</a:t>
            </a:r>
          </a:p>
          <a:p>
            <a:r>
              <a:rPr lang="en-US" dirty="0" smtClean="0"/>
              <a:t>+15 Millions displaced or killed</a:t>
            </a:r>
          </a:p>
          <a:p>
            <a:r>
              <a:rPr lang="en-US" dirty="0" smtClean="0"/>
              <a:t>+2.1 million homes have been destroyed</a:t>
            </a:r>
          </a:p>
          <a:p>
            <a:r>
              <a:rPr lang="en-US" dirty="0" smtClean="0"/>
              <a:t>School attendance has dropped by more than half, with more than 2 million children in Syria out of school</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23830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2813</TotalTime>
  <Words>1884</Words>
  <Application>Microsoft Office PowerPoint</Application>
  <PresentationFormat>Widescreen</PresentationFormat>
  <Paragraphs>148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Migration and Refugees’ Crisis in the EU – Med: Dawn of an Era of shared responsibility?  Plenary I: “Impact of the Refugees’ Crisis on Neighboring Southern countries”  The Tragedy And Hope of Syrian Economy:                   Between Two Plans! مأساة وأمل الاقتصاد السوري بين خطتين! </vt:lpstr>
      <vt:lpstr>Syrian Economy: before Revolution/March 2011</vt:lpstr>
      <vt:lpstr>Syrian Economy: before Revolution/March 2011</vt:lpstr>
      <vt:lpstr>Syrian Economy: before Revolution/March 2011</vt:lpstr>
      <vt:lpstr>Syrian Economy: before Revolution/March 2011</vt:lpstr>
      <vt:lpstr>PowerPoint Presentation</vt:lpstr>
      <vt:lpstr>Syrian Economy Tragedy 2011-2017</vt:lpstr>
      <vt:lpstr>Syrian Economy Tragedy 2011-2017</vt:lpstr>
      <vt:lpstr>Syrian Economy Tragedy 2011-2017</vt:lpstr>
      <vt:lpstr>Syrian Economy Tragedy 2011-2017</vt:lpstr>
      <vt:lpstr>Syrian Economy Tragedy 2011-2017</vt:lpstr>
      <vt:lpstr>Syrian Economy Tragedy 2011-2017</vt:lpstr>
      <vt:lpstr>Syrian Economy and the hope</vt:lpstr>
      <vt:lpstr>Syrian Economy and the hope</vt:lpstr>
      <vt:lpstr>Syrian Economy and the hope</vt:lpstr>
      <vt:lpstr>Syrian Economy and the hope</vt:lpstr>
      <vt:lpstr>Syrian Economy and the hope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and Refugees’ Crisis in the EU – Med: Dawn of an Era of shared esponsibility? Plenary I: “Impact of the Refugees’ Crisis on Neighboring Southern countries”  Syrian Economy: between</dc:title>
  <dc:creator>User</dc:creator>
  <cp:lastModifiedBy>User</cp:lastModifiedBy>
  <cp:revision>72</cp:revision>
  <dcterms:created xsi:type="dcterms:W3CDTF">2017-04-22T15:20:59Z</dcterms:created>
  <dcterms:modified xsi:type="dcterms:W3CDTF">2017-04-29T00:22:35Z</dcterms:modified>
</cp:coreProperties>
</file>